
<file path=[Content_Types].xml><?xml version="1.0" encoding="utf-8"?>
<Types xmlns="http://schemas.openxmlformats.org/package/2006/content-types">
  <Default Extension="xml" ContentType="application/xml"/>
  <Default Extension="wmf" ContentType="image/x-wmf"/>
  <Default Extension="jpg" ContentType="image/jpeg"/>
  <Default Extension="jpeg" ContentType="image/jpeg"/>
  <Default Extension="rels" ContentType="application/vnd.openxmlformats-package.relationships+xml"/>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112"/>
  </p:notesMasterIdLst>
  <p:handoutMasterIdLst>
    <p:handoutMasterId r:id="rId113"/>
  </p:handoutMasterIdLst>
  <p:sldIdLst>
    <p:sldId id="907" r:id="rId2"/>
    <p:sldId id="924" r:id="rId3"/>
    <p:sldId id="1028" r:id="rId4"/>
    <p:sldId id="908" r:id="rId5"/>
    <p:sldId id="909" r:id="rId6"/>
    <p:sldId id="910" r:id="rId7"/>
    <p:sldId id="912" r:id="rId8"/>
    <p:sldId id="1034" r:id="rId9"/>
    <p:sldId id="914" r:id="rId10"/>
    <p:sldId id="915" r:id="rId11"/>
    <p:sldId id="916" r:id="rId12"/>
    <p:sldId id="917" r:id="rId13"/>
    <p:sldId id="1031" r:id="rId14"/>
    <p:sldId id="1037" r:id="rId15"/>
    <p:sldId id="1038" r:id="rId16"/>
    <p:sldId id="1039" r:id="rId17"/>
    <p:sldId id="1042" r:id="rId18"/>
    <p:sldId id="941" r:id="rId19"/>
    <p:sldId id="942" r:id="rId20"/>
    <p:sldId id="943" r:id="rId21"/>
    <p:sldId id="1008" r:id="rId22"/>
    <p:sldId id="1009" r:id="rId23"/>
    <p:sldId id="1010" r:id="rId24"/>
    <p:sldId id="1011" r:id="rId25"/>
    <p:sldId id="1012" r:id="rId26"/>
    <p:sldId id="1013" r:id="rId27"/>
    <p:sldId id="1014" r:id="rId28"/>
    <p:sldId id="1015" r:id="rId29"/>
    <p:sldId id="953" r:id="rId30"/>
    <p:sldId id="954" r:id="rId31"/>
    <p:sldId id="955" r:id="rId32"/>
    <p:sldId id="956" r:id="rId33"/>
    <p:sldId id="957" r:id="rId34"/>
    <p:sldId id="958" r:id="rId35"/>
    <p:sldId id="959" r:id="rId36"/>
    <p:sldId id="960" r:id="rId37"/>
    <p:sldId id="961" r:id="rId38"/>
    <p:sldId id="962" r:id="rId39"/>
    <p:sldId id="963" r:id="rId40"/>
    <p:sldId id="964" r:id="rId41"/>
    <p:sldId id="965" r:id="rId42"/>
    <p:sldId id="966" r:id="rId43"/>
    <p:sldId id="967" r:id="rId44"/>
    <p:sldId id="968" r:id="rId45"/>
    <p:sldId id="969" r:id="rId46"/>
    <p:sldId id="970" r:id="rId47"/>
    <p:sldId id="1043" r:id="rId48"/>
    <p:sldId id="972" r:id="rId49"/>
    <p:sldId id="1044" r:id="rId50"/>
    <p:sldId id="974" r:id="rId51"/>
    <p:sldId id="975" r:id="rId52"/>
    <p:sldId id="976" r:id="rId53"/>
    <p:sldId id="983" r:id="rId54"/>
    <p:sldId id="984" r:id="rId55"/>
    <p:sldId id="985" r:id="rId56"/>
    <p:sldId id="986" r:id="rId57"/>
    <p:sldId id="987" r:id="rId58"/>
    <p:sldId id="988" r:id="rId59"/>
    <p:sldId id="989" r:id="rId60"/>
    <p:sldId id="990" r:id="rId61"/>
    <p:sldId id="991" r:id="rId62"/>
    <p:sldId id="992" r:id="rId63"/>
    <p:sldId id="993" r:id="rId64"/>
    <p:sldId id="994" r:id="rId65"/>
    <p:sldId id="995" r:id="rId66"/>
    <p:sldId id="996" r:id="rId67"/>
    <p:sldId id="997" r:id="rId68"/>
    <p:sldId id="998" r:id="rId69"/>
    <p:sldId id="999" r:id="rId70"/>
    <p:sldId id="1000" r:id="rId71"/>
    <p:sldId id="1001" r:id="rId72"/>
    <p:sldId id="1002" r:id="rId73"/>
    <p:sldId id="1003" r:id="rId74"/>
    <p:sldId id="1004" r:id="rId75"/>
    <p:sldId id="1045" r:id="rId76"/>
    <p:sldId id="1005" r:id="rId77"/>
    <p:sldId id="1017" r:id="rId78"/>
    <p:sldId id="1046" r:id="rId79"/>
    <p:sldId id="1047" r:id="rId80"/>
    <p:sldId id="1016" r:id="rId81"/>
    <p:sldId id="838" r:id="rId82"/>
    <p:sldId id="1020" r:id="rId83"/>
    <p:sldId id="1019" r:id="rId84"/>
    <p:sldId id="1018" r:id="rId85"/>
    <p:sldId id="598" r:id="rId86"/>
    <p:sldId id="527" r:id="rId87"/>
    <p:sldId id="528" r:id="rId88"/>
    <p:sldId id="503" r:id="rId89"/>
    <p:sldId id="900" r:id="rId90"/>
    <p:sldId id="504" r:id="rId91"/>
    <p:sldId id="852" r:id="rId92"/>
    <p:sldId id="853" r:id="rId93"/>
    <p:sldId id="851" r:id="rId94"/>
    <p:sldId id="840" r:id="rId95"/>
    <p:sldId id="505" r:id="rId96"/>
    <p:sldId id="855" r:id="rId97"/>
    <p:sldId id="856" r:id="rId98"/>
    <p:sldId id="862" r:id="rId99"/>
    <p:sldId id="888" r:id="rId100"/>
    <p:sldId id="1048" r:id="rId101"/>
    <p:sldId id="508" r:id="rId102"/>
    <p:sldId id="437" r:id="rId103"/>
    <p:sldId id="438" r:id="rId104"/>
    <p:sldId id="439" r:id="rId105"/>
    <p:sldId id="442" r:id="rId106"/>
    <p:sldId id="455" r:id="rId107"/>
    <p:sldId id="1027" r:id="rId108"/>
    <p:sldId id="1049" r:id="rId109"/>
    <p:sldId id="446" r:id="rId110"/>
    <p:sldId id="509" r:id="rId111"/>
  </p:sldIdLst>
  <p:sldSz cx="9144000" cy="6858000" type="screen4x3"/>
  <p:notesSz cx="9925050" cy="6796088"/>
  <p:defaultTextStyle>
    <a:defPPr>
      <a:defRPr lang="en-GB"/>
    </a:defPPr>
    <a:lvl1pPr algn="l" defTabSz="449263" rtl="0" fontAlgn="base">
      <a:spcBef>
        <a:spcPct val="0"/>
      </a:spcBef>
      <a:spcAft>
        <a:spcPct val="0"/>
      </a:spcAft>
      <a:buClr>
        <a:srgbClr val="000000"/>
      </a:buClr>
      <a:buSzPct val="100000"/>
      <a:buFont typeface="Times New Roman" charset="0"/>
      <a:defRPr sz="2200" i="1" kern="1200">
        <a:solidFill>
          <a:schemeClr val="bg1"/>
        </a:solidFill>
        <a:latin typeface="Myriad Web" charset="0"/>
        <a:ea typeface="+mn-ea"/>
        <a:cs typeface="+mn-cs"/>
      </a:defRPr>
    </a:lvl1pPr>
    <a:lvl2pPr marL="742950" indent="-285750" algn="l" defTabSz="449263" rtl="0" fontAlgn="base">
      <a:spcBef>
        <a:spcPct val="0"/>
      </a:spcBef>
      <a:spcAft>
        <a:spcPct val="0"/>
      </a:spcAft>
      <a:buClr>
        <a:srgbClr val="000000"/>
      </a:buClr>
      <a:buSzPct val="100000"/>
      <a:buFont typeface="Times New Roman" charset="0"/>
      <a:defRPr sz="2200" i="1" kern="1200">
        <a:solidFill>
          <a:schemeClr val="bg1"/>
        </a:solidFill>
        <a:latin typeface="Myriad Web" charset="0"/>
        <a:ea typeface="+mn-ea"/>
        <a:cs typeface="+mn-cs"/>
      </a:defRPr>
    </a:lvl2pPr>
    <a:lvl3pPr marL="1143000" indent="-228600" algn="l" defTabSz="449263" rtl="0" fontAlgn="base">
      <a:spcBef>
        <a:spcPct val="0"/>
      </a:spcBef>
      <a:spcAft>
        <a:spcPct val="0"/>
      </a:spcAft>
      <a:buClr>
        <a:srgbClr val="000000"/>
      </a:buClr>
      <a:buSzPct val="100000"/>
      <a:buFont typeface="Times New Roman" charset="0"/>
      <a:defRPr sz="2200" i="1" kern="1200">
        <a:solidFill>
          <a:schemeClr val="bg1"/>
        </a:solidFill>
        <a:latin typeface="Myriad Web" charset="0"/>
        <a:ea typeface="+mn-ea"/>
        <a:cs typeface="+mn-cs"/>
      </a:defRPr>
    </a:lvl3pPr>
    <a:lvl4pPr marL="1600200" indent="-228600" algn="l" defTabSz="449263" rtl="0" fontAlgn="base">
      <a:spcBef>
        <a:spcPct val="0"/>
      </a:spcBef>
      <a:spcAft>
        <a:spcPct val="0"/>
      </a:spcAft>
      <a:buClr>
        <a:srgbClr val="000000"/>
      </a:buClr>
      <a:buSzPct val="100000"/>
      <a:buFont typeface="Times New Roman" charset="0"/>
      <a:defRPr sz="2200" i="1" kern="1200">
        <a:solidFill>
          <a:schemeClr val="bg1"/>
        </a:solidFill>
        <a:latin typeface="Myriad Web" charset="0"/>
        <a:ea typeface="+mn-ea"/>
        <a:cs typeface="+mn-cs"/>
      </a:defRPr>
    </a:lvl4pPr>
    <a:lvl5pPr marL="2057400" indent="-228600" algn="l" defTabSz="449263" rtl="0" fontAlgn="base">
      <a:spcBef>
        <a:spcPct val="0"/>
      </a:spcBef>
      <a:spcAft>
        <a:spcPct val="0"/>
      </a:spcAft>
      <a:buClr>
        <a:srgbClr val="000000"/>
      </a:buClr>
      <a:buSzPct val="100000"/>
      <a:buFont typeface="Times New Roman" charset="0"/>
      <a:defRPr sz="2200" i="1" kern="1200">
        <a:solidFill>
          <a:schemeClr val="bg1"/>
        </a:solidFill>
        <a:latin typeface="Myriad Web" charset="0"/>
        <a:ea typeface="+mn-ea"/>
        <a:cs typeface="+mn-cs"/>
      </a:defRPr>
    </a:lvl5pPr>
    <a:lvl6pPr marL="2286000" algn="l" defTabSz="457200" rtl="0" eaLnBrk="1" latinLnBrk="0" hangingPunct="1">
      <a:defRPr sz="2200" i="1" kern="1200">
        <a:solidFill>
          <a:schemeClr val="bg1"/>
        </a:solidFill>
        <a:latin typeface="Myriad Web" charset="0"/>
        <a:ea typeface="+mn-ea"/>
        <a:cs typeface="+mn-cs"/>
      </a:defRPr>
    </a:lvl6pPr>
    <a:lvl7pPr marL="2743200" algn="l" defTabSz="457200" rtl="0" eaLnBrk="1" latinLnBrk="0" hangingPunct="1">
      <a:defRPr sz="2200" i="1" kern="1200">
        <a:solidFill>
          <a:schemeClr val="bg1"/>
        </a:solidFill>
        <a:latin typeface="Myriad Web" charset="0"/>
        <a:ea typeface="+mn-ea"/>
        <a:cs typeface="+mn-cs"/>
      </a:defRPr>
    </a:lvl7pPr>
    <a:lvl8pPr marL="3200400" algn="l" defTabSz="457200" rtl="0" eaLnBrk="1" latinLnBrk="0" hangingPunct="1">
      <a:defRPr sz="2200" i="1" kern="1200">
        <a:solidFill>
          <a:schemeClr val="bg1"/>
        </a:solidFill>
        <a:latin typeface="Myriad Web" charset="0"/>
        <a:ea typeface="+mn-ea"/>
        <a:cs typeface="+mn-cs"/>
      </a:defRPr>
    </a:lvl8pPr>
    <a:lvl9pPr marL="3657600" algn="l" defTabSz="457200" rtl="0" eaLnBrk="1" latinLnBrk="0" hangingPunct="1">
      <a:defRPr sz="2200" i="1" kern="1200">
        <a:solidFill>
          <a:schemeClr val="bg1"/>
        </a:solidFill>
        <a:latin typeface="Myriad Web"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100"/>
    <a:srgbClr val="003300"/>
    <a:srgbClr val="0F3B00"/>
    <a:srgbClr val="FBB7B7"/>
    <a:srgbClr val="FF6666"/>
    <a:srgbClr val="FF0000"/>
    <a:srgbClr val="FF0080"/>
    <a:srgbClr val="DADD34"/>
    <a:srgbClr val="470FB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40" autoAdjust="0"/>
    <p:restoredTop sz="95188" autoAdjust="0"/>
  </p:normalViewPr>
  <p:slideViewPr>
    <p:cSldViewPr>
      <p:cViewPr>
        <p:scale>
          <a:sx n="103" d="100"/>
          <a:sy n="103" d="100"/>
        </p:scale>
        <p:origin x="-1240" y="-208"/>
      </p:cViewPr>
      <p:guideLst>
        <p:guide orient="horz" pos="2160"/>
        <p:guide pos="2880"/>
      </p:guideLst>
    </p:cSldViewPr>
  </p:slideViewPr>
  <p:outlineViewPr>
    <p:cViewPr varScale="1">
      <p:scale>
        <a:sx n="170" d="200"/>
        <a:sy n="170" d="200"/>
      </p:scale>
      <p:origin x="0" y="11072"/>
    </p:cViewPr>
  </p:outlineViewPr>
  <p:notesTextViewPr>
    <p:cViewPr>
      <p:scale>
        <a:sx n="100" d="100"/>
        <a:sy n="100" d="100"/>
      </p:scale>
      <p:origin x="0" y="0"/>
    </p:cViewPr>
  </p:notesTextViewPr>
  <p:notesViewPr>
    <p:cSldViewPr>
      <p:cViewPr varScale="1">
        <p:scale>
          <a:sx n="59" d="100"/>
          <a:sy n="59" d="100"/>
        </p:scale>
        <p:origin x="-1752" y="-72"/>
      </p:cViewPr>
      <p:guideLst>
        <p:guide orient="horz" pos="1972"/>
        <p:guide pos="3154"/>
      </p:guideLst>
    </p:cSldViewPr>
  </p:notesViewPr>
  <p:gridSpacing cx="72008" cy="72008"/>
</p:viewPr>
</file>

<file path=ppt/_rels/presentation.xml.rels><?xml version="1.0" encoding="UTF-8" standalone="yes"?>
<Relationships xmlns="http://schemas.openxmlformats.org/package/2006/relationships"><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8" Type="http://schemas.openxmlformats.org/officeDocument/2006/relationships/slide" Target="slides/slide107.xml"/><Relationship Id="rId109" Type="http://schemas.openxmlformats.org/officeDocument/2006/relationships/slide" Target="slides/slide10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110" Type="http://schemas.openxmlformats.org/officeDocument/2006/relationships/slide" Target="slides/slide109.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111" Type="http://schemas.openxmlformats.org/officeDocument/2006/relationships/slide" Target="slides/slide110.xml"/><Relationship Id="rId112" Type="http://schemas.openxmlformats.org/officeDocument/2006/relationships/notesMaster" Target="notesMasters/notesMaster1.xml"/><Relationship Id="rId113" Type="http://schemas.openxmlformats.org/officeDocument/2006/relationships/handoutMaster" Target="handoutMasters/handoutMaster1.xml"/><Relationship Id="rId114" Type="http://schemas.openxmlformats.org/officeDocument/2006/relationships/printerSettings" Target="printerSettings/printerSettings1.bin"/><Relationship Id="rId115" Type="http://schemas.openxmlformats.org/officeDocument/2006/relationships/presProps" Target="presProps.xml"/><Relationship Id="rId116" Type="http://schemas.openxmlformats.org/officeDocument/2006/relationships/viewProps" Target="viewProps.xml"/><Relationship Id="rId117" Type="http://schemas.openxmlformats.org/officeDocument/2006/relationships/theme" Target="theme/theme1.xml"/><Relationship Id="rId118"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00" Type="http://schemas.openxmlformats.org/officeDocument/2006/relationships/slide" Target="slides/slide99.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4300624" cy="34024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5622109" y="0"/>
            <a:ext cx="4300622" cy="340240"/>
          </a:xfrm>
          <a:prstGeom prst="rect">
            <a:avLst/>
          </a:prstGeom>
        </p:spPr>
        <p:txBody>
          <a:bodyPr vert="horz" lIns="91440" tIns="45720" rIns="91440" bIns="45720" rtlCol="0"/>
          <a:lstStyle>
            <a:lvl1pPr algn="r">
              <a:defRPr sz="1200"/>
            </a:lvl1pPr>
          </a:lstStyle>
          <a:p>
            <a:fld id="{4E0FDDF2-C6EA-E74A-AE03-E3FFBD43675E}" type="datetimeFigureOut">
              <a:rPr lang="en-US" smtClean="0"/>
              <a:t>16/11/2011</a:t>
            </a:fld>
            <a:endParaRPr lang="en-US"/>
          </a:p>
        </p:txBody>
      </p:sp>
      <p:sp>
        <p:nvSpPr>
          <p:cNvPr id="4" name="Footer Placeholder 3"/>
          <p:cNvSpPr>
            <a:spLocks noGrp="1"/>
          </p:cNvSpPr>
          <p:nvPr>
            <p:ph type="ftr" sz="quarter" idx="2"/>
          </p:nvPr>
        </p:nvSpPr>
        <p:spPr>
          <a:xfrm>
            <a:off x="1" y="6454762"/>
            <a:ext cx="4300624" cy="34024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5622109" y="6454762"/>
            <a:ext cx="4300622" cy="340240"/>
          </a:xfrm>
          <a:prstGeom prst="rect">
            <a:avLst/>
          </a:prstGeom>
        </p:spPr>
        <p:txBody>
          <a:bodyPr vert="horz" lIns="91440" tIns="45720" rIns="91440" bIns="45720" rtlCol="0" anchor="b"/>
          <a:lstStyle>
            <a:lvl1pPr algn="r">
              <a:defRPr sz="1200"/>
            </a:lvl1pPr>
          </a:lstStyle>
          <a:p>
            <a:fld id="{001C0338-6385-944D-8706-B32062A53F56}" type="slidenum">
              <a:rPr lang="en-US" smtClean="0"/>
              <a:t>‹#›</a:t>
            </a:fld>
            <a:endParaRPr lang="en-US"/>
          </a:p>
        </p:txBody>
      </p:sp>
    </p:spTree>
    <p:extLst>
      <p:ext uri="{BB962C8B-B14F-4D97-AF65-F5344CB8AC3E}">
        <p14:creationId xmlns:p14="http://schemas.microsoft.com/office/powerpoint/2010/main" val="111875336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AutoShape 1"/>
          <p:cNvSpPr>
            <a:spLocks noChangeArrowheads="1"/>
          </p:cNvSpPr>
          <p:nvPr/>
        </p:nvSpPr>
        <p:spPr bwMode="auto">
          <a:xfrm>
            <a:off x="0" y="0"/>
            <a:ext cx="9925050" cy="6796088"/>
          </a:xfrm>
          <a:prstGeom prst="roundRect">
            <a:avLst>
              <a:gd name="adj" fmla="val 23"/>
            </a:avLst>
          </a:prstGeom>
          <a:solidFill>
            <a:srgbClr val="FFFFFF"/>
          </a:solidFill>
          <a:ln w="9525">
            <a:noFill/>
            <a:round/>
            <a:headEnd/>
            <a:tailEnd/>
          </a:ln>
          <a:effectLst/>
        </p:spPr>
        <p:txBody>
          <a:bodyPr wrap="none" anchor="ctr">
            <a:prstTxWarp prst="textNoShape">
              <a:avLst/>
            </a:prstTxWarp>
          </a:bodyPr>
          <a:lstStyle/>
          <a:p>
            <a:endParaRPr lang="en-US"/>
          </a:p>
        </p:txBody>
      </p:sp>
      <p:sp>
        <p:nvSpPr>
          <p:cNvPr id="2050" name="Text Box 2"/>
          <p:cNvSpPr txBox="1">
            <a:spLocks noChangeArrowheads="1"/>
          </p:cNvSpPr>
          <p:nvPr/>
        </p:nvSpPr>
        <p:spPr bwMode="auto">
          <a:xfrm>
            <a:off x="0" y="0"/>
            <a:ext cx="4302941" cy="340240"/>
          </a:xfrm>
          <a:prstGeom prst="rect">
            <a:avLst/>
          </a:prstGeom>
          <a:noFill/>
          <a:ln w="9525">
            <a:noFill/>
            <a:round/>
            <a:headEnd/>
            <a:tailEnd/>
          </a:ln>
          <a:effectLst/>
        </p:spPr>
        <p:txBody>
          <a:bodyPr wrap="none" anchor="ctr">
            <a:prstTxWarp prst="textNoShape">
              <a:avLst/>
            </a:prstTxWarp>
          </a:bodyPr>
          <a:lstStyle/>
          <a:p>
            <a:endParaRPr lang="en-US"/>
          </a:p>
        </p:txBody>
      </p:sp>
      <p:sp>
        <p:nvSpPr>
          <p:cNvPr id="2051" name="Text Box 3"/>
          <p:cNvSpPr txBox="1">
            <a:spLocks noChangeArrowheads="1"/>
          </p:cNvSpPr>
          <p:nvPr/>
        </p:nvSpPr>
        <p:spPr bwMode="auto">
          <a:xfrm>
            <a:off x="5622109" y="0"/>
            <a:ext cx="4302941" cy="340240"/>
          </a:xfrm>
          <a:prstGeom prst="rect">
            <a:avLst/>
          </a:prstGeom>
          <a:noFill/>
          <a:ln w="9525">
            <a:noFill/>
            <a:round/>
            <a:headEnd/>
            <a:tailEnd/>
          </a:ln>
          <a:effectLst/>
        </p:spPr>
        <p:txBody>
          <a:bodyPr wrap="none" anchor="ctr">
            <a:prstTxWarp prst="textNoShape">
              <a:avLst/>
            </a:prstTxWarp>
          </a:bodyPr>
          <a:lstStyle/>
          <a:p>
            <a:endParaRPr lang="en-US"/>
          </a:p>
        </p:txBody>
      </p:sp>
      <p:sp>
        <p:nvSpPr>
          <p:cNvPr id="2052" name="Rectangle 4"/>
          <p:cNvSpPr>
            <a:spLocks noGrp="1" noRot="1" noChangeAspect="1" noChangeArrowheads="1"/>
          </p:cNvSpPr>
          <p:nvPr>
            <p:ph type="sldImg"/>
          </p:nvPr>
        </p:nvSpPr>
        <p:spPr bwMode="auto">
          <a:xfrm>
            <a:off x="3263900" y="509588"/>
            <a:ext cx="3397250" cy="2547937"/>
          </a:xfrm>
          <a:prstGeom prst="rect">
            <a:avLst/>
          </a:prstGeom>
          <a:noFill/>
          <a:ln w="9360">
            <a:solidFill>
              <a:srgbClr val="000000"/>
            </a:solidFill>
            <a:miter lim="800000"/>
            <a:headEnd/>
            <a:tailEnd/>
          </a:ln>
          <a:effectLst/>
        </p:spPr>
      </p:sp>
      <p:sp>
        <p:nvSpPr>
          <p:cNvPr id="2053" name="Rectangle 5"/>
          <p:cNvSpPr>
            <a:spLocks noGrp="1" noChangeArrowheads="1"/>
          </p:cNvSpPr>
          <p:nvPr>
            <p:ph type="body"/>
          </p:nvPr>
        </p:nvSpPr>
        <p:spPr bwMode="auto">
          <a:xfrm>
            <a:off x="992273" y="3228468"/>
            <a:ext cx="7940504" cy="3057805"/>
          </a:xfrm>
          <a:prstGeom prst="rect">
            <a:avLst/>
          </a:prstGeom>
          <a:noFill/>
          <a:ln w="9525">
            <a:noFill/>
            <a:round/>
            <a:headEnd/>
            <a:tailEnd/>
          </a:ln>
          <a:effectLst/>
        </p:spPr>
        <p:txBody>
          <a:bodyPr vert="horz" wrap="square" lIns="90000" tIns="46800" rIns="90000" bIns="46800" numCol="1" anchor="t" anchorCtr="0" compatLnSpc="1">
            <a:prstTxWarp prst="textNoShape">
              <a:avLst/>
            </a:prstTxWarp>
          </a:bodyPr>
          <a:lstStyle/>
          <a:p>
            <a:pPr lvl="0"/>
            <a:endParaRPr lang="en-US"/>
          </a:p>
        </p:txBody>
      </p:sp>
      <p:sp>
        <p:nvSpPr>
          <p:cNvPr id="2054" name="Text Box 6"/>
          <p:cNvSpPr txBox="1">
            <a:spLocks noChangeArrowheads="1"/>
          </p:cNvSpPr>
          <p:nvPr/>
        </p:nvSpPr>
        <p:spPr bwMode="auto">
          <a:xfrm>
            <a:off x="0" y="6454762"/>
            <a:ext cx="4302941" cy="340240"/>
          </a:xfrm>
          <a:prstGeom prst="rect">
            <a:avLst/>
          </a:prstGeom>
          <a:noFill/>
          <a:ln w="9525">
            <a:noFill/>
            <a:round/>
            <a:headEnd/>
            <a:tailEnd/>
          </a:ln>
          <a:effectLst/>
        </p:spPr>
        <p:txBody>
          <a:bodyPr wrap="none" anchor="ctr">
            <a:prstTxWarp prst="textNoShape">
              <a:avLst/>
            </a:prstTxWarp>
          </a:bodyPr>
          <a:lstStyle/>
          <a:p>
            <a:endParaRPr lang="en-US"/>
          </a:p>
        </p:txBody>
      </p:sp>
      <p:sp>
        <p:nvSpPr>
          <p:cNvPr id="2055" name="Rectangle 7"/>
          <p:cNvSpPr>
            <a:spLocks noGrp="1" noChangeArrowheads="1"/>
          </p:cNvSpPr>
          <p:nvPr>
            <p:ph type="sldNum"/>
          </p:nvPr>
        </p:nvSpPr>
        <p:spPr bwMode="auto">
          <a:xfrm>
            <a:off x="5622109" y="6454762"/>
            <a:ext cx="4300622" cy="339152"/>
          </a:xfrm>
          <a:prstGeom prst="rect">
            <a:avLst/>
          </a:prstGeom>
          <a:noFill/>
          <a:ln w="9525">
            <a:noFill/>
            <a:round/>
            <a:headEnd/>
            <a:tailEnd/>
          </a:ln>
          <a:effectLst/>
        </p:spPr>
        <p:txBody>
          <a:bodyPr vert="horz" wrap="square" lIns="90000" tIns="46800" rIns="90000" bIns="46800" numCol="1" anchor="b" anchorCtr="0" compatLnSpc="1">
            <a:prstTxWarp prst="textNoShape">
              <a:avLst/>
            </a:prstTxWarp>
          </a:bodyPr>
          <a:lstStyle>
            <a:lvl1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charset="0"/>
                <a:ea typeface="Arial" charset="0"/>
                <a:cs typeface="Arial" charset="0"/>
              </a:defRPr>
            </a:lvl1pPr>
          </a:lstStyle>
          <a:p>
            <a:fld id="{24688D03-F045-B643-BD3A-F95C8B91471A}" type="slidenum">
              <a:rPr lang="en-GB"/>
              <a:pPr/>
              <a:t>‹#›</a:t>
            </a:fld>
            <a:endParaRPr lang="en-GB"/>
          </a:p>
        </p:txBody>
      </p:sp>
    </p:spTree>
    <p:extLst>
      <p:ext uri="{BB962C8B-B14F-4D97-AF65-F5344CB8AC3E}">
        <p14:creationId xmlns:p14="http://schemas.microsoft.com/office/powerpoint/2010/main" val="1986353580"/>
      </p:ext>
    </p:extLst>
  </p:cSld>
  <p:clrMap bg1="lt1" tx1="dk1" bg2="lt2" tx2="dk2" accent1="accent1" accent2="accent2" accent3="accent3" accent4="accent4" accent5="accent5" accent6="accent6" hlink="hlink" folHlink="folHlink"/>
  <p:notesStyle>
    <a:lvl1pPr algn="l" defTabSz="449263"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mn-ea"/>
        <a:cs typeface="+mn-cs"/>
      </a:defRPr>
    </a:lvl1pPr>
    <a:lvl2pPr marL="742950" indent="-285750" algn="l" defTabSz="449263"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mn-ea"/>
        <a:cs typeface="+mn-cs"/>
      </a:defRPr>
    </a:lvl2pPr>
    <a:lvl3pPr marL="1143000" indent="-228600" algn="l" defTabSz="449263"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mn-ea"/>
        <a:cs typeface="+mn-cs"/>
      </a:defRPr>
    </a:lvl3pPr>
    <a:lvl4pPr marL="1600200" indent="-228600" algn="l" defTabSz="449263"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mn-ea"/>
        <a:cs typeface="+mn-cs"/>
      </a:defRPr>
    </a:lvl4pPr>
    <a:lvl5pPr marL="2057400" indent="-228600" algn="l" defTabSz="449263"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4.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5.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6.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7.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8.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9.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9.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0C23BE51-E56D-C34D-8751-203456E9F0D8}" type="slidenum">
              <a:rPr lang="en-GB"/>
              <a:pPr/>
              <a:t>1</a:t>
            </a:fld>
            <a:endParaRPr lang="en-GB"/>
          </a:p>
        </p:txBody>
      </p:sp>
      <p:sp>
        <p:nvSpPr>
          <p:cNvPr id="14337"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4338"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26</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27</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28</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Slide Image Placeholder 1"/>
          <p:cNvSpPr>
            <a:spLocks noGrp="1" noRot="1" noChangeAspect="1"/>
          </p:cNvSpPr>
          <p:nvPr>
            <p:ph type="sldImg"/>
          </p:nvPr>
        </p:nvSpPr>
        <p:spPr>
          <a:xfrm>
            <a:off x="1339720" y="509735"/>
            <a:ext cx="7245611" cy="2548668"/>
          </a:xfrm>
          <a:ln/>
        </p:spPr>
      </p:sp>
      <p:sp>
        <p:nvSpPr>
          <p:cNvPr id="58370"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p>
        </p:txBody>
      </p:sp>
      <p:sp>
        <p:nvSpPr>
          <p:cNvPr id="58371"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fld id="{4EE8EC06-5F23-FC40-8857-C8544E27EF6C}" type="slidenum">
              <a:rPr lang="en-GB" sz="1200" i="0">
                <a:solidFill>
                  <a:schemeClr val="tx1"/>
                </a:solidFill>
                <a:latin typeface="Arial" charset="0"/>
              </a:rPr>
              <a:pPr eaLnBrk="1" hangingPunct="1"/>
              <a:t>37</a:t>
            </a:fld>
            <a:endParaRPr lang="en-GB" sz="1200" i="0">
              <a:solidFill>
                <a:schemeClr val="tx1"/>
              </a:solidFill>
              <a:latin typeface="Arial"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Need to say that there can also be mistakes about identity involving</a:t>
            </a:r>
            <a:r>
              <a:rPr lang="en-US" baseline="0" dirty="0" smtClean="0"/>
              <a:t> compression rather than expansion (the cars)</a:t>
            </a:r>
            <a:endParaRPr lang="en-US" dirty="0"/>
          </a:p>
        </p:txBody>
      </p:sp>
      <p:sp>
        <p:nvSpPr>
          <p:cNvPr id="4" name="Slide Number Placeholder 3"/>
          <p:cNvSpPr>
            <a:spLocks noGrp="1"/>
          </p:cNvSpPr>
          <p:nvPr>
            <p:ph type="sldNum" idx="10"/>
          </p:nvPr>
        </p:nvSpPr>
        <p:spPr/>
        <p:txBody>
          <a:bodyPr/>
          <a:lstStyle/>
          <a:p>
            <a:fld id="{24688D03-F045-B643-BD3A-F95C8B91471A}" type="slidenum">
              <a:rPr lang="en-GB" smtClean="0"/>
              <a:pPr/>
              <a:t>52</a:t>
            </a:fld>
            <a:endParaRPr lang="en-GB"/>
          </a:p>
        </p:txBody>
      </p:sp>
    </p:spTree>
    <p:extLst>
      <p:ext uri="{BB962C8B-B14F-4D97-AF65-F5344CB8AC3E}">
        <p14:creationId xmlns:p14="http://schemas.microsoft.com/office/powerpoint/2010/main" val="32715017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39720" y="509735"/>
            <a:ext cx="7245611" cy="2548668"/>
          </a:xfrm>
        </p:spPr>
      </p:sp>
      <p:sp>
        <p:nvSpPr>
          <p:cNvPr id="3" name="Notes Placeholder 2"/>
          <p:cNvSpPr>
            <a:spLocks noGrp="1"/>
          </p:cNvSpPr>
          <p:nvPr>
            <p:ph type="body" idx="1"/>
          </p:nvPr>
        </p:nvSpPr>
        <p:spPr/>
        <p:txBody>
          <a:bodyPr/>
          <a:lstStyle/>
          <a:p>
            <a:r>
              <a:rPr lang="en-US" dirty="0" smtClean="0"/>
              <a:t>First introduce them to a sequence</a:t>
            </a:r>
            <a:r>
              <a:rPr lang="en-US" baseline="0" dirty="0" smtClean="0"/>
              <a:t> in three slides ... [large pictures so hopefully everyone can see what’s going on]</a:t>
            </a:r>
          </a:p>
          <a:p>
            <a:r>
              <a:rPr lang="en-US" baseline="0" dirty="0" smtClean="0"/>
              <a:t>These are all from the subject’s point of view.</a:t>
            </a:r>
          </a:p>
          <a:p>
            <a:r>
              <a:rPr lang="en-US" baseline="0" dirty="0" smtClean="0"/>
              <a:t>We’re going to start with what looks almost exactly like the test condition from a standard false belief task.</a:t>
            </a:r>
          </a:p>
          <a:p>
            <a:r>
              <a:rPr lang="en-US" baseline="0" dirty="0" smtClean="0"/>
              <a:t>(1) The observer watches as his car disappears behind a barrier on your [audience’s] left</a:t>
            </a:r>
            <a:endParaRPr lang="en-US" dirty="0"/>
          </a:p>
        </p:txBody>
      </p:sp>
      <p:sp>
        <p:nvSpPr>
          <p:cNvPr id="4" name="Slide Number Placeholder 3"/>
          <p:cNvSpPr>
            <a:spLocks noGrp="1"/>
          </p:cNvSpPr>
          <p:nvPr>
            <p:ph type="sldNum" idx="10"/>
          </p:nvPr>
        </p:nvSpPr>
        <p:spPr/>
        <p:txBody>
          <a:bodyPr/>
          <a:lstStyle/>
          <a:p>
            <a:fld id="{24688D03-F045-B643-BD3A-F95C8B91471A}" type="slidenum">
              <a:rPr lang="en-GB" smtClean="0"/>
              <a:pPr/>
              <a:t>53</a:t>
            </a:fld>
            <a:endParaRPr lang="en-GB"/>
          </a:p>
        </p:txBody>
      </p:sp>
    </p:spTree>
    <p:extLst>
      <p:ext uri="{BB962C8B-B14F-4D97-AF65-F5344CB8AC3E}">
        <p14:creationId xmlns:p14="http://schemas.microsoft.com/office/powerpoint/2010/main" val="11568308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39720" y="509735"/>
            <a:ext cx="7245611" cy="2548668"/>
          </a:xfrm>
        </p:spPr>
      </p:sp>
      <p:sp>
        <p:nvSpPr>
          <p:cNvPr id="3" name="Notes Placeholder 2"/>
          <p:cNvSpPr>
            <a:spLocks noGrp="1"/>
          </p:cNvSpPr>
          <p:nvPr>
            <p:ph type="body" idx="1"/>
          </p:nvPr>
        </p:nvSpPr>
        <p:spPr/>
        <p:txBody>
          <a:bodyPr/>
          <a:lstStyle/>
          <a:p>
            <a:r>
              <a:rPr lang="en-US" dirty="0" smtClean="0"/>
              <a:t>First introduce them to a sequence</a:t>
            </a:r>
            <a:r>
              <a:rPr lang="en-US" baseline="0" dirty="0" smtClean="0"/>
              <a:t> in three slides ... [large pictures so hopefully everyone can see what’s going on]</a:t>
            </a:r>
          </a:p>
          <a:p>
            <a:r>
              <a:rPr lang="en-US" baseline="0" dirty="0" smtClean="0"/>
              <a:t>These are all from the subject’s point of view.</a:t>
            </a:r>
          </a:p>
          <a:p>
            <a:r>
              <a:rPr lang="en-US" baseline="0" dirty="0" smtClean="0"/>
              <a:t>We’re going to start with what looks almost exactly like the test condition from a standard false belief task.</a:t>
            </a:r>
          </a:p>
          <a:p>
            <a:r>
              <a:rPr lang="en-US" baseline="0" dirty="0" smtClean="0"/>
              <a:t>(1) The observer watches as his car disappears behind a barrier on your [audience’s] left</a:t>
            </a:r>
            <a:endParaRPr lang="en-US" dirty="0"/>
          </a:p>
        </p:txBody>
      </p:sp>
      <p:sp>
        <p:nvSpPr>
          <p:cNvPr id="4" name="Slide Number Placeholder 3"/>
          <p:cNvSpPr>
            <a:spLocks noGrp="1"/>
          </p:cNvSpPr>
          <p:nvPr>
            <p:ph type="sldNum" idx="10"/>
          </p:nvPr>
        </p:nvSpPr>
        <p:spPr/>
        <p:txBody>
          <a:bodyPr/>
          <a:lstStyle/>
          <a:p>
            <a:fld id="{24688D03-F045-B643-BD3A-F95C8B91471A}" type="slidenum">
              <a:rPr lang="en-GB" smtClean="0"/>
              <a:pPr/>
              <a:t>54</a:t>
            </a:fld>
            <a:endParaRPr lang="en-GB"/>
          </a:p>
        </p:txBody>
      </p:sp>
    </p:spTree>
    <p:extLst>
      <p:ext uri="{BB962C8B-B14F-4D97-AF65-F5344CB8AC3E}">
        <p14:creationId xmlns:p14="http://schemas.microsoft.com/office/powerpoint/2010/main" val="11568308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39720" y="509735"/>
            <a:ext cx="7245611" cy="2548668"/>
          </a:xfrm>
        </p:spPr>
      </p:sp>
      <p:sp>
        <p:nvSpPr>
          <p:cNvPr id="3" name="Notes Placeholder 2"/>
          <p:cNvSpPr>
            <a:spLocks noGrp="1"/>
          </p:cNvSpPr>
          <p:nvPr>
            <p:ph type="body" idx="1"/>
          </p:nvPr>
        </p:nvSpPr>
        <p:spPr/>
        <p:txBody>
          <a:bodyPr/>
          <a:lstStyle/>
          <a:p>
            <a:r>
              <a:rPr lang="en-US" dirty="0" smtClean="0"/>
              <a:t>(2) a telephone rings and the observer</a:t>
            </a:r>
            <a:r>
              <a:rPr lang="en-US" baseline="0" dirty="0" smtClean="0"/>
              <a:t> is distracted ... meanwhile the cars silently swap places (they’re electric cars, </a:t>
            </a:r>
            <a:r>
              <a:rPr lang="en-US" baseline="0" dirty="0" err="1" smtClean="0"/>
              <a:t>natch</a:t>
            </a:r>
            <a:r>
              <a:rPr lang="en-US" baseline="0" dirty="0" smtClean="0"/>
              <a:t>).</a:t>
            </a:r>
            <a:endParaRPr lang="en-US" dirty="0"/>
          </a:p>
        </p:txBody>
      </p:sp>
      <p:sp>
        <p:nvSpPr>
          <p:cNvPr id="4" name="Slide Number Placeholder 3"/>
          <p:cNvSpPr>
            <a:spLocks noGrp="1"/>
          </p:cNvSpPr>
          <p:nvPr>
            <p:ph type="sldNum" idx="10"/>
          </p:nvPr>
        </p:nvSpPr>
        <p:spPr/>
        <p:txBody>
          <a:bodyPr/>
          <a:lstStyle/>
          <a:p>
            <a:fld id="{24688D03-F045-B643-BD3A-F95C8B91471A}" type="slidenum">
              <a:rPr lang="en-GB" smtClean="0"/>
              <a:pPr/>
              <a:t>55</a:t>
            </a:fld>
            <a:endParaRPr lang="en-GB"/>
          </a:p>
        </p:txBody>
      </p:sp>
    </p:spTree>
    <p:extLst>
      <p:ext uri="{BB962C8B-B14F-4D97-AF65-F5344CB8AC3E}">
        <p14:creationId xmlns:p14="http://schemas.microsoft.com/office/powerpoint/2010/main" val="11568308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39720" y="509735"/>
            <a:ext cx="7245611" cy="2548668"/>
          </a:xfrm>
        </p:spPr>
      </p:sp>
      <p:sp>
        <p:nvSpPr>
          <p:cNvPr id="3" name="Notes Placeholder 2"/>
          <p:cNvSpPr>
            <a:spLocks noGrp="1"/>
          </p:cNvSpPr>
          <p:nvPr>
            <p:ph type="body" idx="1"/>
          </p:nvPr>
        </p:nvSpPr>
        <p:spPr/>
        <p:txBody>
          <a:bodyPr/>
          <a:lstStyle/>
          <a:p>
            <a:r>
              <a:rPr lang="en-US" dirty="0" smtClean="0"/>
              <a:t>(3) the observer comes back and wants to get her car (note</a:t>
            </a:r>
            <a:r>
              <a:rPr lang="en-US" baseline="0" dirty="0" smtClean="0"/>
              <a:t> the raised hand).  Where do subjects look?  They know that the observer’s car is actually behind the barrier.  They are also in a position to know that the observer might not know this and might mistakenly think that his car is the one on subject’s LEFT.  </a:t>
            </a:r>
          </a:p>
          <a:p>
            <a:endParaRPr lang="en-US" baseline="0" dirty="0" smtClean="0"/>
          </a:p>
          <a:p>
            <a:endParaRPr lang="en-US" dirty="0"/>
          </a:p>
        </p:txBody>
      </p:sp>
      <p:sp>
        <p:nvSpPr>
          <p:cNvPr id="4" name="Slide Number Placeholder 3"/>
          <p:cNvSpPr>
            <a:spLocks noGrp="1"/>
          </p:cNvSpPr>
          <p:nvPr>
            <p:ph type="sldNum" idx="10"/>
          </p:nvPr>
        </p:nvSpPr>
        <p:spPr/>
        <p:txBody>
          <a:bodyPr/>
          <a:lstStyle/>
          <a:p>
            <a:fld id="{24688D03-F045-B643-BD3A-F95C8B91471A}" type="slidenum">
              <a:rPr lang="en-GB" smtClean="0"/>
              <a:pPr/>
              <a:t>56</a:t>
            </a:fld>
            <a:endParaRPr lang="en-GB"/>
          </a:p>
        </p:txBody>
      </p:sp>
    </p:spTree>
    <p:extLst>
      <p:ext uri="{BB962C8B-B14F-4D97-AF65-F5344CB8AC3E}">
        <p14:creationId xmlns:p14="http://schemas.microsoft.com/office/powerpoint/2010/main" val="11568308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39720" y="509735"/>
            <a:ext cx="7245611" cy="2548668"/>
          </a:xfrm>
        </p:spPr>
      </p:sp>
      <p:sp>
        <p:nvSpPr>
          <p:cNvPr id="3" name="Notes Placeholder 2"/>
          <p:cNvSpPr>
            <a:spLocks noGrp="1"/>
          </p:cNvSpPr>
          <p:nvPr>
            <p:ph type="body" idx="1"/>
          </p:nvPr>
        </p:nvSpPr>
        <p:spPr/>
        <p:txBody>
          <a:bodyPr/>
          <a:lstStyle/>
          <a:p>
            <a:r>
              <a:rPr lang="en-US" dirty="0" smtClean="0"/>
              <a:t>(3) the observer comes back and wants to get her car (note</a:t>
            </a:r>
            <a:r>
              <a:rPr lang="en-US" baseline="0" dirty="0" smtClean="0"/>
              <a:t> the raised hand).  Where do subjects look?  They know that the observer’s car is actually behind the barrier.  They are also in a position to know that the observer might not know this and might mistakenly think that his car is the one on subject’s LEFT.  </a:t>
            </a:r>
          </a:p>
          <a:p>
            <a:endParaRPr lang="en-US" baseline="0" dirty="0" smtClean="0"/>
          </a:p>
          <a:p>
            <a:endParaRPr lang="en-US" dirty="0"/>
          </a:p>
        </p:txBody>
      </p:sp>
      <p:sp>
        <p:nvSpPr>
          <p:cNvPr id="4" name="Slide Number Placeholder 3"/>
          <p:cNvSpPr>
            <a:spLocks noGrp="1"/>
          </p:cNvSpPr>
          <p:nvPr>
            <p:ph type="sldNum" idx="10"/>
          </p:nvPr>
        </p:nvSpPr>
        <p:spPr/>
        <p:txBody>
          <a:bodyPr/>
          <a:lstStyle/>
          <a:p>
            <a:fld id="{24688D03-F045-B643-BD3A-F95C8B91471A}" type="slidenum">
              <a:rPr lang="en-GB" smtClean="0"/>
              <a:pPr/>
              <a:t>57</a:t>
            </a:fld>
            <a:endParaRPr lang="en-GB"/>
          </a:p>
        </p:txBody>
      </p:sp>
    </p:spTree>
    <p:extLst>
      <p:ext uri="{BB962C8B-B14F-4D97-AF65-F5344CB8AC3E}">
        <p14:creationId xmlns:p14="http://schemas.microsoft.com/office/powerpoint/2010/main" val="11568308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0C23BE51-E56D-C34D-8751-203456E9F0D8}" type="slidenum">
              <a:rPr lang="en-GB"/>
              <a:pPr/>
              <a:t>4</a:t>
            </a:fld>
            <a:endParaRPr lang="en-GB"/>
          </a:p>
        </p:txBody>
      </p:sp>
      <p:sp>
        <p:nvSpPr>
          <p:cNvPr id="14337"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4338"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39720" y="509735"/>
            <a:ext cx="7245611" cy="2548668"/>
          </a:xfrm>
        </p:spPr>
      </p:sp>
      <p:sp>
        <p:nvSpPr>
          <p:cNvPr id="3" name="Notes Placeholder 2"/>
          <p:cNvSpPr>
            <a:spLocks noGrp="1"/>
          </p:cNvSpPr>
          <p:nvPr>
            <p:ph type="body" idx="1"/>
          </p:nvPr>
        </p:nvSpPr>
        <p:spPr/>
        <p:txBody>
          <a:bodyPr/>
          <a:lstStyle/>
          <a:p>
            <a:r>
              <a:rPr lang="en-US" dirty="0" smtClean="0"/>
              <a:t>(3) the observer comes back and wants to get her car (note</a:t>
            </a:r>
            <a:r>
              <a:rPr lang="en-US" baseline="0" dirty="0" smtClean="0"/>
              <a:t> the raised hand).  Where do subjects look?  They know that the observer’s car is actually behind the barrier.  They are also in a position to know that the observer might not know this and might mistakenly think that his car is the one on subject’s LEFT.  </a:t>
            </a:r>
          </a:p>
          <a:p>
            <a:endParaRPr lang="en-US" baseline="0" dirty="0" smtClean="0"/>
          </a:p>
          <a:p>
            <a:endParaRPr lang="en-US" dirty="0"/>
          </a:p>
        </p:txBody>
      </p:sp>
      <p:sp>
        <p:nvSpPr>
          <p:cNvPr id="4" name="Slide Number Placeholder 3"/>
          <p:cNvSpPr>
            <a:spLocks noGrp="1"/>
          </p:cNvSpPr>
          <p:nvPr>
            <p:ph type="sldNum" idx="10"/>
          </p:nvPr>
        </p:nvSpPr>
        <p:spPr/>
        <p:txBody>
          <a:bodyPr/>
          <a:lstStyle/>
          <a:p>
            <a:fld id="{24688D03-F045-B643-BD3A-F95C8B91471A}" type="slidenum">
              <a:rPr lang="en-GB" smtClean="0"/>
              <a:pPr/>
              <a:t>58</a:t>
            </a:fld>
            <a:endParaRPr lang="en-GB"/>
          </a:p>
        </p:txBody>
      </p:sp>
    </p:spTree>
    <p:extLst>
      <p:ext uri="{BB962C8B-B14F-4D97-AF65-F5344CB8AC3E}">
        <p14:creationId xmlns:p14="http://schemas.microsoft.com/office/powerpoint/2010/main" val="11568308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39720" y="509735"/>
            <a:ext cx="7245611" cy="2548668"/>
          </a:xfrm>
        </p:spPr>
      </p:sp>
      <p:sp>
        <p:nvSpPr>
          <p:cNvPr id="3" name="Notes Placeholder 2"/>
          <p:cNvSpPr>
            <a:spLocks noGrp="1"/>
          </p:cNvSpPr>
          <p:nvPr>
            <p:ph type="body" idx="1"/>
          </p:nvPr>
        </p:nvSpPr>
        <p:spPr/>
        <p:txBody>
          <a:bodyPr/>
          <a:lstStyle/>
          <a:p>
            <a:r>
              <a:rPr lang="en-US" dirty="0" smtClean="0"/>
              <a:t>(3) the observer comes back and wants to get her car (note</a:t>
            </a:r>
            <a:r>
              <a:rPr lang="en-US" baseline="0" dirty="0" smtClean="0"/>
              <a:t> the raised hand).  Where do subjects look?  They know that the observer’s car is actually behind the barrier.  They are also in a position to know that the observer might not know this and might mistakenly think that his car is the one on subject’s LEFT.  </a:t>
            </a:r>
          </a:p>
          <a:p>
            <a:endParaRPr lang="en-US" baseline="0" dirty="0" smtClean="0"/>
          </a:p>
          <a:p>
            <a:endParaRPr lang="en-US" dirty="0"/>
          </a:p>
        </p:txBody>
      </p:sp>
      <p:sp>
        <p:nvSpPr>
          <p:cNvPr id="4" name="Slide Number Placeholder 3"/>
          <p:cNvSpPr>
            <a:spLocks noGrp="1"/>
          </p:cNvSpPr>
          <p:nvPr>
            <p:ph type="sldNum" idx="10"/>
          </p:nvPr>
        </p:nvSpPr>
        <p:spPr/>
        <p:txBody>
          <a:bodyPr/>
          <a:lstStyle/>
          <a:p>
            <a:fld id="{24688D03-F045-B643-BD3A-F95C8B91471A}" type="slidenum">
              <a:rPr lang="en-GB" smtClean="0"/>
              <a:pPr/>
              <a:t>59</a:t>
            </a:fld>
            <a:endParaRPr lang="en-GB"/>
          </a:p>
        </p:txBody>
      </p:sp>
    </p:spTree>
    <p:extLst>
      <p:ext uri="{BB962C8B-B14F-4D97-AF65-F5344CB8AC3E}">
        <p14:creationId xmlns:p14="http://schemas.microsoft.com/office/powerpoint/2010/main" val="115683088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39720" y="509735"/>
            <a:ext cx="7245611" cy="2548668"/>
          </a:xfrm>
        </p:spPr>
      </p:sp>
      <p:sp>
        <p:nvSpPr>
          <p:cNvPr id="3" name="Notes Placeholder 2"/>
          <p:cNvSpPr>
            <a:spLocks noGrp="1"/>
          </p:cNvSpPr>
          <p:nvPr>
            <p:ph type="body" idx="1"/>
          </p:nvPr>
        </p:nvSpPr>
        <p:spPr/>
        <p:txBody>
          <a:bodyPr/>
          <a:lstStyle/>
          <a:p>
            <a:r>
              <a:rPr lang="en-US" dirty="0" smtClean="0"/>
              <a:t>(3) the observer comes back and wants to get her car (note</a:t>
            </a:r>
            <a:r>
              <a:rPr lang="en-US" baseline="0" dirty="0" smtClean="0"/>
              <a:t> the raised hand).  Where do subjects look?  They know that the observer’s car is actually behind the barrier.  They are also in a position to know that the observer might not know this and might mistakenly think that his car is the one on subject’s LEFT.  </a:t>
            </a:r>
          </a:p>
          <a:p>
            <a:endParaRPr lang="en-US" baseline="0" dirty="0" smtClean="0"/>
          </a:p>
          <a:p>
            <a:endParaRPr lang="en-US" dirty="0"/>
          </a:p>
        </p:txBody>
      </p:sp>
      <p:sp>
        <p:nvSpPr>
          <p:cNvPr id="4" name="Slide Number Placeholder 3"/>
          <p:cNvSpPr>
            <a:spLocks noGrp="1"/>
          </p:cNvSpPr>
          <p:nvPr>
            <p:ph type="sldNum" idx="10"/>
          </p:nvPr>
        </p:nvSpPr>
        <p:spPr/>
        <p:txBody>
          <a:bodyPr/>
          <a:lstStyle/>
          <a:p>
            <a:fld id="{24688D03-F045-B643-BD3A-F95C8B91471A}" type="slidenum">
              <a:rPr lang="en-GB" smtClean="0"/>
              <a:pPr/>
              <a:t>60</a:t>
            </a:fld>
            <a:endParaRPr lang="en-GB"/>
          </a:p>
        </p:txBody>
      </p:sp>
    </p:spTree>
    <p:extLst>
      <p:ext uri="{BB962C8B-B14F-4D97-AF65-F5344CB8AC3E}">
        <p14:creationId xmlns:p14="http://schemas.microsoft.com/office/powerpoint/2010/main" val="115683088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39720" y="509735"/>
            <a:ext cx="7245611" cy="2548668"/>
          </a:xfrm>
        </p:spPr>
      </p:sp>
      <p:sp>
        <p:nvSpPr>
          <p:cNvPr id="3" name="Notes Placeholder 2"/>
          <p:cNvSpPr>
            <a:spLocks noGrp="1"/>
          </p:cNvSpPr>
          <p:nvPr>
            <p:ph type="body" idx="1"/>
          </p:nvPr>
        </p:nvSpPr>
        <p:spPr/>
        <p:txBody>
          <a:bodyPr/>
          <a:lstStyle/>
          <a:p>
            <a:r>
              <a:rPr lang="en-US" dirty="0" smtClean="0"/>
              <a:t>Here’s the</a:t>
            </a:r>
            <a:r>
              <a:rPr lang="en-US" baseline="0" dirty="0" smtClean="0"/>
              <a:t> whole sequence again, smaller.</a:t>
            </a:r>
          </a:p>
          <a:p>
            <a:r>
              <a:rPr lang="en-US" baseline="0" dirty="0" smtClean="0"/>
              <a:t>If we were doing a standard false belief test, we could compare where people look in this sequence with where they look in another sequence in which the observer doesn’t turn away in the second scene.</a:t>
            </a:r>
          </a:p>
          <a:p>
            <a:r>
              <a:rPr lang="en-US" baseline="0" dirty="0" smtClean="0"/>
              <a:t>If subjects can track false beliefs,  we would expect them to be more likely to look towards SUBEJECTS-LEFT location in the depicted narrative than in the control version where the subject is not distracted by the telephone and so does not look away.</a:t>
            </a:r>
          </a:p>
          <a:p>
            <a:r>
              <a:rPr lang="en-US" baseline="0" dirty="0" smtClean="0"/>
              <a:t>So this is almost a standard false belief task.</a:t>
            </a:r>
          </a:p>
          <a:p>
            <a:r>
              <a:rPr lang="en-US" baseline="0" dirty="0" smtClean="0"/>
              <a:t>And like all standard false belief tasks, it requires tracking false beliefs about location only; it doesn’t require tracking false beliefs about registration.</a:t>
            </a:r>
          </a:p>
          <a:p>
            <a:r>
              <a:rPr lang="en-US" baseline="0" dirty="0" smtClean="0"/>
              <a:t>Now consider a tiny variation ...</a:t>
            </a:r>
          </a:p>
          <a:p>
            <a:endParaRPr lang="en-US" baseline="0" dirty="0" smtClean="0"/>
          </a:p>
        </p:txBody>
      </p:sp>
      <p:sp>
        <p:nvSpPr>
          <p:cNvPr id="4" name="Slide Number Placeholder 3"/>
          <p:cNvSpPr>
            <a:spLocks noGrp="1"/>
          </p:cNvSpPr>
          <p:nvPr>
            <p:ph type="sldNum" idx="10"/>
          </p:nvPr>
        </p:nvSpPr>
        <p:spPr/>
        <p:txBody>
          <a:bodyPr/>
          <a:lstStyle/>
          <a:p>
            <a:fld id="{24688D03-F045-B643-BD3A-F95C8B91471A}" type="slidenum">
              <a:rPr lang="en-GB" smtClean="0"/>
              <a:pPr/>
              <a:t>61</a:t>
            </a:fld>
            <a:endParaRPr lang="en-GB"/>
          </a:p>
        </p:txBody>
      </p:sp>
    </p:spTree>
    <p:extLst>
      <p:ext uri="{BB962C8B-B14F-4D97-AF65-F5344CB8AC3E}">
        <p14:creationId xmlns:p14="http://schemas.microsoft.com/office/powerpoint/2010/main" val="115683088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39720" y="509735"/>
            <a:ext cx="7245611" cy="2548668"/>
          </a:xfrm>
        </p:spPr>
      </p:sp>
      <p:sp>
        <p:nvSpPr>
          <p:cNvPr id="3" name="Notes Placeholder 2"/>
          <p:cNvSpPr>
            <a:spLocks noGrp="1"/>
          </p:cNvSpPr>
          <p:nvPr>
            <p:ph type="body" idx="1"/>
          </p:nvPr>
        </p:nvSpPr>
        <p:spPr/>
        <p:txBody>
          <a:bodyPr/>
          <a:lstStyle/>
          <a:p>
            <a:r>
              <a:rPr lang="en-US" dirty="0" smtClean="0"/>
              <a:t>... the middle</a:t>
            </a:r>
            <a:r>
              <a:rPr lang="en-US" baseline="0" dirty="0" smtClean="0"/>
              <a:t> vertical sequence is just like the right vertical sequence except that one of the barriers has been removed.</a:t>
            </a:r>
          </a:p>
          <a:p>
            <a:r>
              <a:rPr lang="en-US" baseline="0" dirty="0" smtClean="0"/>
              <a:t>Now there are two ways of thinking about this.</a:t>
            </a:r>
          </a:p>
          <a:p>
            <a:r>
              <a:rPr lang="en-US" baseline="0" dirty="0" smtClean="0"/>
              <a:t>On one way of thinking about it, there is no reason to think that the observer has a false belief because in the final scene (of the middle sequence) he’s looking right at a car which is not his own.</a:t>
            </a:r>
          </a:p>
          <a:p>
            <a:r>
              <a:rPr lang="en-US" baseline="0" dirty="0" smtClean="0"/>
              <a:t>But if you think about this more carefully, that isn’t quite right because the car he’s looking at, although not his own, is visually indistinguishable from his own.  So he might well believe, falsely, that his car on SUBJECTS-LEFT is actually his car.</a:t>
            </a:r>
          </a:p>
          <a:p>
            <a:r>
              <a:rPr lang="en-US" baseline="0" dirty="0" smtClean="0"/>
              <a:t>So where subjects are capable of tracking false beliefs involving identity &amp; where they realize that the cars are visually indistinguishable, they should be able to predict an incorrect reach.</a:t>
            </a:r>
          </a:p>
          <a:p>
            <a:r>
              <a:rPr lang="en-US" baseline="0" dirty="0" smtClean="0"/>
              <a:t>But if subjects are not tracking about false beliefs about identity, then they will think that the observer will be able to retrieve his car from its actual location.</a:t>
            </a:r>
          </a:p>
        </p:txBody>
      </p:sp>
      <p:sp>
        <p:nvSpPr>
          <p:cNvPr id="4" name="Slide Number Placeholder 3"/>
          <p:cNvSpPr>
            <a:spLocks noGrp="1"/>
          </p:cNvSpPr>
          <p:nvPr>
            <p:ph type="sldNum" idx="10"/>
          </p:nvPr>
        </p:nvSpPr>
        <p:spPr/>
        <p:txBody>
          <a:bodyPr/>
          <a:lstStyle/>
          <a:p>
            <a:fld id="{24688D03-F045-B643-BD3A-F95C8B91471A}" type="slidenum">
              <a:rPr lang="en-GB" smtClean="0"/>
              <a:pPr/>
              <a:t>62</a:t>
            </a:fld>
            <a:endParaRPr lang="en-GB"/>
          </a:p>
        </p:txBody>
      </p:sp>
    </p:spTree>
    <p:extLst>
      <p:ext uri="{BB962C8B-B14F-4D97-AF65-F5344CB8AC3E}">
        <p14:creationId xmlns:p14="http://schemas.microsoft.com/office/powerpoint/2010/main" val="115683088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39720" y="509735"/>
            <a:ext cx="7245611" cy="2548668"/>
          </a:xfrm>
        </p:spPr>
      </p:sp>
      <p:sp>
        <p:nvSpPr>
          <p:cNvPr id="3" name="Notes Placeholder 2"/>
          <p:cNvSpPr>
            <a:spLocks noGrp="1"/>
          </p:cNvSpPr>
          <p:nvPr>
            <p:ph type="body" idx="1"/>
          </p:nvPr>
        </p:nvSpPr>
        <p:spPr/>
        <p:txBody>
          <a:bodyPr/>
          <a:lstStyle/>
          <a:p>
            <a:r>
              <a:rPr lang="en-US" dirty="0" smtClean="0"/>
              <a:t>... so let’s illustrate this with</a:t>
            </a:r>
            <a:r>
              <a:rPr lang="en-US" baseline="0" dirty="0" smtClean="0"/>
              <a:t> some graphs ...</a:t>
            </a:r>
          </a:p>
        </p:txBody>
      </p:sp>
      <p:sp>
        <p:nvSpPr>
          <p:cNvPr id="4" name="Slide Number Placeholder 3"/>
          <p:cNvSpPr>
            <a:spLocks noGrp="1"/>
          </p:cNvSpPr>
          <p:nvPr>
            <p:ph type="sldNum" idx="10"/>
          </p:nvPr>
        </p:nvSpPr>
        <p:spPr/>
        <p:txBody>
          <a:bodyPr/>
          <a:lstStyle/>
          <a:p>
            <a:fld id="{24688D03-F045-B643-BD3A-F95C8B91471A}" type="slidenum">
              <a:rPr lang="en-GB" smtClean="0"/>
              <a:pPr/>
              <a:t>63</a:t>
            </a:fld>
            <a:endParaRPr lang="en-GB"/>
          </a:p>
        </p:txBody>
      </p:sp>
    </p:spTree>
    <p:extLst>
      <p:ext uri="{BB962C8B-B14F-4D97-AF65-F5344CB8AC3E}">
        <p14:creationId xmlns:p14="http://schemas.microsoft.com/office/powerpoint/2010/main" val="115683088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39720" y="509735"/>
            <a:ext cx="7245611" cy="2548668"/>
          </a:xfrm>
        </p:spPr>
      </p:sp>
      <p:sp>
        <p:nvSpPr>
          <p:cNvPr id="3" name="Notes Placeholder 2"/>
          <p:cNvSpPr>
            <a:spLocks noGrp="1"/>
          </p:cNvSpPr>
          <p:nvPr>
            <p:ph type="body" idx="1"/>
          </p:nvPr>
        </p:nvSpPr>
        <p:spPr/>
        <p:txBody>
          <a:bodyPr/>
          <a:lstStyle/>
          <a:p>
            <a:r>
              <a:rPr lang="en-US" dirty="0" smtClean="0"/>
              <a:t>... so let’s illustrate this with</a:t>
            </a:r>
            <a:r>
              <a:rPr lang="en-US" baseline="0" dirty="0" smtClean="0"/>
              <a:t> some graphs ...</a:t>
            </a:r>
          </a:p>
        </p:txBody>
      </p:sp>
      <p:sp>
        <p:nvSpPr>
          <p:cNvPr id="4" name="Slide Number Placeholder 3"/>
          <p:cNvSpPr>
            <a:spLocks noGrp="1"/>
          </p:cNvSpPr>
          <p:nvPr>
            <p:ph type="sldNum" idx="10"/>
          </p:nvPr>
        </p:nvSpPr>
        <p:spPr/>
        <p:txBody>
          <a:bodyPr/>
          <a:lstStyle/>
          <a:p>
            <a:fld id="{24688D03-F045-B643-BD3A-F95C8B91471A}" type="slidenum">
              <a:rPr lang="en-GB" smtClean="0"/>
              <a:pPr/>
              <a:t>64</a:t>
            </a:fld>
            <a:endParaRPr lang="en-GB"/>
          </a:p>
        </p:txBody>
      </p:sp>
    </p:spTree>
    <p:extLst>
      <p:ext uri="{BB962C8B-B14F-4D97-AF65-F5344CB8AC3E}">
        <p14:creationId xmlns:p14="http://schemas.microsoft.com/office/powerpoint/2010/main" val="115683088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39720" y="509735"/>
            <a:ext cx="7245611" cy="2548668"/>
          </a:xfrm>
        </p:spPr>
      </p:sp>
      <p:sp>
        <p:nvSpPr>
          <p:cNvPr id="3" name="Notes Placeholder 2"/>
          <p:cNvSpPr>
            <a:spLocks noGrp="1"/>
          </p:cNvSpPr>
          <p:nvPr>
            <p:ph type="body" idx="1"/>
          </p:nvPr>
        </p:nvSpPr>
        <p:spPr/>
        <p:txBody>
          <a:bodyPr/>
          <a:lstStyle/>
          <a:p>
            <a:r>
              <a:rPr lang="en-US" dirty="0" smtClean="0"/>
              <a:t>... so let’s illustrate this with</a:t>
            </a:r>
            <a:r>
              <a:rPr lang="en-US" baseline="0" dirty="0" smtClean="0"/>
              <a:t> some graphs ...</a:t>
            </a:r>
          </a:p>
        </p:txBody>
      </p:sp>
      <p:sp>
        <p:nvSpPr>
          <p:cNvPr id="4" name="Slide Number Placeholder 3"/>
          <p:cNvSpPr>
            <a:spLocks noGrp="1"/>
          </p:cNvSpPr>
          <p:nvPr>
            <p:ph type="sldNum" idx="10"/>
          </p:nvPr>
        </p:nvSpPr>
        <p:spPr/>
        <p:txBody>
          <a:bodyPr/>
          <a:lstStyle/>
          <a:p>
            <a:fld id="{24688D03-F045-B643-BD3A-F95C8B91471A}" type="slidenum">
              <a:rPr lang="en-GB" smtClean="0"/>
              <a:pPr/>
              <a:t>65</a:t>
            </a:fld>
            <a:endParaRPr lang="en-GB"/>
          </a:p>
        </p:txBody>
      </p:sp>
    </p:spTree>
    <p:extLst>
      <p:ext uri="{BB962C8B-B14F-4D97-AF65-F5344CB8AC3E}">
        <p14:creationId xmlns:p14="http://schemas.microsoft.com/office/powerpoint/2010/main" val="115683088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39720" y="509735"/>
            <a:ext cx="7245611" cy="2548668"/>
          </a:xfrm>
        </p:spPr>
      </p:sp>
      <p:sp>
        <p:nvSpPr>
          <p:cNvPr id="3" name="Notes Placeholder 2"/>
          <p:cNvSpPr>
            <a:spLocks noGrp="1"/>
          </p:cNvSpPr>
          <p:nvPr>
            <p:ph type="body" idx="1"/>
          </p:nvPr>
        </p:nvSpPr>
        <p:spPr/>
        <p:txBody>
          <a:bodyPr/>
          <a:lstStyle/>
          <a:p>
            <a:r>
              <a:rPr lang="en-US" dirty="0" smtClean="0"/>
              <a:t>... so let’s illustrate this with</a:t>
            </a:r>
            <a:r>
              <a:rPr lang="en-US" baseline="0" dirty="0" smtClean="0"/>
              <a:t> some graphs ...</a:t>
            </a:r>
          </a:p>
        </p:txBody>
      </p:sp>
      <p:sp>
        <p:nvSpPr>
          <p:cNvPr id="4" name="Slide Number Placeholder 3"/>
          <p:cNvSpPr>
            <a:spLocks noGrp="1"/>
          </p:cNvSpPr>
          <p:nvPr>
            <p:ph type="sldNum" idx="10"/>
          </p:nvPr>
        </p:nvSpPr>
        <p:spPr/>
        <p:txBody>
          <a:bodyPr/>
          <a:lstStyle/>
          <a:p>
            <a:fld id="{24688D03-F045-B643-BD3A-F95C8B91471A}" type="slidenum">
              <a:rPr lang="en-GB" smtClean="0"/>
              <a:pPr/>
              <a:t>66</a:t>
            </a:fld>
            <a:endParaRPr lang="en-GB"/>
          </a:p>
        </p:txBody>
      </p:sp>
    </p:spTree>
    <p:extLst>
      <p:ext uri="{BB962C8B-B14F-4D97-AF65-F5344CB8AC3E}">
        <p14:creationId xmlns:p14="http://schemas.microsoft.com/office/powerpoint/2010/main" val="115683088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39720" y="509735"/>
            <a:ext cx="7245611" cy="2548668"/>
          </a:xfrm>
        </p:spPr>
      </p:sp>
      <p:sp>
        <p:nvSpPr>
          <p:cNvPr id="3" name="Notes Placeholder 2"/>
          <p:cNvSpPr>
            <a:spLocks noGrp="1"/>
          </p:cNvSpPr>
          <p:nvPr>
            <p:ph type="body" idx="1"/>
          </p:nvPr>
        </p:nvSpPr>
        <p:spPr/>
        <p:txBody>
          <a:bodyPr/>
          <a:lstStyle/>
          <a:p>
            <a:r>
              <a:rPr lang="en-US" dirty="0" smtClean="0"/>
              <a:t>... so let’s illustrate this with</a:t>
            </a:r>
            <a:r>
              <a:rPr lang="en-US" baseline="0" dirty="0" smtClean="0"/>
              <a:t> some graphs ...</a:t>
            </a:r>
          </a:p>
        </p:txBody>
      </p:sp>
      <p:sp>
        <p:nvSpPr>
          <p:cNvPr id="4" name="Slide Number Placeholder 3"/>
          <p:cNvSpPr>
            <a:spLocks noGrp="1"/>
          </p:cNvSpPr>
          <p:nvPr>
            <p:ph type="sldNum" idx="10"/>
          </p:nvPr>
        </p:nvSpPr>
        <p:spPr/>
        <p:txBody>
          <a:bodyPr/>
          <a:lstStyle/>
          <a:p>
            <a:fld id="{24688D03-F045-B643-BD3A-F95C8B91471A}" type="slidenum">
              <a:rPr lang="en-GB" smtClean="0"/>
              <a:pPr/>
              <a:t>67</a:t>
            </a:fld>
            <a:endParaRPr lang="en-GB"/>
          </a:p>
        </p:txBody>
      </p:sp>
    </p:spTree>
    <p:extLst>
      <p:ext uri="{BB962C8B-B14F-4D97-AF65-F5344CB8AC3E}">
        <p14:creationId xmlns:p14="http://schemas.microsoft.com/office/powerpoint/2010/main" val="11568308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0C23BE51-E56D-C34D-8751-203456E9F0D8}" type="slidenum">
              <a:rPr lang="en-GB"/>
              <a:pPr/>
              <a:t>5</a:t>
            </a:fld>
            <a:endParaRPr lang="en-GB"/>
          </a:p>
        </p:txBody>
      </p:sp>
      <p:sp>
        <p:nvSpPr>
          <p:cNvPr id="14337"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4338"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39720" y="509735"/>
            <a:ext cx="7245611" cy="2548668"/>
          </a:xfrm>
        </p:spPr>
      </p:sp>
      <p:sp>
        <p:nvSpPr>
          <p:cNvPr id="3" name="Notes Placeholder 2"/>
          <p:cNvSpPr>
            <a:spLocks noGrp="1"/>
          </p:cNvSpPr>
          <p:nvPr>
            <p:ph type="body" idx="1"/>
          </p:nvPr>
        </p:nvSpPr>
        <p:spPr/>
        <p:txBody>
          <a:bodyPr/>
          <a:lstStyle/>
          <a:p>
            <a:r>
              <a:rPr lang="en-US" dirty="0" smtClean="0"/>
              <a:t>... so let’s illustrate this with</a:t>
            </a:r>
            <a:r>
              <a:rPr lang="en-US" baseline="0" dirty="0" smtClean="0"/>
              <a:t> some graphs ...</a:t>
            </a:r>
          </a:p>
        </p:txBody>
      </p:sp>
      <p:sp>
        <p:nvSpPr>
          <p:cNvPr id="4" name="Slide Number Placeholder 3"/>
          <p:cNvSpPr>
            <a:spLocks noGrp="1"/>
          </p:cNvSpPr>
          <p:nvPr>
            <p:ph type="sldNum" idx="10"/>
          </p:nvPr>
        </p:nvSpPr>
        <p:spPr/>
        <p:txBody>
          <a:bodyPr/>
          <a:lstStyle/>
          <a:p>
            <a:fld id="{24688D03-F045-B643-BD3A-F95C8B91471A}" type="slidenum">
              <a:rPr lang="en-GB" smtClean="0"/>
              <a:pPr/>
              <a:t>68</a:t>
            </a:fld>
            <a:endParaRPr lang="en-GB"/>
          </a:p>
        </p:txBody>
      </p:sp>
    </p:spTree>
    <p:extLst>
      <p:ext uri="{BB962C8B-B14F-4D97-AF65-F5344CB8AC3E}">
        <p14:creationId xmlns:p14="http://schemas.microsoft.com/office/powerpoint/2010/main" val="115683088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39720" y="509735"/>
            <a:ext cx="7245611" cy="2548668"/>
          </a:xfrm>
        </p:spPr>
      </p:sp>
      <p:sp>
        <p:nvSpPr>
          <p:cNvPr id="3" name="Notes Placeholder 2"/>
          <p:cNvSpPr>
            <a:spLocks noGrp="1"/>
          </p:cNvSpPr>
          <p:nvPr>
            <p:ph type="body" idx="1"/>
          </p:nvPr>
        </p:nvSpPr>
        <p:spPr/>
        <p:txBody>
          <a:bodyPr/>
          <a:lstStyle/>
          <a:p>
            <a:r>
              <a:rPr lang="en-US" dirty="0" smtClean="0"/>
              <a:t>... so let’s illustrate this with</a:t>
            </a:r>
            <a:r>
              <a:rPr lang="en-US" baseline="0" dirty="0" smtClean="0"/>
              <a:t> some graphs ...</a:t>
            </a:r>
          </a:p>
        </p:txBody>
      </p:sp>
      <p:sp>
        <p:nvSpPr>
          <p:cNvPr id="4" name="Slide Number Placeholder 3"/>
          <p:cNvSpPr>
            <a:spLocks noGrp="1"/>
          </p:cNvSpPr>
          <p:nvPr>
            <p:ph type="sldNum" idx="10"/>
          </p:nvPr>
        </p:nvSpPr>
        <p:spPr/>
        <p:txBody>
          <a:bodyPr/>
          <a:lstStyle/>
          <a:p>
            <a:fld id="{24688D03-F045-B643-BD3A-F95C8B91471A}" type="slidenum">
              <a:rPr lang="en-GB" smtClean="0"/>
              <a:pPr/>
              <a:t>69</a:t>
            </a:fld>
            <a:endParaRPr lang="en-GB"/>
          </a:p>
        </p:txBody>
      </p:sp>
    </p:spTree>
    <p:extLst>
      <p:ext uri="{BB962C8B-B14F-4D97-AF65-F5344CB8AC3E}">
        <p14:creationId xmlns:p14="http://schemas.microsoft.com/office/powerpoint/2010/main" val="115683088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39720" y="509735"/>
            <a:ext cx="7245611" cy="2548668"/>
          </a:xfrm>
        </p:spPr>
      </p:sp>
      <p:sp>
        <p:nvSpPr>
          <p:cNvPr id="3" name="Notes Placeholder 2"/>
          <p:cNvSpPr>
            <a:spLocks noGrp="1"/>
          </p:cNvSpPr>
          <p:nvPr>
            <p:ph type="body" idx="1"/>
          </p:nvPr>
        </p:nvSpPr>
        <p:spPr/>
        <p:txBody>
          <a:bodyPr/>
          <a:lstStyle/>
          <a:p>
            <a:r>
              <a:rPr lang="en-US" dirty="0" smtClean="0"/>
              <a:t>... so let’s illustrate this with</a:t>
            </a:r>
            <a:r>
              <a:rPr lang="en-US" baseline="0" dirty="0" smtClean="0"/>
              <a:t> some graphs ...</a:t>
            </a:r>
          </a:p>
        </p:txBody>
      </p:sp>
      <p:sp>
        <p:nvSpPr>
          <p:cNvPr id="4" name="Slide Number Placeholder 3"/>
          <p:cNvSpPr>
            <a:spLocks noGrp="1"/>
          </p:cNvSpPr>
          <p:nvPr>
            <p:ph type="sldNum" idx="10"/>
          </p:nvPr>
        </p:nvSpPr>
        <p:spPr/>
        <p:txBody>
          <a:bodyPr/>
          <a:lstStyle/>
          <a:p>
            <a:fld id="{24688D03-F045-B643-BD3A-F95C8B91471A}" type="slidenum">
              <a:rPr lang="en-GB" smtClean="0"/>
              <a:pPr/>
              <a:t>70</a:t>
            </a:fld>
            <a:endParaRPr lang="en-GB"/>
          </a:p>
        </p:txBody>
      </p:sp>
    </p:spTree>
    <p:extLst>
      <p:ext uri="{BB962C8B-B14F-4D97-AF65-F5344CB8AC3E}">
        <p14:creationId xmlns:p14="http://schemas.microsoft.com/office/powerpoint/2010/main" val="115683088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39720" y="509735"/>
            <a:ext cx="7245611" cy="2548668"/>
          </a:xfrm>
        </p:spPr>
      </p:sp>
      <p:sp>
        <p:nvSpPr>
          <p:cNvPr id="3" name="Notes Placeholder 2"/>
          <p:cNvSpPr>
            <a:spLocks noGrp="1"/>
          </p:cNvSpPr>
          <p:nvPr>
            <p:ph type="body" idx="1"/>
          </p:nvPr>
        </p:nvSpPr>
        <p:spPr/>
        <p:txBody>
          <a:bodyPr/>
          <a:lstStyle/>
          <a:p>
            <a:r>
              <a:rPr lang="en-US" dirty="0" smtClean="0"/>
              <a:t> now consider a third variation ...</a:t>
            </a:r>
            <a:endParaRPr lang="en-US" baseline="0" dirty="0" smtClean="0"/>
          </a:p>
        </p:txBody>
      </p:sp>
      <p:sp>
        <p:nvSpPr>
          <p:cNvPr id="4" name="Slide Number Placeholder 3"/>
          <p:cNvSpPr>
            <a:spLocks noGrp="1"/>
          </p:cNvSpPr>
          <p:nvPr>
            <p:ph type="sldNum" idx="10"/>
          </p:nvPr>
        </p:nvSpPr>
        <p:spPr/>
        <p:txBody>
          <a:bodyPr/>
          <a:lstStyle/>
          <a:p>
            <a:fld id="{24688D03-F045-B643-BD3A-F95C8B91471A}" type="slidenum">
              <a:rPr lang="en-GB" smtClean="0"/>
              <a:pPr/>
              <a:t>71</a:t>
            </a:fld>
            <a:endParaRPr lang="en-GB"/>
          </a:p>
        </p:txBody>
      </p:sp>
    </p:spTree>
    <p:extLst>
      <p:ext uri="{BB962C8B-B14F-4D97-AF65-F5344CB8AC3E}">
        <p14:creationId xmlns:p14="http://schemas.microsoft.com/office/powerpoint/2010/main" val="115683088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39720" y="509735"/>
            <a:ext cx="7245611" cy="2548668"/>
          </a:xfrm>
        </p:spPr>
      </p:sp>
      <p:sp>
        <p:nvSpPr>
          <p:cNvPr id="3" name="Notes Placeholder 2"/>
          <p:cNvSpPr>
            <a:spLocks noGrp="1"/>
          </p:cNvSpPr>
          <p:nvPr>
            <p:ph type="body" idx="1"/>
          </p:nvPr>
        </p:nvSpPr>
        <p:spPr/>
        <p:txBody>
          <a:bodyPr/>
          <a:lstStyle/>
          <a:p>
            <a:r>
              <a:rPr lang="en-US" baseline="0" dirty="0" smtClean="0"/>
              <a:t>The new sequence is the one on your [the audience’s] left.  </a:t>
            </a:r>
          </a:p>
          <a:p>
            <a:r>
              <a:rPr lang="en-US" baseline="0" dirty="0" smtClean="0"/>
              <a:t>Here the two cars are visibly distinguishable.</a:t>
            </a:r>
          </a:p>
          <a:p>
            <a:r>
              <a:rPr lang="en-US" baseline="0" dirty="0" smtClean="0"/>
              <a:t>To us it probably seems obvious that, in the left vertical sequence, the observer will reach behind the barrier.  Whereas this is not nearly so obvious in the middle vertical sequence.  But now consider someone incapable of reasoning about false beliefs involving identity.  From her point of view, the two sequences are not different.  To her what matters is just that numerically distinct objects appear on the left.  So (assuming she doesn’t lose track of the objects) she has no more reason to think that the observer will reach behind the barrier in the middle sequence than she does in the left sequence.</a:t>
            </a:r>
          </a:p>
        </p:txBody>
      </p:sp>
      <p:sp>
        <p:nvSpPr>
          <p:cNvPr id="4" name="Slide Number Placeholder 3"/>
          <p:cNvSpPr>
            <a:spLocks noGrp="1"/>
          </p:cNvSpPr>
          <p:nvPr>
            <p:ph type="sldNum" idx="10"/>
          </p:nvPr>
        </p:nvSpPr>
        <p:spPr/>
        <p:txBody>
          <a:bodyPr/>
          <a:lstStyle/>
          <a:p>
            <a:fld id="{24688D03-F045-B643-BD3A-F95C8B91471A}" type="slidenum">
              <a:rPr lang="en-GB" smtClean="0"/>
              <a:pPr/>
              <a:t>72</a:t>
            </a:fld>
            <a:endParaRPr lang="en-GB"/>
          </a:p>
        </p:txBody>
      </p:sp>
    </p:spTree>
    <p:extLst>
      <p:ext uri="{BB962C8B-B14F-4D97-AF65-F5344CB8AC3E}">
        <p14:creationId xmlns:p14="http://schemas.microsoft.com/office/powerpoint/2010/main" val="115683088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39720" y="509735"/>
            <a:ext cx="7245611" cy="2548668"/>
          </a:xfrm>
        </p:spPr>
      </p:sp>
      <p:sp>
        <p:nvSpPr>
          <p:cNvPr id="3" name="Notes Placeholder 2"/>
          <p:cNvSpPr>
            <a:spLocks noGrp="1"/>
          </p:cNvSpPr>
          <p:nvPr>
            <p:ph type="body" idx="1"/>
          </p:nvPr>
        </p:nvSpPr>
        <p:spPr/>
        <p:txBody>
          <a:bodyPr/>
          <a:lstStyle/>
          <a:p>
            <a:r>
              <a:rPr lang="en-US" baseline="0" dirty="0" smtClean="0"/>
              <a:t>... lets illustrate this with some graphs</a:t>
            </a:r>
          </a:p>
        </p:txBody>
      </p:sp>
      <p:sp>
        <p:nvSpPr>
          <p:cNvPr id="4" name="Slide Number Placeholder 3"/>
          <p:cNvSpPr>
            <a:spLocks noGrp="1"/>
          </p:cNvSpPr>
          <p:nvPr>
            <p:ph type="sldNum" idx="10"/>
          </p:nvPr>
        </p:nvSpPr>
        <p:spPr/>
        <p:txBody>
          <a:bodyPr/>
          <a:lstStyle/>
          <a:p>
            <a:fld id="{24688D03-F045-B643-BD3A-F95C8B91471A}" type="slidenum">
              <a:rPr lang="en-GB" smtClean="0"/>
              <a:pPr/>
              <a:t>73</a:t>
            </a:fld>
            <a:endParaRPr lang="en-GB"/>
          </a:p>
        </p:txBody>
      </p:sp>
    </p:spTree>
    <p:extLst>
      <p:ext uri="{BB962C8B-B14F-4D97-AF65-F5344CB8AC3E}">
        <p14:creationId xmlns:p14="http://schemas.microsoft.com/office/powerpoint/2010/main" val="115683088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39720" y="509735"/>
            <a:ext cx="7245611" cy="2548668"/>
          </a:xfrm>
        </p:spPr>
      </p:sp>
      <p:sp>
        <p:nvSpPr>
          <p:cNvPr id="3" name="Notes Placeholder 2"/>
          <p:cNvSpPr>
            <a:spLocks noGrp="1"/>
          </p:cNvSpPr>
          <p:nvPr>
            <p:ph type="body" idx="1"/>
          </p:nvPr>
        </p:nvSpPr>
        <p:spPr/>
        <p:txBody>
          <a:bodyPr/>
          <a:lstStyle/>
          <a:p>
            <a:r>
              <a:rPr lang="en-US" baseline="0" dirty="0" smtClean="0"/>
              <a:t>... lets illustrate this with some graphs</a:t>
            </a:r>
          </a:p>
        </p:txBody>
      </p:sp>
      <p:sp>
        <p:nvSpPr>
          <p:cNvPr id="4" name="Slide Number Placeholder 3"/>
          <p:cNvSpPr>
            <a:spLocks noGrp="1"/>
          </p:cNvSpPr>
          <p:nvPr>
            <p:ph type="sldNum" idx="10"/>
          </p:nvPr>
        </p:nvSpPr>
        <p:spPr/>
        <p:txBody>
          <a:bodyPr/>
          <a:lstStyle/>
          <a:p>
            <a:fld id="{24688D03-F045-B643-BD3A-F95C8B91471A}" type="slidenum">
              <a:rPr lang="en-GB" smtClean="0"/>
              <a:pPr/>
              <a:t>74</a:t>
            </a:fld>
            <a:endParaRPr lang="en-GB"/>
          </a:p>
        </p:txBody>
      </p:sp>
    </p:spTree>
    <p:extLst>
      <p:ext uri="{BB962C8B-B14F-4D97-AF65-F5344CB8AC3E}">
        <p14:creationId xmlns:p14="http://schemas.microsoft.com/office/powerpoint/2010/main" val="115683088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77</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80</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81</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0C23BE51-E56D-C34D-8751-203456E9F0D8}" type="slidenum">
              <a:rPr lang="en-GB"/>
              <a:pPr/>
              <a:t>6</a:t>
            </a:fld>
            <a:endParaRPr lang="en-GB"/>
          </a:p>
        </p:txBody>
      </p:sp>
      <p:sp>
        <p:nvSpPr>
          <p:cNvPr id="14337"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4338"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82</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83</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84</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85</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86</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87</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88</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89</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90</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93</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21</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94</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95</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96</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97</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98</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99</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263900" y="509588"/>
            <a:ext cx="3397250" cy="2547937"/>
          </a:xfrm>
        </p:spPr>
      </p:sp>
      <p:sp>
        <p:nvSpPr>
          <p:cNvPr id="3" name="Notes Placeholder 2"/>
          <p:cNvSpPr>
            <a:spLocks noGrp="1"/>
          </p:cNvSpPr>
          <p:nvPr>
            <p:ph type="body" idx="1"/>
          </p:nvPr>
        </p:nvSpPr>
        <p:spPr/>
        <p:txBody>
          <a:bodyPr/>
          <a:lstStyle/>
          <a:p>
            <a:r>
              <a:rPr lang="en-US" dirty="0" smtClean="0"/>
              <a:t>this illustrates problem of identifying</a:t>
            </a:r>
            <a:r>
              <a:rPr lang="en-US" baseline="0" dirty="0" smtClean="0"/>
              <a:t> particular goals of action</a:t>
            </a:r>
            <a:endParaRPr lang="en-US" dirty="0"/>
          </a:p>
        </p:txBody>
      </p:sp>
      <p:sp>
        <p:nvSpPr>
          <p:cNvPr id="4" name="Slide Number Placeholder 3"/>
          <p:cNvSpPr>
            <a:spLocks noGrp="1"/>
          </p:cNvSpPr>
          <p:nvPr>
            <p:ph type="sldNum" idx="10"/>
          </p:nvPr>
        </p:nvSpPr>
        <p:spPr/>
        <p:txBody>
          <a:bodyPr/>
          <a:lstStyle/>
          <a:p>
            <a:fld id="{24688D03-F045-B643-BD3A-F95C8B91471A}" type="slidenum">
              <a:rPr lang="en-GB" smtClean="0"/>
              <a:pPr/>
              <a:t>101</a:t>
            </a:fld>
            <a:endParaRPr lang="en-GB"/>
          </a:p>
        </p:txBody>
      </p:sp>
    </p:spTree>
    <p:extLst>
      <p:ext uri="{BB962C8B-B14F-4D97-AF65-F5344CB8AC3E}">
        <p14:creationId xmlns:p14="http://schemas.microsoft.com/office/powerpoint/2010/main" val="181016698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7E4F02A2-6C30-E14B-8D14-9D5908574FD1}" type="slidenum">
              <a:rPr lang="en-GB"/>
              <a:pPr/>
              <a:t>109</a:t>
            </a:fld>
            <a:endParaRPr lang="en-GB"/>
          </a:p>
        </p:txBody>
      </p:sp>
      <p:sp>
        <p:nvSpPr>
          <p:cNvPr id="23553"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23554"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7E4F02A2-6C30-E14B-8D14-9D5908574FD1}" type="slidenum">
              <a:rPr lang="en-GB"/>
              <a:pPr/>
              <a:t>110</a:t>
            </a:fld>
            <a:endParaRPr lang="en-GB"/>
          </a:p>
        </p:txBody>
      </p:sp>
      <p:sp>
        <p:nvSpPr>
          <p:cNvPr id="23553"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23554"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22</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23</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24</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25</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7"/>
            <a:ext cx="7772400" cy="1470025"/>
          </a:xfrm>
        </p:spPr>
        <p:txBody>
          <a:bodyPr/>
          <a:lstStyle/>
          <a:p>
            <a:r>
              <a:rPr lang="en-GB"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GB" smtClean="0"/>
              <a:t>Click to edit Master subtitle style</a:t>
            </a:r>
            <a:endParaRPr lang="en-US"/>
          </a:p>
        </p:txBody>
      </p:sp>
      <p:sp>
        <p:nvSpPr>
          <p:cNvPr id="4" name="Slide Number Placeholder 3"/>
          <p:cNvSpPr>
            <a:spLocks noGrp="1"/>
          </p:cNvSpPr>
          <p:nvPr>
            <p:ph type="sldNum" idx="10"/>
          </p:nvPr>
        </p:nvSpPr>
        <p:spPr/>
        <p:txBody>
          <a:bodyPr/>
          <a:lstStyle>
            <a:lvl1pPr>
              <a:defRPr smtClean="0"/>
            </a:lvl1pPr>
          </a:lstStyle>
          <a:p>
            <a:fld id="{9C96DDB7-5383-CA45-AD3D-5196D0FCCB9A}" type="slidenum">
              <a:rPr lang="en-GB"/>
              <a:pPr/>
              <a:t>‹#›</a:t>
            </a:fld>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Slide Number Placeholder 3"/>
          <p:cNvSpPr>
            <a:spLocks noGrp="1"/>
          </p:cNvSpPr>
          <p:nvPr>
            <p:ph type="sldNum" idx="10"/>
          </p:nvPr>
        </p:nvSpPr>
        <p:spPr/>
        <p:txBody>
          <a:bodyPr/>
          <a:lstStyle>
            <a:lvl1pPr>
              <a:defRPr smtClean="0"/>
            </a:lvl1pPr>
          </a:lstStyle>
          <a:p>
            <a:fld id="{E2727F65-CFBD-7B43-9322-F698D8F3C317}" type="slidenum">
              <a:rPr lang="en-GB"/>
              <a:pPr/>
              <a:t>‹#›</a:t>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1" y="274640"/>
            <a:ext cx="2055813" cy="5849937"/>
          </a:xfrm>
        </p:spPr>
        <p:txBody>
          <a:bodyPr vert="eaVert"/>
          <a:lstStyle/>
          <a:p>
            <a:r>
              <a:rPr lang="en-GB" smtClean="0"/>
              <a:t>Click to edit Master title style</a:t>
            </a:r>
            <a:endParaRPr lang="en-US"/>
          </a:p>
        </p:txBody>
      </p:sp>
      <p:sp>
        <p:nvSpPr>
          <p:cNvPr id="3" name="Vertical Text Placeholder 2"/>
          <p:cNvSpPr>
            <a:spLocks noGrp="1"/>
          </p:cNvSpPr>
          <p:nvPr>
            <p:ph type="body" orient="vert" idx="1"/>
          </p:nvPr>
        </p:nvSpPr>
        <p:spPr>
          <a:xfrm>
            <a:off x="457200" y="274640"/>
            <a:ext cx="6019800" cy="5849937"/>
          </a:xfrm>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Slide Number Placeholder 3"/>
          <p:cNvSpPr>
            <a:spLocks noGrp="1"/>
          </p:cNvSpPr>
          <p:nvPr>
            <p:ph type="sldNum" idx="10"/>
          </p:nvPr>
        </p:nvSpPr>
        <p:spPr/>
        <p:txBody>
          <a:bodyPr/>
          <a:lstStyle>
            <a:lvl1pPr>
              <a:defRPr smtClean="0"/>
            </a:lvl1pPr>
          </a:lstStyle>
          <a:p>
            <a:fld id="{6EC32BFB-CBF2-654C-B5C8-1CDFD3505040}" type="slidenum">
              <a:rPr lang="en-GB"/>
              <a:pPr/>
              <a:t>‹#›</a:t>
            </a:fld>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idx="1"/>
          </p:nvPr>
        </p:nvSpPr>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Slide Number Placeholder 3"/>
          <p:cNvSpPr>
            <a:spLocks noGrp="1"/>
          </p:cNvSpPr>
          <p:nvPr>
            <p:ph type="sldNum" idx="10"/>
          </p:nvPr>
        </p:nvSpPr>
        <p:spPr/>
        <p:txBody>
          <a:bodyPr/>
          <a:lstStyle>
            <a:lvl1pPr>
              <a:defRPr smtClean="0"/>
            </a:lvl1pPr>
          </a:lstStyle>
          <a:p>
            <a:fld id="{5AA26255-1DD8-884C-AD22-BA390A2AFD6C}" type="slidenum">
              <a:rPr lang="en-GB"/>
              <a:pPr/>
              <a:t>‹#›</a:t>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2"/>
            <a:ext cx="7772400" cy="1362075"/>
          </a:xfrm>
        </p:spPr>
        <p:txBody>
          <a:bodyPr anchor="t"/>
          <a:lstStyle>
            <a:lvl1pPr algn="l">
              <a:defRPr sz="4000" b="1" cap="all"/>
            </a:lvl1pPr>
          </a:lstStyle>
          <a:p>
            <a:r>
              <a:rPr lang="en-GB"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GB" smtClean="0"/>
              <a:t>Click to edit Master text styles</a:t>
            </a:r>
          </a:p>
        </p:txBody>
      </p:sp>
      <p:sp>
        <p:nvSpPr>
          <p:cNvPr id="4" name="Slide Number Placeholder 3"/>
          <p:cNvSpPr>
            <a:spLocks noGrp="1"/>
          </p:cNvSpPr>
          <p:nvPr>
            <p:ph type="sldNum" idx="10"/>
          </p:nvPr>
        </p:nvSpPr>
        <p:spPr/>
        <p:txBody>
          <a:bodyPr/>
          <a:lstStyle>
            <a:lvl1pPr>
              <a:defRPr smtClean="0"/>
            </a:lvl1pPr>
          </a:lstStyle>
          <a:p>
            <a:fld id="{ABEC096B-64A2-7B44-875A-6A9EE250669C}" type="slidenum">
              <a:rPr lang="en-GB"/>
              <a:pPr/>
              <a:t>‹#›</a:t>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sz="half" idx="1"/>
          </p:nvPr>
        </p:nvSpPr>
        <p:spPr>
          <a:xfrm>
            <a:off x="457201" y="1600202"/>
            <a:ext cx="4037013" cy="45243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Content Placeholder 3"/>
          <p:cNvSpPr>
            <a:spLocks noGrp="1"/>
          </p:cNvSpPr>
          <p:nvPr>
            <p:ph sz="half" idx="2"/>
          </p:nvPr>
        </p:nvSpPr>
        <p:spPr>
          <a:xfrm>
            <a:off x="4646613" y="1600202"/>
            <a:ext cx="4038600" cy="45243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Slide Number Placeholder 4"/>
          <p:cNvSpPr>
            <a:spLocks noGrp="1"/>
          </p:cNvSpPr>
          <p:nvPr>
            <p:ph type="sldNum" idx="10"/>
          </p:nvPr>
        </p:nvSpPr>
        <p:spPr/>
        <p:txBody>
          <a:bodyPr/>
          <a:lstStyle>
            <a:lvl1pPr>
              <a:defRPr smtClean="0"/>
            </a:lvl1pPr>
          </a:lstStyle>
          <a:p>
            <a:fld id="{DC2370D3-9E53-A24E-98F4-CB586A07843D}" type="slidenum">
              <a:rPr lang="en-GB"/>
              <a:pPr/>
              <a:t>‹#›</a:t>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GB"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7" name="Slide Number Placeholder 6"/>
          <p:cNvSpPr>
            <a:spLocks noGrp="1"/>
          </p:cNvSpPr>
          <p:nvPr>
            <p:ph type="sldNum" idx="10"/>
          </p:nvPr>
        </p:nvSpPr>
        <p:spPr/>
        <p:txBody>
          <a:bodyPr/>
          <a:lstStyle>
            <a:lvl1pPr>
              <a:defRPr smtClean="0"/>
            </a:lvl1pPr>
          </a:lstStyle>
          <a:p>
            <a:fld id="{1D0F75B7-7646-154B-BC7D-5F83700AF1EA}" type="slidenum">
              <a:rPr lang="en-GB"/>
              <a:pPr/>
              <a:t>‹#›</a:t>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Slide Number Placeholder 2"/>
          <p:cNvSpPr>
            <a:spLocks noGrp="1"/>
          </p:cNvSpPr>
          <p:nvPr>
            <p:ph type="sldNum" idx="10"/>
          </p:nvPr>
        </p:nvSpPr>
        <p:spPr/>
        <p:txBody>
          <a:bodyPr/>
          <a:lstStyle>
            <a:lvl1pPr>
              <a:defRPr smtClean="0"/>
            </a:lvl1pPr>
          </a:lstStyle>
          <a:p>
            <a:fld id="{80E5B2F3-B621-B146-B91D-6D8C2EE9574A}" type="slidenum">
              <a:rPr lang="en-GB"/>
              <a:pPr/>
              <a:t>‹#›</a:t>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idx="10"/>
          </p:nvPr>
        </p:nvSpPr>
        <p:spPr/>
        <p:txBody>
          <a:bodyPr/>
          <a:lstStyle>
            <a:lvl1pPr>
              <a:defRPr smtClean="0"/>
            </a:lvl1pPr>
          </a:lstStyle>
          <a:p>
            <a:fld id="{39FA33B3-5ED0-C34D-B375-AF24041DBFE4}" type="slidenum">
              <a:rPr lang="en-GB"/>
              <a:pPr/>
              <a:t>‹#›</a:t>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GB" smtClean="0"/>
              <a:t>Click to edit Master title style</a:t>
            </a:r>
            <a:endParaRPr lang="en-US"/>
          </a:p>
        </p:txBody>
      </p:sp>
      <p:sp>
        <p:nvSpPr>
          <p:cNvPr id="3" name="Content Placeholder 2"/>
          <p:cNvSpPr>
            <a:spLocks noGrp="1"/>
          </p:cNvSpPr>
          <p:nvPr>
            <p:ph idx="1"/>
          </p:nvPr>
        </p:nvSpPr>
        <p:spPr>
          <a:xfrm>
            <a:off x="3575051" y="273052"/>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Text Placeholder 3"/>
          <p:cNvSpPr>
            <a:spLocks noGrp="1"/>
          </p:cNvSpPr>
          <p:nvPr>
            <p:ph type="body" sz="half" idx="2"/>
          </p:nvPr>
        </p:nvSpPr>
        <p:spPr>
          <a:xfrm>
            <a:off x="457200" y="1435102"/>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
        <p:nvSpPr>
          <p:cNvPr id="5" name="Slide Number Placeholder 4"/>
          <p:cNvSpPr>
            <a:spLocks noGrp="1"/>
          </p:cNvSpPr>
          <p:nvPr>
            <p:ph type="sldNum" idx="10"/>
          </p:nvPr>
        </p:nvSpPr>
        <p:spPr/>
        <p:txBody>
          <a:bodyPr/>
          <a:lstStyle>
            <a:lvl1pPr>
              <a:defRPr smtClean="0"/>
            </a:lvl1pPr>
          </a:lstStyle>
          <a:p>
            <a:fld id="{D6CBCF18-5E33-6E4D-ACAC-1EEF9BC3580E}" type="slidenum">
              <a:rPr lang="en-GB"/>
              <a:pPr/>
              <a:t>‹#›</a:t>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GB"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
        <p:nvSpPr>
          <p:cNvPr id="5" name="Slide Number Placeholder 4"/>
          <p:cNvSpPr>
            <a:spLocks noGrp="1"/>
          </p:cNvSpPr>
          <p:nvPr>
            <p:ph type="sldNum" idx="10"/>
          </p:nvPr>
        </p:nvSpPr>
        <p:spPr/>
        <p:txBody>
          <a:bodyPr/>
          <a:lstStyle>
            <a:lvl1pPr>
              <a:defRPr smtClean="0"/>
            </a:lvl1pPr>
          </a:lstStyle>
          <a:p>
            <a:fld id="{809F3D21-02CA-4945-8B05-F691DF056F1C}" type="slidenum">
              <a:rPr lang="en-GB"/>
              <a:pPr/>
              <a:t>‹#›</a:t>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025" name="Rectangle 1"/>
          <p:cNvSpPr>
            <a:spLocks noGrp="1" noChangeArrowheads="1"/>
          </p:cNvSpPr>
          <p:nvPr>
            <p:ph type="title"/>
          </p:nvPr>
        </p:nvSpPr>
        <p:spPr bwMode="auto">
          <a:xfrm>
            <a:off x="457201" y="274638"/>
            <a:ext cx="8228013" cy="1141412"/>
          </a:xfrm>
          <a:prstGeom prst="rect">
            <a:avLst/>
          </a:prstGeom>
          <a:noFill/>
          <a:ln w="9525">
            <a:noFill/>
            <a:round/>
            <a:headEnd/>
            <a:tailEnd/>
          </a:ln>
          <a:effectLst/>
        </p:spPr>
        <p:txBody>
          <a:bodyPr vert="horz" wrap="square" lIns="90000" tIns="46800" rIns="90000" bIns="46800" numCol="1" anchor="ctr" anchorCtr="0" compatLnSpc="1">
            <a:prstTxWarp prst="textNoShape">
              <a:avLst/>
            </a:prstTxWarp>
          </a:bodyPr>
          <a:lstStyle/>
          <a:p>
            <a:pPr lvl="0"/>
            <a:r>
              <a:rPr lang="en-GB"/>
              <a:t>Click to edit the title text format</a:t>
            </a:r>
          </a:p>
        </p:txBody>
      </p:sp>
      <p:sp>
        <p:nvSpPr>
          <p:cNvPr id="1026" name="Rectangle 2"/>
          <p:cNvSpPr>
            <a:spLocks noGrp="1" noChangeArrowheads="1"/>
          </p:cNvSpPr>
          <p:nvPr>
            <p:ph type="body" idx="1"/>
          </p:nvPr>
        </p:nvSpPr>
        <p:spPr bwMode="auto">
          <a:xfrm>
            <a:off x="457201" y="1600202"/>
            <a:ext cx="8228013" cy="4524375"/>
          </a:xfrm>
          <a:prstGeom prst="rect">
            <a:avLst/>
          </a:prstGeom>
          <a:noFill/>
          <a:ln w="9525">
            <a:noFill/>
            <a:round/>
            <a:headEnd/>
            <a:tailEnd/>
          </a:ln>
          <a:effectLst/>
        </p:spPr>
        <p:txBody>
          <a:bodyPr vert="horz" wrap="square" lIns="90000" tIns="46800" rIns="90000" bIns="46800" numCol="1" anchor="t" anchorCtr="0" compatLnSpc="1">
            <a:prstTxWarp prst="textNoShape">
              <a:avLst/>
            </a:prstTxWarp>
          </a:bodyPr>
          <a:lstStyle/>
          <a:p>
            <a:pPr lvl="0"/>
            <a:r>
              <a:rPr lang="en-GB"/>
              <a:t>Click to edit the outline text format</a:t>
            </a:r>
          </a:p>
          <a:p>
            <a:pPr lvl="1"/>
            <a:r>
              <a:rPr lang="en-GB"/>
              <a:t>Second Outline Level</a:t>
            </a:r>
          </a:p>
          <a:p>
            <a:pPr lvl="2"/>
            <a:r>
              <a:rPr lang="en-GB"/>
              <a:t>Third Outline Level</a:t>
            </a:r>
          </a:p>
          <a:p>
            <a:pPr lvl="3"/>
            <a:r>
              <a:rPr lang="en-GB"/>
              <a:t>Fourth Outline Level</a:t>
            </a:r>
          </a:p>
          <a:p>
            <a:pPr lvl="4"/>
            <a:r>
              <a:rPr lang="en-GB"/>
              <a:t>Fifth Outline Level</a:t>
            </a:r>
          </a:p>
          <a:p>
            <a:pPr lvl="4"/>
            <a:r>
              <a:rPr lang="en-GB"/>
              <a:t>Sixth Outline Level</a:t>
            </a:r>
          </a:p>
          <a:p>
            <a:pPr lvl="4"/>
            <a:r>
              <a:rPr lang="en-GB"/>
              <a:t>Seventh Outline Level</a:t>
            </a:r>
          </a:p>
          <a:p>
            <a:pPr lvl="4"/>
            <a:r>
              <a:rPr lang="en-GB"/>
              <a:t>Eighth Outline Level</a:t>
            </a:r>
          </a:p>
          <a:p>
            <a:pPr lvl="4"/>
            <a:r>
              <a:rPr lang="en-GB"/>
              <a:t>Ninth Outline Level</a:t>
            </a:r>
          </a:p>
        </p:txBody>
      </p:sp>
      <p:sp>
        <p:nvSpPr>
          <p:cNvPr id="1027" name="Text Box 3"/>
          <p:cNvSpPr txBox="1">
            <a:spLocks noChangeArrowheads="1"/>
          </p:cNvSpPr>
          <p:nvPr/>
        </p:nvSpPr>
        <p:spPr bwMode="auto">
          <a:xfrm>
            <a:off x="457200" y="6245225"/>
            <a:ext cx="2133600" cy="476250"/>
          </a:xfrm>
          <a:prstGeom prst="rect">
            <a:avLst/>
          </a:prstGeom>
          <a:noFill/>
          <a:ln w="9525">
            <a:noFill/>
            <a:round/>
            <a:headEnd/>
            <a:tailEnd/>
          </a:ln>
          <a:effectLst/>
        </p:spPr>
        <p:txBody>
          <a:bodyPr wrap="none" anchor="ctr">
            <a:prstTxWarp prst="textNoShape">
              <a:avLst/>
            </a:prstTxWarp>
          </a:bodyPr>
          <a:lstStyle/>
          <a:p>
            <a:endParaRPr lang="en-US"/>
          </a:p>
        </p:txBody>
      </p:sp>
      <p:sp>
        <p:nvSpPr>
          <p:cNvPr id="1028" name="Text Box 4"/>
          <p:cNvSpPr txBox="1">
            <a:spLocks noChangeArrowheads="1"/>
          </p:cNvSpPr>
          <p:nvPr/>
        </p:nvSpPr>
        <p:spPr bwMode="auto">
          <a:xfrm>
            <a:off x="3124200" y="6245225"/>
            <a:ext cx="2895600" cy="476250"/>
          </a:xfrm>
          <a:prstGeom prst="rect">
            <a:avLst/>
          </a:prstGeom>
          <a:noFill/>
          <a:ln w="9525">
            <a:noFill/>
            <a:round/>
            <a:headEnd/>
            <a:tailEnd/>
          </a:ln>
          <a:effectLst/>
        </p:spPr>
        <p:txBody>
          <a:bodyPr wrap="none" anchor="ctr">
            <a:prstTxWarp prst="textNoShape">
              <a:avLst/>
            </a:prstTxWarp>
          </a:bodyPr>
          <a:lstStyle/>
          <a:p>
            <a:endParaRPr lang="en-US"/>
          </a:p>
        </p:txBody>
      </p:sp>
      <p:sp>
        <p:nvSpPr>
          <p:cNvPr id="1029" name="Rectangle 5"/>
          <p:cNvSpPr>
            <a:spLocks noGrp="1" noChangeArrowheads="1"/>
          </p:cNvSpPr>
          <p:nvPr>
            <p:ph type="sldNum"/>
          </p:nvPr>
        </p:nvSpPr>
        <p:spPr bwMode="auto">
          <a:xfrm>
            <a:off x="6553201" y="6245227"/>
            <a:ext cx="2132013" cy="474663"/>
          </a:xfrm>
          <a:prstGeom prst="rect">
            <a:avLst/>
          </a:prstGeom>
          <a:noFill/>
          <a:ln w="9525">
            <a:noFill/>
            <a:round/>
            <a:headEnd/>
            <a:tailEnd/>
          </a:ln>
          <a:effectLst/>
        </p:spPr>
        <p:txBody>
          <a:bodyPr vert="horz" wrap="square" lIns="90000" tIns="46800" rIns="90000" bIns="46800" numCol="1" anchor="t" anchorCtr="0" compatLnSpc="1">
            <a:prstTxWarp prst="textNoShape">
              <a:avLst/>
            </a:prstTxWarp>
          </a:bodyPr>
          <a:lstStyle>
            <a:lvl1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mn-lt"/>
                <a:ea typeface="+mn-ea"/>
                <a:cs typeface="+mn-cs"/>
              </a:defRPr>
            </a:lvl1pPr>
          </a:lstStyle>
          <a:p>
            <a:fld id="{CA622B62-27B7-D444-97B6-2EBD5876234C}" type="slidenum">
              <a:rPr lang="en-GB"/>
              <a:pPr/>
              <a:t>‹#›</a:t>
            </a:fld>
            <a:endParaRPr lang="en-GB"/>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49263" rtl="0" eaLnBrk="0" fontAlgn="base" hangingPunct="0">
        <a:spcBef>
          <a:spcPct val="0"/>
        </a:spcBef>
        <a:spcAft>
          <a:spcPct val="0"/>
        </a:spcAft>
        <a:buClr>
          <a:srgbClr val="000000"/>
        </a:buClr>
        <a:buSzPct val="100000"/>
        <a:buFont typeface="Times New Roman" charset="0"/>
        <a:defRPr sz="4400">
          <a:solidFill>
            <a:srgbClr val="000000"/>
          </a:solidFill>
          <a:latin typeface="+mj-lt"/>
          <a:ea typeface="+mj-ea"/>
          <a:cs typeface="+mj-cs"/>
        </a:defRPr>
      </a:lvl1pPr>
      <a:lvl2pPr marL="742950" indent="-285750" algn="ctr" defTabSz="449263" rtl="0" eaLnBrk="0" fontAlgn="base" hangingPunct="0">
        <a:spcBef>
          <a:spcPct val="0"/>
        </a:spcBef>
        <a:spcAft>
          <a:spcPct val="0"/>
        </a:spcAft>
        <a:buClr>
          <a:srgbClr val="000000"/>
        </a:buClr>
        <a:buSzPct val="100000"/>
        <a:buFont typeface="Times New Roman" charset="0"/>
        <a:defRPr sz="4400">
          <a:solidFill>
            <a:srgbClr val="000000"/>
          </a:solidFill>
          <a:latin typeface="Arial" charset="0"/>
          <a:ea typeface="Arial" charset="0"/>
          <a:cs typeface="Arial" charset="0"/>
        </a:defRPr>
      </a:lvl2pPr>
      <a:lvl3pPr marL="1143000" indent="-228600" algn="ctr" defTabSz="449263" rtl="0" eaLnBrk="0" fontAlgn="base" hangingPunct="0">
        <a:spcBef>
          <a:spcPct val="0"/>
        </a:spcBef>
        <a:spcAft>
          <a:spcPct val="0"/>
        </a:spcAft>
        <a:buClr>
          <a:srgbClr val="000000"/>
        </a:buClr>
        <a:buSzPct val="100000"/>
        <a:buFont typeface="Times New Roman" charset="0"/>
        <a:defRPr sz="4400">
          <a:solidFill>
            <a:srgbClr val="000000"/>
          </a:solidFill>
          <a:latin typeface="Arial" charset="0"/>
          <a:ea typeface="Arial" charset="0"/>
          <a:cs typeface="Arial" charset="0"/>
        </a:defRPr>
      </a:lvl3pPr>
      <a:lvl4pPr marL="1600200" indent="-228600" algn="ctr" defTabSz="449263" rtl="0" eaLnBrk="0" fontAlgn="base" hangingPunct="0">
        <a:spcBef>
          <a:spcPct val="0"/>
        </a:spcBef>
        <a:spcAft>
          <a:spcPct val="0"/>
        </a:spcAft>
        <a:buClr>
          <a:srgbClr val="000000"/>
        </a:buClr>
        <a:buSzPct val="100000"/>
        <a:buFont typeface="Times New Roman" charset="0"/>
        <a:defRPr sz="4400">
          <a:solidFill>
            <a:srgbClr val="000000"/>
          </a:solidFill>
          <a:latin typeface="Arial" charset="0"/>
          <a:ea typeface="Arial" charset="0"/>
          <a:cs typeface="Arial" charset="0"/>
        </a:defRPr>
      </a:lvl4pPr>
      <a:lvl5pPr marL="2057400" indent="-228600" algn="ctr" defTabSz="449263" rtl="0" eaLnBrk="0" fontAlgn="base" hangingPunct="0">
        <a:spcBef>
          <a:spcPct val="0"/>
        </a:spcBef>
        <a:spcAft>
          <a:spcPct val="0"/>
        </a:spcAft>
        <a:buClr>
          <a:srgbClr val="000000"/>
        </a:buClr>
        <a:buSzPct val="100000"/>
        <a:buFont typeface="Times New Roman" charset="0"/>
        <a:defRPr sz="4400">
          <a:solidFill>
            <a:srgbClr val="000000"/>
          </a:solidFill>
          <a:latin typeface="Arial" charset="0"/>
          <a:ea typeface="Arial" charset="0"/>
          <a:cs typeface="Arial" charset="0"/>
        </a:defRPr>
      </a:lvl5pPr>
      <a:lvl6pPr marL="2514600" indent="-228600" algn="ctr" defTabSz="449263" rtl="0" eaLnBrk="0" fontAlgn="base" hangingPunct="0">
        <a:spcBef>
          <a:spcPct val="0"/>
        </a:spcBef>
        <a:spcAft>
          <a:spcPct val="0"/>
        </a:spcAft>
        <a:buClr>
          <a:srgbClr val="000000"/>
        </a:buClr>
        <a:buSzPct val="100000"/>
        <a:buFont typeface="Times New Roman" charset="0"/>
        <a:defRPr sz="4400">
          <a:solidFill>
            <a:srgbClr val="000000"/>
          </a:solidFill>
          <a:latin typeface="Arial" charset="0"/>
          <a:ea typeface="Arial" charset="0"/>
          <a:cs typeface="Arial" charset="0"/>
        </a:defRPr>
      </a:lvl6pPr>
      <a:lvl7pPr marL="2971800" indent="-228600" algn="ctr" defTabSz="449263" rtl="0" eaLnBrk="0" fontAlgn="base" hangingPunct="0">
        <a:spcBef>
          <a:spcPct val="0"/>
        </a:spcBef>
        <a:spcAft>
          <a:spcPct val="0"/>
        </a:spcAft>
        <a:buClr>
          <a:srgbClr val="000000"/>
        </a:buClr>
        <a:buSzPct val="100000"/>
        <a:buFont typeface="Times New Roman" charset="0"/>
        <a:defRPr sz="4400">
          <a:solidFill>
            <a:srgbClr val="000000"/>
          </a:solidFill>
          <a:latin typeface="Arial" charset="0"/>
          <a:ea typeface="Arial" charset="0"/>
          <a:cs typeface="Arial" charset="0"/>
        </a:defRPr>
      </a:lvl7pPr>
      <a:lvl8pPr marL="3429000" indent="-228600" algn="ctr" defTabSz="449263" rtl="0" eaLnBrk="0" fontAlgn="base" hangingPunct="0">
        <a:spcBef>
          <a:spcPct val="0"/>
        </a:spcBef>
        <a:spcAft>
          <a:spcPct val="0"/>
        </a:spcAft>
        <a:buClr>
          <a:srgbClr val="000000"/>
        </a:buClr>
        <a:buSzPct val="100000"/>
        <a:buFont typeface="Times New Roman" charset="0"/>
        <a:defRPr sz="4400">
          <a:solidFill>
            <a:srgbClr val="000000"/>
          </a:solidFill>
          <a:latin typeface="Arial" charset="0"/>
          <a:ea typeface="Arial" charset="0"/>
          <a:cs typeface="Arial" charset="0"/>
        </a:defRPr>
      </a:lvl8pPr>
      <a:lvl9pPr marL="3886200" indent="-228600" algn="ctr" defTabSz="449263" rtl="0" eaLnBrk="0" fontAlgn="base" hangingPunct="0">
        <a:spcBef>
          <a:spcPct val="0"/>
        </a:spcBef>
        <a:spcAft>
          <a:spcPct val="0"/>
        </a:spcAft>
        <a:buClr>
          <a:srgbClr val="000000"/>
        </a:buClr>
        <a:buSzPct val="100000"/>
        <a:buFont typeface="Times New Roman" charset="0"/>
        <a:defRPr sz="4400">
          <a:solidFill>
            <a:srgbClr val="000000"/>
          </a:solidFill>
          <a:latin typeface="Arial" charset="0"/>
          <a:ea typeface="Arial" charset="0"/>
          <a:cs typeface="Arial" charset="0"/>
        </a:defRPr>
      </a:lvl9pPr>
    </p:titleStyle>
    <p:bodyStyle>
      <a:lvl1pPr marL="342900" indent="-342900" algn="l" defTabSz="449263" rtl="0" eaLnBrk="0" fontAlgn="base" hangingPunct="0">
        <a:spcBef>
          <a:spcPts val="800"/>
        </a:spcBef>
        <a:spcAft>
          <a:spcPct val="0"/>
        </a:spcAft>
        <a:buClr>
          <a:srgbClr val="000000"/>
        </a:buClr>
        <a:buSzPct val="100000"/>
        <a:buFont typeface="Times New Roman" charset="0"/>
        <a:defRPr sz="3200">
          <a:solidFill>
            <a:srgbClr val="000000"/>
          </a:solidFill>
          <a:latin typeface="+mn-lt"/>
          <a:ea typeface="+mn-ea"/>
          <a:cs typeface="+mn-cs"/>
        </a:defRPr>
      </a:lvl1pPr>
      <a:lvl2pPr marL="742950" indent="-285750" algn="l" defTabSz="449263" rtl="0" eaLnBrk="0" fontAlgn="base" hangingPunct="0">
        <a:spcBef>
          <a:spcPts val="700"/>
        </a:spcBef>
        <a:spcAft>
          <a:spcPct val="0"/>
        </a:spcAft>
        <a:buClr>
          <a:srgbClr val="000000"/>
        </a:buClr>
        <a:buSzPct val="100000"/>
        <a:buFont typeface="Times New Roman" charset="0"/>
        <a:defRPr sz="2800">
          <a:solidFill>
            <a:srgbClr val="000000"/>
          </a:solidFill>
          <a:latin typeface="+mn-lt"/>
          <a:ea typeface="+mn-ea"/>
          <a:cs typeface="+mn-cs"/>
        </a:defRPr>
      </a:lvl2pPr>
      <a:lvl3pPr marL="1143000" indent="-228600" algn="l" defTabSz="449263" rtl="0" eaLnBrk="0" fontAlgn="base" hangingPunct="0">
        <a:spcBef>
          <a:spcPts val="600"/>
        </a:spcBef>
        <a:spcAft>
          <a:spcPct val="0"/>
        </a:spcAft>
        <a:buClr>
          <a:srgbClr val="000000"/>
        </a:buClr>
        <a:buSzPct val="100000"/>
        <a:buFont typeface="Times New Roman" charset="0"/>
        <a:defRPr sz="2400">
          <a:solidFill>
            <a:srgbClr val="000000"/>
          </a:solidFill>
          <a:latin typeface="+mn-lt"/>
          <a:ea typeface="+mn-ea"/>
          <a:cs typeface="+mn-cs"/>
        </a:defRPr>
      </a:lvl3pPr>
      <a:lvl4pPr marL="1600200" indent="-228600" algn="l" defTabSz="449263" rtl="0" eaLnBrk="0" fontAlgn="base" hangingPunct="0">
        <a:spcBef>
          <a:spcPts val="500"/>
        </a:spcBef>
        <a:spcAft>
          <a:spcPct val="0"/>
        </a:spcAft>
        <a:buClr>
          <a:srgbClr val="000000"/>
        </a:buClr>
        <a:buSzPct val="100000"/>
        <a:buFont typeface="Times New Roman" charset="0"/>
        <a:defRPr sz="2000">
          <a:solidFill>
            <a:srgbClr val="000000"/>
          </a:solidFill>
          <a:latin typeface="+mn-lt"/>
          <a:ea typeface="+mn-ea"/>
          <a:cs typeface="+mn-cs"/>
        </a:defRPr>
      </a:lvl4pPr>
      <a:lvl5pPr marL="2057400" indent="-228600" algn="l" defTabSz="449263" rtl="0" eaLnBrk="0" fontAlgn="base" hangingPunct="0">
        <a:spcBef>
          <a:spcPts val="500"/>
        </a:spcBef>
        <a:spcAft>
          <a:spcPct val="0"/>
        </a:spcAft>
        <a:buClr>
          <a:srgbClr val="000000"/>
        </a:buClr>
        <a:buSzPct val="100000"/>
        <a:buFont typeface="Times New Roman" charset="0"/>
        <a:defRPr sz="2000">
          <a:solidFill>
            <a:srgbClr val="000000"/>
          </a:solidFill>
          <a:latin typeface="+mn-lt"/>
          <a:ea typeface="+mn-ea"/>
          <a:cs typeface="+mn-cs"/>
        </a:defRPr>
      </a:lvl5pPr>
      <a:lvl6pPr marL="2514600" indent="-228600" algn="l" defTabSz="449263" rtl="0" eaLnBrk="0" fontAlgn="base" hangingPunct="0">
        <a:spcBef>
          <a:spcPts val="500"/>
        </a:spcBef>
        <a:spcAft>
          <a:spcPct val="0"/>
        </a:spcAft>
        <a:buClr>
          <a:srgbClr val="000000"/>
        </a:buClr>
        <a:buSzPct val="100000"/>
        <a:buFont typeface="Times New Roman" charset="0"/>
        <a:defRPr sz="2000">
          <a:solidFill>
            <a:srgbClr val="000000"/>
          </a:solidFill>
          <a:latin typeface="+mn-lt"/>
          <a:ea typeface="+mn-ea"/>
          <a:cs typeface="+mn-cs"/>
        </a:defRPr>
      </a:lvl6pPr>
      <a:lvl7pPr marL="2971800" indent="-228600" algn="l" defTabSz="449263" rtl="0" eaLnBrk="0" fontAlgn="base" hangingPunct="0">
        <a:spcBef>
          <a:spcPts val="500"/>
        </a:spcBef>
        <a:spcAft>
          <a:spcPct val="0"/>
        </a:spcAft>
        <a:buClr>
          <a:srgbClr val="000000"/>
        </a:buClr>
        <a:buSzPct val="100000"/>
        <a:buFont typeface="Times New Roman" charset="0"/>
        <a:defRPr sz="2000">
          <a:solidFill>
            <a:srgbClr val="000000"/>
          </a:solidFill>
          <a:latin typeface="+mn-lt"/>
          <a:ea typeface="+mn-ea"/>
          <a:cs typeface="+mn-cs"/>
        </a:defRPr>
      </a:lvl7pPr>
      <a:lvl8pPr marL="3429000" indent="-228600" algn="l" defTabSz="449263" rtl="0" eaLnBrk="0" fontAlgn="base" hangingPunct="0">
        <a:spcBef>
          <a:spcPts val="500"/>
        </a:spcBef>
        <a:spcAft>
          <a:spcPct val="0"/>
        </a:spcAft>
        <a:buClr>
          <a:srgbClr val="000000"/>
        </a:buClr>
        <a:buSzPct val="100000"/>
        <a:buFont typeface="Times New Roman" charset="0"/>
        <a:defRPr sz="2000">
          <a:solidFill>
            <a:srgbClr val="000000"/>
          </a:solidFill>
          <a:latin typeface="+mn-lt"/>
          <a:ea typeface="+mn-ea"/>
          <a:cs typeface="+mn-cs"/>
        </a:defRPr>
      </a:lvl8pPr>
      <a:lvl9pPr marL="3886200" indent="-228600" algn="l" defTabSz="449263" rtl="0" eaLnBrk="0" fontAlgn="base" hangingPunct="0">
        <a:spcBef>
          <a:spcPts val="500"/>
        </a:spcBef>
        <a:spcAft>
          <a:spcPct val="0"/>
        </a:spcAft>
        <a:buClr>
          <a:srgbClr val="000000"/>
        </a:buClr>
        <a:buSzPct val="100000"/>
        <a:buFont typeface="Times New Roman" charset="0"/>
        <a:defRPr sz="2000">
          <a:solidFill>
            <a:srgbClr val="000000"/>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 Id="rId3"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101.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8.png"/><Relationship Id="rId1" Type="http://schemas.openxmlformats.org/officeDocument/2006/relationships/slideLayout" Target="../slideLayouts/slideLayout1.xml"/><Relationship Id="rId2" Type="http://schemas.openxmlformats.org/officeDocument/2006/relationships/notesSlide" Target="../notesSlides/notesSlide5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7.png"/><Relationship Id="rId3" Type="http://schemas.openxmlformats.org/officeDocument/2006/relationships/image" Target="../media/image28.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7.png"/><Relationship Id="rId3" Type="http://schemas.openxmlformats.org/officeDocument/2006/relationships/image" Target="../media/image28.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7.png"/><Relationship Id="rId3" Type="http://schemas.openxmlformats.org/officeDocument/2006/relationships/image" Target="../media/image28.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7.xml"/><Relationship Id="rId3" Type="http://schemas.openxmlformats.org/officeDocument/2006/relationships/image" Target="../media/image29.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8.xml"/><Relationship Id="rId3" Type="http://schemas.openxmlformats.org/officeDocument/2006/relationships/image" Target="../media/image29.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 Id="rId3" Type="http://schemas.openxmlformats.org/officeDocument/2006/relationships/image" Target="../media/image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png"/><Relationship Id="rId3" Type="http://schemas.openxmlformats.org/officeDocument/2006/relationships/image" Target="../media/image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png"/><Relationship Id="rId3" Type="http://schemas.openxmlformats.org/officeDocument/2006/relationships/image" Target="../media/image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png"/><Relationship Id="rId3" Type="http://schemas.openxmlformats.org/officeDocument/2006/relationships/image" Target="../media/image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wm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7.wm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wmf"/></Relationships>
</file>

<file path=ppt/slides/_rels/slide39.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7.wmf"/><Relationship Id="rId1" Type="http://schemas.openxmlformats.org/officeDocument/2006/relationships/slideLayout" Target="../slideLayouts/slideLayout1.xml"/><Relationship Id="rId2"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wmf"/></Relationships>
</file>

<file path=ppt/slides/_rels/slide41.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wmf"/><Relationship Id="rId5" Type="http://schemas.openxmlformats.org/officeDocument/2006/relationships/image" Target="../media/image7.wmf"/><Relationship Id="rId1" Type="http://schemas.openxmlformats.org/officeDocument/2006/relationships/slideLayout" Target="../slideLayouts/slideLayout1.xml"/><Relationship Id="rId2" Type="http://schemas.openxmlformats.org/officeDocument/2006/relationships/image" Target="../media/image5.png"/></Relationships>
</file>

<file path=ppt/slides/_rels/slide42.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wmf"/><Relationship Id="rId5" Type="http://schemas.openxmlformats.org/officeDocument/2006/relationships/image" Target="../media/image7.wmf"/><Relationship Id="rId1" Type="http://schemas.openxmlformats.org/officeDocument/2006/relationships/slideLayout" Target="../slideLayouts/slideLayout1.xml"/><Relationship Id="rId2" Type="http://schemas.openxmlformats.org/officeDocument/2006/relationships/image" Target="../media/image5.png"/></Relationships>
</file>

<file path=ppt/slides/_rels/slide43.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wmf"/><Relationship Id="rId5" Type="http://schemas.openxmlformats.org/officeDocument/2006/relationships/image" Target="../media/image7.wmf"/><Relationship Id="rId1" Type="http://schemas.openxmlformats.org/officeDocument/2006/relationships/slideLayout" Target="../slideLayouts/slideLayout1.xml"/><Relationship Id="rId2" Type="http://schemas.openxmlformats.org/officeDocument/2006/relationships/image" Target="../media/image5.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0.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54.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5" Type="http://schemas.microsoft.com/office/2007/relationships/hdphoto" Target="../media/hdphoto1.wdp"/><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55.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56.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4.png"/><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57.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4.png"/><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58.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4.png"/><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59.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4.png"/><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_rels/slide60.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4.png"/><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61.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3.png"/><Relationship Id="rId5" Type="http://schemas.openxmlformats.org/officeDocument/2006/relationships/image" Target="../media/image15.png"/><Relationship Id="rId6" Type="http://schemas.openxmlformats.org/officeDocument/2006/relationships/image" Target="../media/image12.png"/><Relationship Id="rId7" Type="http://schemas.microsoft.com/office/2007/relationships/hdphoto" Target="../media/hdphoto1.wdp"/><Relationship Id="rId8" Type="http://schemas.openxmlformats.org/officeDocument/2006/relationships/image" Target="../media/image14.png"/><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62.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3.png"/><Relationship Id="rId5" Type="http://schemas.openxmlformats.org/officeDocument/2006/relationships/image" Target="../media/image15.png"/><Relationship Id="rId6" Type="http://schemas.openxmlformats.org/officeDocument/2006/relationships/image" Target="../media/image12.png"/><Relationship Id="rId7" Type="http://schemas.microsoft.com/office/2007/relationships/hdphoto" Target="../media/hdphoto1.wdp"/><Relationship Id="rId8" Type="http://schemas.openxmlformats.org/officeDocument/2006/relationships/image" Target="../media/image14.png"/><Relationship Id="rId1" Type="http://schemas.openxmlformats.org/officeDocument/2006/relationships/slideLayout" Target="../slideLayouts/slideLayout1.xml"/><Relationship Id="rId2" Type="http://schemas.openxmlformats.org/officeDocument/2006/relationships/notesSlide" Target="../notesSlides/notesSlide24.xml"/></Relationships>
</file>

<file path=ppt/slides/_rels/slide63.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3.png"/><Relationship Id="rId5" Type="http://schemas.openxmlformats.org/officeDocument/2006/relationships/image" Target="../media/image15.png"/><Relationship Id="rId6" Type="http://schemas.openxmlformats.org/officeDocument/2006/relationships/image" Target="../media/image12.png"/><Relationship Id="rId7" Type="http://schemas.microsoft.com/office/2007/relationships/hdphoto" Target="../media/hdphoto1.wdp"/><Relationship Id="rId8" Type="http://schemas.openxmlformats.org/officeDocument/2006/relationships/image" Target="../media/image14.png"/><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64.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3.png"/><Relationship Id="rId5" Type="http://schemas.openxmlformats.org/officeDocument/2006/relationships/image" Target="../media/image15.png"/><Relationship Id="rId6" Type="http://schemas.openxmlformats.org/officeDocument/2006/relationships/image" Target="../media/image12.png"/><Relationship Id="rId7" Type="http://schemas.microsoft.com/office/2007/relationships/hdphoto" Target="../media/hdphoto1.wdp"/><Relationship Id="rId8" Type="http://schemas.openxmlformats.org/officeDocument/2006/relationships/image" Target="../media/image14.png"/><Relationship Id="rId1" Type="http://schemas.openxmlformats.org/officeDocument/2006/relationships/slideLayout" Target="../slideLayouts/slideLayout1.xml"/><Relationship Id="rId2" Type="http://schemas.openxmlformats.org/officeDocument/2006/relationships/notesSlide" Target="../notesSlides/notesSlide26.xml"/></Relationships>
</file>

<file path=ppt/slides/_rels/slide65.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3.png"/><Relationship Id="rId5" Type="http://schemas.openxmlformats.org/officeDocument/2006/relationships/image" Target="../media/image15.png"/><Relationship Id="rId6" Type="http://schemas.openxmlformats.org/officeDocument/2006/relationships/image" Target="../media/image12.png"/><Relationship Id="rId7" Type="http://schemas.microsoft.com/office/2007/relationships/hdphoto" Target="../media/hdphoto1.wdp"/><Relationship Id="rId8" Type="http://schemas.openxmlformats.org/officeDocument/2006/relationships/image" Target="../media/image14.png"/><Relationship Id="rId1" Type="http://schemas.openxmlformats.org/officeDocument/2006/relationships/slideLayout" Target="../slideLayouts/slideLayout1.xml"/><Relationship Id="rId2" Type="http://schemas.openxmlformats.org/officeDocument/2006/relationships/notesSlide" Target="../notesSlides/notesSlide27.xml"/></Relationships>
</file>

<file path=ppt/slides/_rels/slide66.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3.png"/><Relationship Id="rId5" Type="http://schemas.openxmlformats.org/officeDocument/2006/relationships/image" Target="../media/image15.png"/><Relationship Id="rId6" Type="http://schemas.openxmlformats.org/officeDocument/2006/relationships/image" Target="../media/image12.png"/><Relationship Id="rId7" Type="http://schemas.microsoft.com/office/2007/relationships/hdphoto" Target="../media/hdphoto1.wdp"/><Relationship Id="rId8" Type="http://schemas.openxmlformats.org/officeDocument/2006/relationships/image" Target="../media/image14.png"/><Relationship Id="rId1" Type="http://schemas.openxmlformats.org/officeDocument/2006/relationships/slideLayout" Target="../slideLayouts/slideLayout1.xml"/><Relationship Id="rId2" Type="http://schemas.openxmlformats.org/officeDocument/2006/relationships/notesSlide" Target="../notesSlides/notesSlide28.xml"/></Relationships>
</file>

<file path=ppt/slides/_rels/slide67.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3.png"/><Relationship Id="rId5" Type="http://schemas.openxmlformats.org/officeDocument/2006/relationships/image" Target="../media/image15.png"/><Relationship Id="rId6" Type="http://schemas.openxmlformats.org/officeDocument/2006/relationships/image" Target="../media/image12.png"/><Relationship Id="rId7" Type="http://schemas.microsoft.com/office/2007/relationships/hdphoto" Target="../media/hdphoto1.wdp"/><Relationship Id="rId8" Type="http://schemas.openxmlformats.org/officeDocument/2006/relationships/image" Target="../media/image14.png"/><Relationship Id="rId1" Type="http://schemas.openxmlformats.org/officeDocument/2006/relationships/slideLayout" Target="../slideLayouts/slideLayout1.xml"/><Relationship Id="rId2" Type="http://schemas.openxmlformats.org/officeDocument/2006/relationships/notesSlide" Target="../notesSlides/notesSlide29.xml"/></Relationships>
</file>

<file path=ppt/slides/_rels/slide68.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3.png"/><Relationship Id="rId5" Type="http://schemas.openxmlformats.org/officeDocument/2006/relationships/image" Target="../media/image15.png"/><Relationship Id="rId6" Type="http://schemas.openxmlformats.org/officeDocument/2006/relationships/image" Target="../media/image12.png"/><Relationship Id="rId7" Type="http://schemas.microsoft.com/office/2007/relationships/hdphoto" Target="../media/hdphoto1.wdp"/><Relationship Id="rId8" Type="http://schemas.openxmlformats.org/officeDocument/2006/relationships/image" Target="../media/image14.png"/><Relationship Id="rId1" Type="http://schemas.openxmlformats.org/officeDocument/2006/relationships/slideLayout" Target="../slideLayouts/slideLayout1.xml"/><Relationship Id="rId2" Type="http://schemas.openxmlformats.org/officeDocument/2006/relationships/notesSlide" Target="../notesSlides/notesSlide30.xml"/></Relationships>
</file>

<file path=ppt/slides/_rels/slide69.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3.png"/><Relationship Id="rId5" Type="http://schemas.openxmlformats.org/officeDocument/2006/relationships/image" Target="../media/image15.png"/><Relationship Id="rId6" Type="http://schemas.openxmlformats.org/officeDocument/2006/relationships/image" Target="../media/image12.png"/><Relationship Id="rId7" Type="http://schemas.microsoft.com/office/2007/relationships/hdphoto" Target="../media/hdphoto1.wdp"/><Relationship Id="rId8" Type="http://schemas.openxmlformats.org/officeDocument/2006/relationships/image" Target="../media/image14.png"/><Relationship Id="rId1" Type="http://schemas.openxmlformats.org/officeDocument/2006/relationships/slideLayout" Target="../slideLayouts/slideLayout1.xml"/><Relationship Id="rId2" Type="http://schemas.openxmlformats.org/officeDocument/2006/relationships/notesSlide" Target="../notesSlides/notesSlide3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3.png"/><Relationship Id="rId5" Type="http://schemas.openxmlformats.org/officeDocument/2006/relationships/image" Target="../media/image15.png"/><Relationship Id="rId6" Type="http://schemas.openxmlformats.org/officeDocument/2006/relationships/image" Target="../media/image12.png"/><Relationship Id="rId7" Type="http://schemas.microsoft.com/office/2007/relationships/hdphoto" Target="../media/hdphoto1.wdp"/><Relationship Id="rId8" Type="http://schemas.openxmlformats.org/officeDocument/2006/relationships/image" Target="../media/image14.png"/><Relationship Id="rId1" Type="http://schemas.openxmlformats.org/officeDocument/2006/relationships/slideLayout" Target="../slideLayouts/slideLayout1.xml"/><Relationship Id="rId2" Type="http://schemas.openxmlformats.org/officeDocument/2006/relationships/notesSlide" Target="../notesSlides/notesSlide32.xml"/></Relationships>
</file>

<file path=ppt/slides/_rels/slide71.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3.png"/><Relationship Id="rId5" Type="http://schemas.openxmlformats.org/officeDocument/2006/relationships/image" Target="../media/image15.png"/><Relationship Id="rId6" Type="http://schemas.openxmlformats.org/officeDocument/2006/relationships/image" Target="../media/image12.png"/><Relationship Id="rId7" Type="http://schemas.microsoft.com/office/2007/relationships/hdphoto" Target="../media/hdphoto1.wdp"/><Relationship Id="rId8" Type="http://schemas.openxmlformats.org/officeDocument/2006/relationships/image" Target="../media/image14.png"/><Relationship Id="rId1" Type="http://schemas.openxmlformats.org/officeDocument/2006/relationships/slideLayout" Target="../slideLayouts/slideLayout1.xml"/><Relationship Id="rId2" Type="http://schemas.openxmlformats.org/officeDocument/2006/relationships/notesSlide" Target="../notesSlides/notesSlide33.xml"/></Relationships>
</file>

<file path=ppt/slides/_rels/slide72.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3.png"/><Relationship Id="rId5" Type="http://schemas.openxmlformats.org/officeDocument/2006/relationships/image" Target="../media/image15.png"/><Relationship Id="rId6" Type="http://schemas.openxmlformats.org/officeDocument/2006/relationships/image" Target="../media/image16.png"/><Relationship Id="rId7" Type="http://schemas.openxmlformats.org/officeDocument/2006/relationships/image" Target="../media/image12.png"/><Relationship Id="rId8" Type="http://schemas.microsoft.com/office/2007/relationships/hdphoto" Target="../media/hdphoto1.wdp"/><Relationship Id="rId9" Type="http://schemas.openxmlformats.org/officeDocument/2006/relationships/image" Target="../media/image14.png"/><Relationship Id="rId1" Type="http://schemas.openxmlformats.org/officeDocument/2006/relationships/slideLayout" Target="../slideLayouts/slideLayout1.xml"/><Relationship Id="rId2" Type="http://schemas.openxmlformats.org/officeDocument/2006/relationships/notesSlide" Target="../notesSlides/notesSlide34.xml"/></Relationships>
</file>

<file path=ppt/slides/_rels/slide73.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3.png"/><Relationship Id="rId5" Type="http://schemas.openxmlformats.org/officeDocument/2006/relationships/image" Target="../media/image15.png"/><Relationship Id="rId6" Type="http://schemas.openxmlformats.org/officeDocument/2006/relationships/image" Target="../media/image16.png"/><Relationship Id="rId7" Type="http://schemas.openxmlformats.org/officeDocument/2006/relationships/image" Target="../media/image12.png"/><Relationship Id="rId8" Type="http://schemas.microsoft.com/office/2007/relationships/hdphoto" Target="../media/hdphoto1.wdp"/><Relationship Id="rId9" Type="http://schemas.openxmlformats.org/officeDocument/2006/relationships/image" Target="../media/image14.png"/><Relationship Id="rId1" Type="http://schemas.openxmlformats.org/officeDocument/2006/relationships/slideLayout" Target="../slideLayouts/slideLayout1.xml"/><Relationship Id="rId2" Type="http://schemas.openxmlformats.org/officeDocument/2006/relationships/notesSlide" Target="../notesSlides/notesSlide35.xml"/></Relationships>
</file>

<file path=ppt/slides/_rels/slide74.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3.png"/><Relationship Id="rId5" Type="http://schemas.openxmlformats.org/officeDocument/2006/relationships/image" Target="../media/image15.png"/><Relationship Id="rId6" Type="http://schemas.openxmlformats.org/officeDocument/2006/relationships/image" Target="../media/image16.png"/><Relationship Id="rId7" Type="http://schemas.openxmlformats.org/officeDocument/2006/relationships/image" Target="../media/image12.png"/><Relationship Id="rId8" Type="http://schemas.microsoft.com/office/2007/relationships/hdphoto" Target="../media/hdphoto1.wdp"/><Relationship Id="rId9" Type="http://schemas.openxmlformats.org/officeDocument/2006/relationships/image" Target="../media/image14.png"/><Relationship Id="rId1" Type="http://schemas.openxmlformats.org/officeDocument/2006/relationships/slideLayout" Target="../slideLayouts/slideLayout1.xml"/><Relationship Id="rId2" Type="http://schemas.openxmlformats.org/officeDocument/2006/relationships/notesSlide" Target="../notesSlides/notesSlide3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7.jpeg"/></Relationships>
</file>

<file path=ppt/slides/_rels/slide77.xml.rels><?xml version="1.0" encoding="UTF-8" standalone="yes"?>
<Relationships xmlns="http://schemas.openxmlformats.org/package/2006/relationships"><Relationship Id="rId11" Type="http://schemas.openxmlformats.org/officeDocument/2006/relationships/image" Target="../media/image22.png"/><Relationship Id="rId12" Type="http://schemas.microsoft.com/office/2007/relationships/hdphoto" Target="../media/hdphoto6.wdp"/><Relationship Id="rId1" Type="http://schemas.openxmlformats.org/officeDocument/2006/relationships/slideLayout" Target="../slideLayouts/slideLayout7.xml"/><Relationship Id="rId2" Type="http://schemas.openxmlformats.org/officeDocument/2006/relationships/notesSlide" Target="../notesSlides/notesSlide37.xml"/><Relationship Id="rId3" Type="http://schemas.openxmlformats.org/officeDocument/2006/relationships/image" Target="../media/image18.png"/><Relationship Id="rId4" Type="http://schemas.microsoft.com/office/2007/relationships/hdphoto" Target="../media/hdphoto2.wdp"/><Relationship Id="rId5" Type="http://schemas.openxmlformats.org/officeDocument/2006/relationships/image" Target="../media/image19.png"/><Relationship Id="rId6" Type="http://schemas.microsoft.com/office/2007/relationships/hdphoto" Target="../media/hdphoto3.wdp"/><Relationship Id="rId7" Type="http://schemas.openxmlformats.org/officeDocument/2006/relationships/image" Target="../media/image20.png"/><Relationship Id="rId8" Type="http://schemas.microsoft.com/office/2007/relationships/hdphoto" Target="../media/hdphoto4.wdp"/><Relationship Id="rId9" Type="http://schemas.openxmlformats.org/officeDocument/2006/relationships/image" Target="../media/image21.png"/><Relationship Id="rId10" Type="http://schemas.microsoft.com/office/2007/relationships/hdphoto" Target="../media/hdphoto5.wdp"/></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8.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9.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0.xml"/></Relationships>
</file>

<file path=ppt/slides/_rels/slide83.xml.rels><?xml version="1.0" encoding="UTF-8" standalone="yes"?>
<Relationships xmlns="http://schemas.openxmlformats.org/package/2006/relationships"><Relationship Id="rId3" Type="http://schemas.openxmlformats.org/officeDocument/2006/relationships/image" Target="../media/image23.jpeg"/><Relationship Id="rId4" Type="http://schemas.openxmlformats.org/officeDocument/2006/relationships/image" Target="../media/image24.jpeg"/><Relationship Id="rId1" Type="http://schemas.openxmlformats.org/officeDocument/2006/relationships/slideLayout" Target="../slideLayouts/slideLayout7.xml"/><Relationship Id="rId2" Type="http://schemas.openxmlformats.org/officeDocument/2006/relationships/notesSlide" Target="../notesSlides/notesSlide41.xml"/></Relationships>
</file>

<file path=ppt/slides/_rels/slide84.xml.rels><?xml version="1.0" encoding="UTF-8" standalone="yes"?>
<Relationships xmlns="http://schemas.openxmlformats.org/package/2006/relationships"><Relationship Id="rId3" Type="http://schemas.openxmlformats.org/officeDocument/2006/relationships/image" Target="../media/image23.jpeg"/><Relationship Id="rId4" Type="http://schemas.openxmlformats.org/officeDocument/2006/relationships/image" Target="../media/image24.jpeg"/><Relationship Id="rId1" Type="http://schemas.openxmlformats.org/officeDocument/2006/relationships/slideLayout" Target="../slideLayouts/slideLayout7.xml"/><Relationship Id="rId2" Type="http://schemas.openxmlformats.org/officeDocument/2006/relationships/notesSlide" Target="../notesSlides/notesSlide4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4.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5.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8.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5.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5.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9.xml"/><Relationship Id="rId3" Type="http://schemas.openxmlformats.org/officeDocument/2006/relationships/image" Target="../media/image26.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0.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1.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3.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4.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minimal theory of mind and joint action stirling.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 name="Text Box 5"/>
          <p:cNvSpPr txBox="1">
            <a:spLocks noChangeArrowheads="1"/>
          </p:cNvSpPr>
          <p:nvPr/>
        </p:nvSpPr>
        <p:spPr bwMode="auto">
          <a:xfrm>
            <a:off x="-756592" y="2007559"/>
            <a:ext cx="3208227" cy="3941721"/>
          </a:xfrm>
          <a:prstGeom prst="rect">
            <a:avLst/>
          </a:prstGeom>
          <a:noFill/>
          <a:ln w="9525">
            <a:noFill/>
            <a:round/>
            <a:headEnd/>
            <a:tailEnd/>
          </a:ln>
          <a:effectLst>
            <a:outerShdw blurRad="50800" dist="38100" dir="2700000">
              <a:srgbClr val="000000">
                <a:alpha val="81000"/>
              </a:srgbClr>
            </a:outerShdw>
          </a:effectLst>
        </p:spPr>
        <p:txBody>
          <a:bodyPr wrap="none" lIns="90000" tIns="46800" rIns="90000" bIns="46800">
            <a:prstTxWarp prst="textNoShape">
              <a:avLst/>
            </a:prstTxWarp>
            <a:spAutoFit/>
          </a:bodyP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25000" i="0" dirty="0" smtClean="0">
                <a:solidFill>
                  <a:srgbClr val="FFFFFF"/>
                </a:solidFill>
                <a:effectLst>
                  <a:glow rad="101600">
                    <a:schemeClr val="tx1">
                      <a:alpha val="75000"/>
                    </a:schemeClr>
                  </a:glow>
                </a:effectLst>
                <a:latin typeface="Sabon LT Std"/>
                <a:ea typeface="Arial" charset="0"/>
                <a:cs typeface="Sabon LT Std"/>
              </a:rPr>
              <a:t>&amp;</a:t>
            </a:r>
            <a:endParaRPr lang="en-GB" sz="25000" i="0" dirty="0">
              <a:solidFill>
                <a:srgbClr val="FFFFFF"/>
              </a:solidFill>
              <a:effectLst>
                <a:glow rad="101600">
                  <a:schemeClr val="tx1">
                    <a:alpha val="75000"/>
                  </a:schemeClr>
                </a:glow>
              </a:effectLst>
              <a:latin typeface="Sabon LT Std"/>
              <a:ea typeface="Arial" charset="0"/>
              <a:cs typeface="Sabon LT Std"/>
            </a:endParaRPr>
          </a:p>
        </p:txBody>
      </p:sp>
      <p:sp>
        <p:nvSpPr>
          <p:cNvPr id="3" name="Text Box 5"/>
          <p:cNvSpPr txBox="1">
            <a:spLocks noChangeArrowheads="1"/>
          </p:cNvSpPr>
          <p:nvPr/>
        </p:nvSpPr>
        <p:spPr bwMode="auto">
          <a:xfrm>
            <a:off x="1115616" y="3096320"/>
            <a:ext cx="2579851" cy="863955"/>
          </a:xfrm>
          <a:prstGeom prst="rect">
            <a:avLst/>
          </a:prstGeom>
          <a:noFill/>
          <a:ln w="9525">
            <a:noFill/>
            <a:round/>
            <a:headEnd/>
            <a:tailEnd/>
          </a:ln>
          <a:effectLst>
            <a:outerShdw blurRad="50800" dist="38100" dir="2700000">
              <a:srgbClr val="000000">
                <a:alpha val="75000"/>
              </a:srgbClr>
            </a:outerShdw>
          </a:effectLst>
        </p:spPr>
        <p:txBody>
          <a:bodyPr wrap="none" lIns="90000" tIns="46800" rIns="90000" bIns="46800">
            <a:prstTxWarp prst="textNoShape">
              <a:avLst/>
            </a:prstTxWarp>
            <a:spAutoFit/>
          </a:bodyP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5000" b="1" i="0" dirty="0" smtClean="0">
                <a:solidFill>
                  <a:srgbClr val="FFFFFF"/>
                </a:solidFill>
                <a:effectLst>
                  <a:glow rad="101600">
                    <a:schemeClr val="tx1">
                      <a:alpha val="75000"/>
                    </a:schemeClr>
                  </a:glow>
                </a:effectLst>
                <a:ea typeface="Arial" charset="0"/>
                <a:cs typeface="Arial" charset="0"/>
              </a:rPr>
              <a:t>Minimal</a:t>
            </a:r>
            <a:endParaRPr lang="en-GB" sz="5000" b="1" i="0" dirty="0">
              <a:solidFill>
                <a:srgbClr val="FFFFFF"/>
              </a:solidFill>
              <a:ea typeface="Arial" charset="0"/>
              <a:cs typeface="Arial" charset="0"/>
            </a:endParaRPr>
          </a:p>
        </p:txBody>
      </p:sp>
      <p:sp>
        <p:nvSpPr>
          <p:cNvPr id="4" name="Text Box 5"/>
          <p:cNvSpPr txBox="1">
            <a:spLocks noChangeArrowheads="1"/>
          </p:cNvSpPr>
          <p:nvPr/>
        </p:nvSpPr>
        <p:spPr bwMode="auto">
          <a:xfrm>
            <a:off x="666843" y="3528368"/>
            <a:ext cx="4641962" cy="863955"/>
          </a:xfrm>
          <a:prstGeom prst="rect">
            <a:avLst/>
          </a:prstGeom>
          <a:noFill/>
          <a:ln w="9525">
            <a:noFill/>
            <a:round/>
            <a:headEnd/>
            <a:tailEnd/>
          </a:ln>
          <a:effectLst>
            <a:outerShdw blurRad="50800" dist="38100" dir="2700000">
              <a:srgbClr val="000000">
                <a:alpha val="75000"/>
              </a:srgbClr>
            </a:outerShdw>
          </a:effectLst>
        </p:spPr>
        <p:txBody>
          <a:bodyPr wrap="none" lIns="90000" tIns="46800" rIns="90000" bIns="46800">
            <a:prstTxWarp prst="textNoShape">
              <a:avLst/>
            </a:prstTxWarp>
            <a:spAutoFit/>
          </a:bodyP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5000" b="1" i="0" dirty="0" smtClean="0">
                <a:solidFill>
                  <a:srgbClr val="FFFFFF"/>
                </a:solidFill>
                <a:effectLst>
                  <a:glow rad="101600">
                    <a:schemeClr val="tx1">
                      <a:alpha val="75000"/>
                    </a:schemeClr>
                  </a:glow>
                </a:effectLst>
                <a:ea typeface="Arial" charset="0"/>
                <a:cs typeface="Arial" charset="0"/>
              </a:rPr>
              <a:t>Theory of Mind</a:t>
            </a:r>
            <a:endParaRPr lang="en-GB" sz="5000" b="1" i="0" dirty="0">
              <a:solidFill>
                <a:srgbClr val="FFFFFF"/>
              </a:solidFill>
              <a:ea typeface="Arial" charset="0"/>
              <a:cs typeface="Arial" charset="0"/>
            </a:endParaRPr>
          </a:p>
        </p:txBody>
      </p:sp>
      <p:sp>
        <p:nvSpPr>
          <p:cNvPr id="6" name="Text Box 5"/>
          <p:cNvSpPr txBox="1">
            <a:spLocks noChangeArrowheads="1"/>
          </p:cNvSpPr>
          <p:nvPr/>
        </p:nvSpPr>
        <p:spPr bwMode="auto">
          <a:xfrm>
            <a:off x="1043608" y="4221088"/>
            <a:ext cx="3684651" cy="863955"/>
          </a:xfrm>
          <a:prstGeom prst="rect">
            <a:avLst/>
          </a:prstGeom>
          <a:noFill/>
          <a:ln w="9525">
            <a:noFill/>
            <a:round/>
            <a:headEnd/>
            <a:tailEnd/>
          </a:ln>
          <a:effectLst>
            <a:outerShdw blurRad="50800" dist="38100" dir="2700000">
              <a:srgbClr val="000000">
                <a:alpha val="81000"/>
              </a:srgbClr>
            </a:outerShdw>
          </a:effectLst>
        </p:spPr>
        <p:txBody>
          <a:bodyPr wrap="none" lIns="90000" tIns="46800" rIns="90000" bIns="46800">
            <a:prstTxWarp prst="textNoShape">
              <a:avLst/>
            </a:prstTxWarp>
            <a:spAutoFit/>
          </a:bodyP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5000" b="1" i="0" dirty="0" smtClean="0">
                <a:solidFill>
                  <a:srgbClr val="FFFFFF"/>
                </a:solidFill>
                <a:effectLst>
                  <a:glow rad="101600">
                    <a:schemeClr val="tx1">
                      <a:alpha val="75000"/>
                    </a:schemeClr>
                  </a:glow>
                </a:effectLst>
                <a:ea typeface="Arial" charset="0"/>
                <a:cs typeface="Arial" charset="0"/>
              </a:rPr>
              <a:t>Joint Action</a:t>
            </a:r>
            <a:endParaRPr lang="en-GB" sz="5000" b="1" i="0" dirty="0">
              <a:solidFill>
                <a:srgbClr val="FFFFFF"/>
              </a:solidFill>
              <a:effectLst>
                <a:glow rad="101600">
                  <a:schemeClr val="tx1">
                    <a:alpha val="75000"/>
                  </a:schemeClr>
                </a:glow>
              </a:effectLst>
              <a:ea typeface="Arial" charset="0"/>
              <a:cs typeface="Arial" charset="0"/>
            </a:endParaRPr>
          </a:p>
        </p:txBody>
      </p:sp>
      <p:sp>
        <p:nvSpPr>
          <p:cNvPr id="7" name="Text Box 4"/>
          <p:cNvSpPr txBox="1">
            <a:spLocks noChangeArrowheads="1"/>
          </p:cNvSpPr>
          <p:nvPr/>
        </p:nvSpPr>
        <p:spPr bwMode="auto">
          <a:xfrm>
            <a:off x="251520" y="5076472"/>
            <a:ext cx="5328592" cy="584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l">
              <a:spcBef>
                <a:spcPct val="25000"/>
              </a:spcBef>
            </a:pPr>
            <a:r>
              <a:rPr lang="en-GB" sz="3200" i="0" dirty="0" err="1" smtClean="0">
                <a:effectLst>
                  <a:glow rad="101600">
                    <a:schemeClr val="tx1">
                      <a:alpha val="75000"/>
                    </a:schemeClr>
                  </a:glow>
                </a:effectLst>
              </a:rPr>
              <a:t>s.butterfill@warwick.ac.uk</a:t>
            </a:r>
            <a:endParaRPr lang="en-GB" sz="3200" i="0" dirty="0">
              <a:effectLst>
                <a:glow rad="101600">
                  <a:schemeClr val="tx1">
                    <a:alpha val="75000"/>
                  </a:schemeClr>
                </a:glow>
              </a:effectLst>
            </a:endParaRPr>
          </a:p>
        </p:txBody>
      </p:sp>
    </p:spTree>
    <p:extLst>
      <p:ext uri="{BB962C8B-B14F-4D97-AF65-F5344CB8AC3E}">
        <p14:creationId xmlns:p14="http://schemas.microsoft.com/office/powerpoint/2010/main" val="3911373853"/>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2"/>
          <p:cNvSpPr>
            <a:spLocks noChangeArrowheads="1"/>
          </p:cNvSpPr>
          <p:nvPr/>
        </p:nvSpPr>
        <p:spPr bwMode="auto">
          <a:xfrm>
            <a:off x="4572000" y="0"/>
            <a:ext cx="4572000" cy="68580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25602" name="Text Box 3"/>
          <p:cNvSpPr txBox="1">
            <a:spLocks noChangeArrowheads="1"/>
          </p:cNvSpPr>
          <p:nvPr/>
        </p:nvSpPr>
        <p:spPr bwMode="auto">
          <a:xfrm>
            <a:off x="4932363" y="404813"/>
            <a:ext cx="3816350" cy="4916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dirty="0">
                <a:solidFill>
                  <a:schemeClr val="tx1"/>
                </a:solidFill>
              </a:rPr>
              <a:t>Representing perceptions, knowledge states and beliefs is hard, for it requires</a:t>
            </a:r>
          </a:p>
          <a:p>
            <a:pPr eaLnBrk="1" hangingPunct="1">
              <a:spcBef>
                <a:spcPct val="50000"/>
              </a:spcBef>
            </a:pPr>
            <a:r>
              <a:rPr lang="en-GB" i="0" dirty="0">
                <a:solidFill>
                  <a:schemeClr val="tx1"/>
                </a:solidFill>
              </a:rPr>
              <a:t>(a) conceptual sophistication</a:t>
            </a:r>
          </a:p>
          <a:p>
            <a:pPr eaLnBrk="1" hangingPunct="1">
              <a:spcBef>
                <a:spcPct val="25000"/>
              </a:spcBef>
            </a:pPr>
            <a:r>
              <a:rPr lang="en-GB" i="0" dirty="0">
                <a:solidFill>
                  <a:schemeClr val="tx1"/>
                </a:solidFill>
              </a:rPr>
              <a:t>- takes years to develop</a:t>
            </a:r>
          </a:p>
          <a:p>
            <a:pPr eaLnBrk="1" hangingPunct="1">
              <a:spcBef>
                <a:spcPct val="25000"/>
              </a:spcBef>
            </a:pPr>
            <a:r>
              <a:rPr lang="en-GB" i="0" dirty="0">
                <a:solidFill>
                  <a:schemeClr val="tx1"/>
                </a:solidFill>
              </a:rPr>
              <a:t>- development tied to acquisition of  executive function and language</a:t>
            </a:r>
          </a:p>
          <a:p>
            <a:pPr eaLnBrk="1" hangingPunct="1">
              <a:spcBef>
                <a:spcPct val="25000"/>
              </a:spcBef>
            </a:pPr>
            <a:r>
              <a:rPr lang="en-GB" i="0" dirty="0">
                <a:solidFill>
                  <a:schemeClr val="tx1"/>
                </a:solidFill>
              </a:rPr>
              <a:t>- development facilitated by training and siblings</a:t>
            </a:r>
          </a:p>
          <a:p>
            <a:pPr eaLnBrk="1" hangingPunct="1">
              <a:spcBef>
                <a:spcPct val="50000"/>
              </a:spcBef>
            </a:pPr>
            <a:endParaRPr lang="en-GB" i="0" dirty="0">
              <a:solidFill>
                <a:schemeClr val="tx1"/>
              </a:solidFill>
            </a:endParaRPr>
          </a:p>
          <a:p>
            <a:pPr eaLnBrk="1" hangingPunct="1">
              <a:spcBef>
                <a:spcPct val="50000"/>
              </a:spcBef>
            </a:pPr>
            <a:endParaRPr lang="en-GB" i="0" dirty="0">
              <a:solidFill>
                <a:schemeClr val="tx1"/>
              </a:solidFill>
            </a:endParaRPr>
          </a:p>
        </p:txBody>
      </p:sp>
      <p:sp>
        <p:nvSpPr>
          <p:cNvPr id="25603" name="Text Box 5"/>
          <p:cNvSpPr txBox="1">
            <a:spLocks noChangeArrowheads="1"/>
          </p:cNvSpPr>
          <p:nvPr/>
        </p:nvSpPr>
        <p:spPr bwMode="auto">
          <a:xfrm>
            <a:off x="468313" y="404813"/>
            <a:ext cx="3816350" cy="6291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a:t>Theory of mind </a:t>
            </a:r>
            <a:r>
              <a:rPr lang="en-GB"/>
              <a:t>abilities </a:t>
            </a:r>
            <a:r>
              <a:rPr lang="en-GB" i="0"/>
              <a:t>are widespread</a:t>
            </a:r>
            <a:endParaRPr lang="en-GB"/>
          </a:p>
          <a:p>
            <a:pPr eaLnBrk="1" hangingPunct="1"/>
            <a:endParaRPr lang="en-GB" i="0"/>
          </a:p>
          <a:p>
            <a:pPr eaLnBrk="1" hangingPunct="1">
              <a:spcBef>
                <a:spcPct val="50000"/>
              </a:spcBef>
            </a:pPr>
            <a:r>
              <a:rPr lang="en-GB" b="1" i="0"/>
              <a:t>18-month-olds</a:t>
            </a:r>
            <a:r>
              <a:rPr lang="en-GB" i="0"/>
              <a:t> point to inform, and predict actions based on false beliefs</a:t>
            </a:r>
          </a:p>
          <a:p>
            <a:pPr eaLnBrk="1" hangingPunct="1"/>
            <a:endParaRPr lang="en-GB" i="0"/>
          </a:p>
          <a:p>
            <a:pPr eaLnBrk="1" hangingPunct="1">
              <a:spcBef>
                <a:spcPct val="50000"/>
              </a:spcBef>
            </a:pPr>
            <a:r>
              <a:rPr lang="en-GB" b="1" i="0"/>
              <a:t>Scrub-jays </a:t>
            </a:r>
            <a:r>
              <a:rPr lang="en-GB" i="0"/>
              <a:t>selectively re-cache their food in ways that deprive competitors of knowledge of its location </a:t>
            </a:r>
          </a:p>
          <a:p>
            <a:pPr eaLnBrk="1" hangingPunct="1"/>
            <a:endParaRPr lang="en-GB" i="0"/>
          </a:p>
          <a:p>
            <a:pPr eaLnBrk="1" hangingPunct="1">
              <a:spcBef>
                <a:spcPct val="50000"/>
              </a:spcBef>
            </a:pPr>
            <a:r>
              <a:rPr lang="en-GB" b="1" i="0"/>
              <a:t>Chimpanzees</a:t>
            </a:r>
            <a:r>
              <a:rPr lang="en-GB" i="0"/>
              <a:t> conceal their approach  from a competitor</a:t>
            </a:r>
            <a:r>
              <a:rPr lang="ja-JP" altLang="en-GB" i="0"/>
              <a:t>’</a:t>
            </a:r>
            <a:r>
              <a:rPr lang="en-GB" altLang="ja-JP" i="0"/>
              <a:t>s view, and act in ways that are optimal given what another has seen </a:t>
            </a:r>
            <a:endParaRPr lang="en-GB" i="0"/>
          </a:p>
        </p:txBody>
      </p:sp>
    </p:spTree>
    <p:extLst>
      <p:ext uri="{BB962C8B-B14F-4D97-AF65-F5344CB8AC3E}">
        <p14:creationId xmlns:p14="http://schemas.microsoft.com/office/powerpoint/2010/main" val="16974970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7761" name="Picture 7" descr="DSC_AA_0666cutout.JPG"/>
          <p:cNvPicPr>
            <a:picLocks noChangeAspect="1"/>
          </p:cNvPicPr>
          <p:nvPr/>
        </p:nvPicPr>
        <p:blipFill>
          <a:blip r:embed="rId2">
            <a:grayscl/>
            <a:extLst>
              <a:ext uri="{28A0092B-C50C-407E-A947-70E740481C1C}">
                <a14:useLocalDpi xmlns:a14="http://schemas.microsoft.com/office/drawing/2010/main" val="0"/>
              </a:ext>
            </a:extLst>
          </a:blip>
          <a:srcRect r="9062"/>
          <a:stretch>
            <a:fillRect/>
          </a:stretch>
        </p:blipFill>
        <p:spPr bwMode="auto">
          <a:xfrm>
            <a:off x="-36513" y="0"/>
            <a:ext cx="4157663"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Box 2"/>
          <p:cNvSpPr txBox="1">
            <a:spLocks noChangeArrowheads="1"/>
          </p:cNvSpPr>
          <p:nvPr/>
        </p:nvSpPr>
        <p:spPr bwMode="auto">
          <a:xfrm>
            <a:off x="3851920" y="1844824"/>
            <a:ext cx="4896544" cy="1618008"/>
          </a:xfrm>
          <a:prstGeom prst="rect">
            <a:avLst/>
          </a:prstGeom>
          <a:noFill/>
          <a:ln w="9525">
            <a:noFill/>
            <a:round/>
            <a:headEnd/>
            <a:tailEnd/>
          </a:ln>
          <a:effectLst/>
        </p:spPr>
        <p:txBody>
          <a:bodyPr lIns="90000" tIns="46800" rIns="90000" bIns="46800">
            <a:spAutoFit/>
          </a:bodyP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9900" i="0" dirty="0">
                <a:solidFill>
                  <a:schemeClr val="tx1"/>
                </a:solidFill>
                <a:effectLst>
                  <a:glow rad="127000">
                    <a:schemeClr val="accent3">
                      <a:alpha val="34000"/>
                    </a:schemeClr>
                  </a:glow>
                </a:effectLst>
                <a:cs typeface="Arial" charset="0"/>
              </a:rPr>
              <a:t>puzzle</a:t>
            </a:r>
          </a:p>
        </p:txBody>
      </p:sp>
      <p:sp>
        <p:nvSpPr>
          <p:cNvPr id="6" name="Text Box 2"/>
          <p:cNvSpPr txBox="1">
            <a:spLocks noChangeArrowheads="1"/>
          </p:cNvSpPr>
          <p:nvPr/>
        </p:nvSpPr>
        <p:spPr bwMode="auto">
          <a:xfrm>
            <a:off x="2555776" y="3102792"/>
            <a:ext cx="6048672" cy="144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defRPr/>
            </a:pPr>
            <a:r>
              <a:rPr lang="en-GB" i="0" dirty="0" smtClean="0">
                <a:solidFill>
                  <a:schemeClr val="tx1">
                    <a:lumMod val="50000"/>
                    <a:lumOff val="50000"/>
                  </a:schemeClr>
                </a:solidFill>
                <a:effectLst>
                  <a:glow rad="101600">
                    <a:schemeClr val="tx1">
                      <a:alpha val="75000"/>
                    </a:schemeClr>
                  </a:glow>
                </a:effectLst>
              </a:rPr>
              <a:t>What could infants, chimps and scrub-jays represent that would enable them, within limits, to track others</a:t>
            </a:r>
            <a:r>
              <a:rPr lang="en-GB" altLang="ja-JP" i="0" dirty="0" smtClean="0">
                <a:solidFill>
                  <a:schemeClr val="tx1">
                    <a:lumMod val="50000"/>
                    <a:lumOff val="50000"/>
                  </a:schemeClr>
                </a:solidFill>
                <a:effectLst>
                  <a:glow rad="101600">
                    <a:schemeClr val="tx1">
                      <a:alpha val="75000"/>
                    </a:schemeClr>
                  </a:glow>
                </a:effectLst>
              </a:rPr>
              <a:t>’</a:t>
            </a:r>
            <a:r>
              <a:rPr lang="en-GB" i="0" dirty="0" smtClean="0">
                <a:solidFill>
                  <a:schemeClr val="tx1">
                    <a:lumMod val="50000"/>
                    <a:lumOff val="50000"/>
                  </a:schemeClr>
                </a:solidFill>
                <a:effectLst>
                  <a:glow rad="101600">
                    <a:schemeClr val="tx1">
                      <a:alpha val="75000"/>
                    </a:schemeClr>
                  </a:glow>
                </a:effectLst>
              </a:rPr>
              <a:t> perceptions, knowledge, beliefs and other propositional attitudes?</a:t>
            </a:r>
            <a:r>
              <a:rPr lang="en-GB" dirty="0" smtClean="0">
                <a:solidFill>
                  <a:schemeClr val="tx1">
                    <a:lumMod val="50000"/>
                    <a:lumOff val="50000"/>
                  </a:schemeClr>
                </a:solidFill>
                <a:effectLst>
                  <a:glow rad="101600">
                    <a:schemeClr val="tx1">
                      <a:alpha val="75000"/>
                    </a:schemeClr>
                  </a:glow>
                </a:effectLst>
              </a:rPr>
              <a:t> </a:t>
            </a:r>
          </a:p>
        </p:txBody>
      </p:sp>
      <p:sp>
        <p:nvSpPr>
          <p:cNvPr id="16" name="Rectangle 15"/>
          <p:cNvSpPr/>
          <p:nvPr/>
        </p:nvSpPr>
        <p:spPr bwMode="auto">
          <a:xfrm>
            <a:off x="4932040" y="4869160"/>
            <a:ext cx="864096" cy="288032"/>
          </a:xfrm>
          <a:prstGeom prst="rect">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9" name="Text Box 2"/>
          <p:cNvSpPr txBox="1">
            <a:spLocks noChangeArrowheads="1"/>
          </p:cNvSpPr>
          <p:nvPr/>
        </p:nvSpPr>
        <p:spPr bwMode="auto">
          <a:xfrm>
            <a:off x="2555776" y="82800"/>
            <a:ext cx="6192688" cy="1618008"/>
          </a:xfrm>
          <a:prstGeom prst="rect">
            <a:avLst/>
          </a:prstGeom>
          <a:noFill/>
          <a:ln w="9525">
            <a:noFill/>
            <a:round/>
            <a:headEnd/>
            <a:tailEnd/>
          </a:ln>
          <a:effectLst/>
        </p:spPr>
        <p:txBody>
          <a:bodyPr lIns="90000" tIns="46800" rIns="90000" bIns="46800">
            <a:spAutoFit/>
          </a:bodyP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9900" i="0" dirty="0">
                <a:solidFill>
                  <a:schemeClr val="tx1"/>
                </a:solidFill>
                <a:effectLst>
                  <a:glow rad="127000">
                    <a:schemeClr val="accent3"/>
                  </a:glow>
                </a:effectLst>
                <a:cs typeface="Arial" charset="0"/>
              </a:rPr>
              <a:t>challenge</a:t>
            </a:r>
          </a:p>
        </p:txBody>
      </p:sp>
      <p:sp>
        <p:nvSpPr>
          <p:cNvPr id="10" name="Text Box 2"/>
          <p:cNvSpPr txBox="1">
            <a:spLocks noChangeArrowheads="1"/>
          </p:cNvSpPr>
          <p:nvPr/>
        </p:nvSpPr>
        <p:spPr bwMode="auto">
          <a:xfrm>
            <a:off x="3563888" y="1312892"/>
            <a:ext cx="5040560"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defRPr/>
            </a:pPr>
            <a:r>
              <a:rPr lang="en-GB" i="0" dirty="0" smtClean="0">
                <a:solidFill>
                  <a:schemeClr val="accent3"/>
                </a:solidFill>
                <a:effectLst>
                  <a:glow rad="101600">
                    <a:schemeClr val="tx1">
                      <a:alpha val="75000"/>
                    </a:schemeClr>
                  </a:glow>
                </a:effectLst>
              </a:rPr>
              <a:t>Explain the emergence, in evolution or development, of full-blown theory of mind cognition.</a:t>
            </a:r>
            <a:endParaRPr lang="en-GB" dirty="0">
              <a:solidFill>
                <a:schemeClr val="accent3"/>
              </a:solidFill>
              <a:effectLst>
                <a:glow rad="101600">
                  <a:schemeClr val="tx1">
                    <a:alpha val="75000"/>
                  </a:schemeClr>
                </a:glow>
              </a:effectLst>
            </a:endParaRPr>
          </a:p>
        </p:txBody>
      </p:sp>
      <p:sp>
        <p:nvSpPr>
          <p:cNvPr id="8" name="Text Box 2"/>
          <p:cNvSpPr txBox="1">
            <a:spLocks noChangeArrowheads="1"/>
          </p:cNvSpPr>
          <p:nvPr/>
        </p:nvSpPr>
        <p:spPr bwMode="auto">
          <a:xfrm>
            <a:off x="2555776" y="4231388"/>
            <a:ext cx="6192688" cy="1618008"/>
          </a:xfrm>
          <a:prstGeom prst="rect">
            <a:avLst/>
          </a:prstGeom>
          <a:noFill/>
          <a:ln w="9525">
            <a:noFill/>
            <a:round/>
            <a:headEnd/>
            <a:tailEnd/>
          </a:ln>
          <a:effectLst/>
        </p:spPr>
        <p:txBody>
          <a:bodyPr wrap="square" lIns="90000" tIns="46800" rIns="90000" bIns="46800">
            <a:prstTxWarp prst="textNoShape">
              <a:avLst/>
            </a:prstTxWarp>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9900" i="0" dirty="0" smtClean="0">
                <a:solidFill>
                  <a:schemeClr val="tx1"/>
                </a:solidFill>
                <a:effectLst>
                  <a:glow rad="127000">
                    <a:schemeClr val="accent3"/>
                  </a:glow>
                </a:effectLst>
              </a:rPr>
              <a:t>conjecture</a:t>
            </a:r>
          </a:p>
        </p:txBody>
      </p:sp>
      <p:sp>
        <p:nvSpPr>
          <p:cNvPr id="11" name="Text Box 2"/>
          <p:cNvSpPr txBox="1">
            <a:spLocks noChangeArrowheads="1"/>
          </p:cNvSpPr>
          <p:nvPr/>
        </p:nvSpPr>
        <p:spPr bwMode="auto">
          <a:xfrm>
            <a:off x="1619672" y="5489356"/>
            <a:ext cx="7272808"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a:effectLst>
                  <a:glow rad="101600">
                    <a:schemeClr val="tx1">
                      <a:alpha val="75000"/>
                    </a:schemeClr>
                  </a:glow>
                </a:effectLst>
              </a:rPr>
              <a:t>The existence of abilities to engage in joint action partially </a:t>
            </a:r>
            <a:r>
              <a:rPr lang="en-GB" i="0" dirty="0" smtClean="0">
                <a:effectLst>
                  <a:glow rad="101600">
                    <a:schemeClr val="tx1">
                      <a:alpha val="75000"/>
                    </a:schemeClr>
                  </a:glow>
                </a:effectLst>
              </a:rPr>
              <a:t>explains </a:t>
            </a:r>
            <a:r>
              <a:rPr lang="en-GB" i="0" dirty="0">
                <a:effectLst>
                  <a:glow rad="101600">
                    <a:schemeClr val="tx1">
                      <a:alpha val="75000"/>
                    </a:schemeClr>
                  </a:glow>
                </a:effectLst>
              </a:rPr>
              <a:t>how </a:t>
            </a:r>
            <a:r>
              <a:rPr lang="en-GB" i="0" dirty="0" smtClean="0">
                <a:effectLst>
                  <a:glow rad="101600">
                    <a:schemeClr val="tx1">
                      <a:alpha val="75000"/>
                    </a:schemeClr>
                  </a:glow>
                </a:effectLst>
              </a:rPr>
              <a:t>full-blown theory of mind cognition emerges </a:t>
            </a:r>
            <a:r>
              <a:rPr lang="en-GB" i="0" dirty="0">
                <a:effectLst>
                  <a:glow rad="101600">
                    <a:schemeClr val="tx1">
                      <a:alpha val="75000"/>
                    </a:schemeClr>
                  </a:glow>
                </a:effectLst>
              </a:rPr>
              <a:t>in </a:t>
            </a:r>
            <a:r>
              <a:rPr lang="en-GB" i="0" dirty="0" smtClean="0">
                <a:effectLst>
                  <a:glow rad="101600">
                    <a:schemeClr val="tx1">
                      <a:alpha val="75000"/>
                    </a:schemeClr>
                  </a:glow>
                </a:effectLst>
              </a:rPr>
              <a:t>evolution </a:t>
            </a:r>
            <a:r>
              <a:rPr lang="en-GB" i="0" dirty="0">
                <a:effectLst>
                  <a:glow rad="101600">
                    <a:schemeClr val="tx1">
                      <a:alpha val="75000"/>
                    </a:schemeClr>
                  </a:glow>
                </a:effectLst>
              </a:rPr>
              <a:t>or development (or both)</a:t>
            </a:r>
            <a:endParaRPr lang="en-GB" dirty="0">
              <a:effectLst>
                <a:glow rad="101600">
                  <a:schemeClr val="tx1">
                    <a:alpha val="75000"/>
                  </a:schemeClr>
                </a:glow>
              </a:effectLst>
            </a:endParaRPr>
          </a:p>
        </p:txBody>
      </p:sp>
    </p:spTree>
    <p:extLst>
      <p:ext uri="{BB962C8B-B14F-4D97-AF65-F5344CB8AC3E}">
        <p14:creationId xmlns:p14="http://schemas.microsoft.com/office/powerpoint/2010/main" val="98491683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539553" y="764706"/>
            <a:ext cx="2808312" cy="2110455"/>
          </a:xfrm>
          <a:prstGeom prst="rect">
            <a:avLst/>
          </a:prstGeom>
        </p:spPr>
      </p:pic>
      <p:pic>
        <p:nvPicPr>
          <p:cNvPr id="3" name="Picture 2"/>
          <p:cNvPicPr>
            <a:picLocks noChangeAspect="1"/>
          </p:cNvPicPr>
          <p:nvPr/>
        </p:nvPicPr>
        <p:blipFill>
          <a:blip r:embed="rId4"/>
          <a:stretch>
            <a:fillRect/>
          </a:stretch>
        </p:blipFill>
        <p:spPr>
          <a:xfrm>
            <a:off x="4067945" y="764704"/>
            <a:ext cx="2941489" cy="2088232"/>
          </a:xfrm>
          <a:prstGeom prst="rect">
            <a:avLst/>
          </a:prstGeom>
        </p:spPr>
      </p:pic>
      <p:sp>
        <p:nvSpPr>
          <p:cNvPr id="4" name="TextBox 3"/>
          <p:cNvSpPr txBox="1"/>
          <p:nvPr/>
        </p:nvSpPr>
        <p:spPr>
          <a:xfrm>
            <a:off x="4644009" y="2852938"/>
            <a:ext cx="3982265" cy="430887"/>
          </a:xfrm>
          <a:prstGeom prst="rect">
            <a:avLst/>
          </a:prstGeom>
          <a:noFill/>
        </p:spPr>
        <p:txBody>
          <a:bodyPr wrap="none" rtlCol="0">
            <a:spAutoFit/>
          </a:bodyPr>
          <a:lstStyle/>
          <a:p>
            <a:r>
              <a:rPr lang="en-US" dirty="0" smtClean="0"/>
              <a:t>source: </a:t>
            </a:r>
            <a:r>
              <a:rPr lang="en-US" i="0" dirty="0" smtClean="0"/>
              <a:t>Hare &amp; </a:t>
            </a:r>
            <a:r>
              <a:rPr lang="en-US" i="0" dirty="0" err="1" smtClean="0"/>
              <a:t>Tomasello</a:t>
            </a:r>
            <a:r>
              <a:rPr lang="en-US" i="0" dirty="0" smtClean="0"/>
              <a:t> (2004)</a:t>
            </a:r>
            <a:endParaRPr lang="en-US" i="0" dirty="0"/>
          </a:p>
        </p:txBody>
      </p:sp>
      <p:sp>
        <p:nvSpPr>
          <p:cNvPr id="5" name="TextBox 4"/>
          <p:cNvSpPr txBox="1"/>
          <p:nvPr/>
        </p:nvSpPr>
        <p:spPr>
          <a:xfrm>
            <a:off x="1187624" y="260648"/>
            <a:ext cx="1595306" cy="430887"/>
          </a:xfrm>
          <a:prstGeom prst="rect">
            <a:avLst/>
          </a:prstGeom>
          <a:noFill/>
        </p:spPr>
        <p:txBody>
          <a:bodyPr wrap="none" rtlCol="0">
            <a:spAutoFit/>
          </a:bodyPr>
          <a:lstStyle/>
          <a:p>
            <a:r>
              <a:rPr lang="en-US" i="0" dirty="0" smtClean="0"/>
              <a:t>failed reach</a:t>
            </a:r>
            <a:endParaRPr lang="en-US" i="0" dirty="0"/>
          </a:p>
        </p:txBody>
      </p:sp>
      <p:sp>
        <p:nvSpPr>
          <p:cNvPr id="8" name="TextBox 7"/>
          <p:cNvSpPr txBox="1"/>
          <p:nvPr/>
        </p:nvSpPr>
        <p:spPr>
          <a:xfrm>
            <a:off x="5220072" y="260648"/>
            <a:ext cx="838926" cy="430887"/>
          </a:xfrm>
          <a:prstGeom prst="rect">
            <a:avLst/>
          </a:prstGeom>
          <a:noFill/>
        </p:spPr>
        <p:txBody>
          <a:bodyPr wrap="none" rtlCol="0">
            <a:spAutoFit/>
          </a:bodyPr>
          <a:lstStyle/>
          <a:p>
            <a:r>
              <a:rPr lang="en-US" i="0" dirty="0" smtClean="0"/>
              <a:t>point</a:t>
            </a:r>
            <a:endParaRPr lang="en-US" i="0" dirty="0"/>
          </a:p>
        </p:txBody>
      </p:sp>
      <p:sp>
        <p:nvSpPr>
          <p:cNvPr id="7" name="Rectangle 6"/>
          <p:cNvSpPr/>
          <p:nvPr/>
        </p:nvSpPr>
        <p:spPr bwMode="auto">
          <a:xfrm>
            <a:off x="5292081" y="4509120"/>
            <a:ext cx="792088" cy="576064"/>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Tree>
    <p:extLst>
      <p:ext uri="{BB962C8B-B14F-4D97-AF65-F5344CB8AC3E}">
        <p14:creationId xmlns:p14="http://schemas.microsoft.com/office/powerpoint/2010/main" val="130710857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1495" name="Text Box 7"/>
          <p:cNvSpPr txBox="1">
            <a:spLocks noChangeArrowheads="1"/>
          </p:cNvSpPr>
          <p:nvPr/>
        </p:nvSpPr>
        <p:spPr bwMode="auto">
          <a:xfrm>
            <a:off x="2628900" y="3214690"/>
            <a:ext cx="3937103"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GB" i="0"/>
              <a:t>The problem of opaque means</a:t>
            </a:r>
          </a:p>
        </p:txBody>
      </p:sp>
    </p:spTree>
    <p:extLst>
      <p:ext uri="{BB962C8B-B14F-4D97-AF65-F5344CB8AC3E}">
        <p14:creationId xmlns:p14="http://schemas.microsoft.com/office/powerpoint/2010/main" val="413683864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3779" name="Text Box 3"/>
          <p:cNvSpPr txBox="1">
            <a:spLocks noChangeArrowheads="1"/>
          </p:cNvSpPr>
          <p:nvPr/>
        </p:nvSpPr>
        <p:spPr bwMode="auto">
          <a:xfrm>
            <a:off x="600075" y="338140"/>
            <a:ext cx="3671888" cy="427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GB" b="1" i="0"/>
              <a:t>your-goal-is-my-goal</a:t>
            </a:r>
          </a:p>
        </p:txBody>
      </p:sp>
    </p:spTree>
    <p:extLst>
      <p:ext uri="{BB962C8B-B14F-4D97-AF65-F5344CB8AC3E}">
        <p14:creationId xmlns:p14="http://schemas.microsoft.com/office/powerpoint/2010/main" val="15753693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4018" name="Text Box 2"/>
          <p:cNvSpPr txBox="1">
            <a:spLocks noChangeArrowheads="1"/>
          </p:cNvSpPr>
          <p:nvPr/>
        </p:nvSpPr>
        <p:spPr bwMode="auto">
          <a:xfrm>
            <a:off x="600075" y="981075"/>
            <a:ext cx="3671888" cy="46628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GB" i="0" dirty="0"/>
              <a:t>1. We are about to engage in some joint </a:t>
            </a:r>
            <a:r>
              <a:rPr lang="en-GB" i="0" dirty="0" smtClean="0"/>
              <a:t>action* </a:t>
            </a:r>
            <a:r>
              <a:rPr lang="en-GB" i="0" dirty="0"/>
              <a:t>or other</a:t>
            </a:r>
          </a:p>
          <a:p>
            <a:pPr>
              <a:spcBef>
                <a:spcPct val="50000"/>
              </a:spcBef>
            </a:pPr>
            <a:r>
              <a:rPr lang="en-GB" i="0" dirty="0"/>
              <a:t>2. </a:t>
            </a:r>
            <a:r>
              <a:rPr lang="en-GB" i="0" dirty="0" smtClean="0"/>
              <a:t>I am not about to change my goal.</a:t>
            </a:r>
            <a:endParaRPr lang="en-GB" i="0" dirty="0"/>
          </a:p>
          <a:p>
            <a:pPr>
              <a:spcBef>
                <a:spcPct val="50000"/>
              </a:spcBef>
            </a:pPr>
            <a:r>
              <a:rPr lang="en-GB" i="0" dirty="0" smtClean="0"/>
              <a:t>Therefore</a:t>
            </a:r>
            <a:r>
              <a:rPr lang="en-GB" i="0" dirty="0"/>
              <a:t>:</a:t>
            </a:r>
          </a:p>
          <a:p>
            <a:pPr>
              <a:spcBef>
                <a:spcPct val="50000"/>
              </a:spcBef>
            </a:pPr>
            <a:r>
              <a:rPr lang="en-GB" i="0" dirty="0" smtClean="0"/>
              <a:t>3. Your actions also will be directed to this goal.</a:t>
            </a:r>
          </a:p>
          <a:p>
            <a:pPr>
              <a:spcBef>
                <a:spcPct val="50000"/>
              </a:spcBef>
            </a:pPr>
            <a:endParaRPr lang="en-GB" i="0" dirty="0"/>
          </a:p>
          <a:p>
            <a:pPr>
              <a:spcBef>
                <a:spcPct val="50000"/>
              </a:spcBef>
            </a:pPr>
            <a:r>
              <a:rPr lang="en-GB" i="0" dirty="0" smtClean="0"/>
              <a:t>[*in at least the minimal sense associated with distributive goals]</a:t>
            </a:r>
            <a:endParaRPr lang="en-GB" i="0" dirty="0"/>
          </a:p>
        </p:txBody>
      </p:sp>
      <p:sp>
        <p:nvSpPr>
          <p:cNvPr id="854019" name="Text Box 3"/>
          <p:cNvSpPr txBox="1">
            <a:spLocks noChangeArrowheads="1"/>
          </p:cNvSpPr>
          <p:nvPr/>
        </p:nvSpPr>
        <p:spPr bwMode="auto">
          <a:xfrm>
            <a:off x="600075" y="338140"/>
            <a:ext cx="3671888" cy="427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GB" b="1" i="0"/>
              <a:t>your-goal-is-my-goal</a:t>
            </a:r>
          </a:p>
        </p:txBody>
      </p:sp>
    </p:spTree>
    <p:extLst>
      <p:ext uri="{BB962C8B-B14F-4D97-AF65-F5344CB8AC3E}">
        <p14:creationId xmlns:p14="http://schemas.microsoft.com/office/powerpoint/2010/main" val="158952413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39553" y="764706"/>
            <a:ext cx="2808312" cy="2110455"/>
          </a:xfrm>
          <a:prstGeom prst="rect">
            <a:avLst/>
          </a:prstGeom>
        </p:spPr>
      </p:pic>
      <p:pic>
        <p:nvPicPr>
          <p:cNvPr id="3" name="Picture 2"/>
          <p:cNvPicPr>
            <a:picLocks noChangeAspect="1"/>
          </p:cNvPicPr>
          <p:nvPr/>
        </p:nvPicPr>
        <p:blipFill>
          <a:blip r:embed="rId3"/>
          <a:stretch>
            <a:fillRect/>
          </a:stretch>
        </p:blipFill>
        <p:spPr>
          <a:xfrm>
            <a:off x="4067945" y="764704"/>
            <a:ext cx="2941489" cy="2088232"/>
          </a:xfrm>
          <a:prstGeom prst="rect">
            <a:avLst/>
          </a:prstGeom>
        </p:spPr>
      </p:pic>
      <p:sp>
        <p:nvSpPr>
          <p:cNvPr id="4" name="TextBox 3"/>
          <p:cNvSpPr txBox="1"/>
          <p:nvPr/>
        </p:nvSpPr>
        <p:spPr>
          <a:xfrm>
            <a:off x="4644009" y="2852938"/>
            <a:ext cx="3982265" cy="430887"/>
          </a:xfrm>
          <a:prstGeom prst="rect">
            <a:avLst/>
          </a:prstGeom>
          <a:noFill/>
        </p:spPr>
        <p:txBody>
          <a:bodyPr wrap="none" rtlCol="0">
            <a:spAutoFit/>
          </a:bodyPr>
          <a:lstStyle/>
          <a:p>
            <a:r>
              <a:rPr lang="en-US" dirty="0" smtClean="0"/>
              <a:t>source: </a:t>
            </a:r>
            <a:r>
              <a:rPr lang="en-US" i="0" dirty="0" smtClean="0"/>
              <a:t>Hare &amp; </a:t>
            </a:r>
            <a:r>
              <a:rPr lang="en-US" i="0" dirty="0" err="1" smtClean="0"/>
              <a:t>Tomasello</a:t>
            </a:r>
            <a:r>
              <a:rPr lang="en-US" i="0" dirty="0" smtClean="0"/>
              <a:t> (2004)</a:t>
            </a:r>
            <a:endParaRPr lang="en-US" i="0" dirty="0"/>
          </a:p>
        </p:txBody>
      </p:sp>
      <p:sp>
        <p:nvSpPr>
          <p:cNvPr id="5" name="TextBox 4"/>
          <p:cNvSpPr txBox="1"/>
          <p:nvPr/>
        </p:nvSpPr>
        <p:spPr>
          <a:xfrm>
            <a:off x="1187624" y="260648"/>
            <a:ext cx="1595306" cy="430887"/>
          </a:xfrm>
          <a:prstGeom prst="rect">
            <a:avLst/>
          </a:prstGeom>
          <a:noFill/>
        </p:spPr>
        <p:txBody>
          <a:bodyPr wrap="none" rtlCol="0">
            <a:spAutoFit/>
          </a:bodyPr>
          <a:lstStyle/>
          <a:p>
            <a:r>
              <a:rPr lang="en-US" i="0" dirty="0" smtClean="0"/>
              <a:t>failed reach</a:t>
            </a:r>
            <a:endParaRPr lang="en-US" i="0" dirty="0"/>
          </a:p>
        </p:txBody>
      </p:sp>
      <p:sp>
        <p:nvSpPr>
          <p:cNvPr id="8" name="TextBox 7"/>
          <p:cNvSpPr txBox="1"/>
          <p:nvPr/>
        </p:nvSpPr>
        <p:spPr>
          <a:xfrm>
            <a:off x="5220072" y="260648"/>
            <a:ext cx="838926" cy="430887"/>
          </a:xfrm>
          <a:prstGeom prst="rect">
            <a:avLst/>
          </a:prstGeom>
          <a:noFill/>
        </p:spPr>
        <p:txBody>
          <a:bodyPr wrap="none" rtlCol="0">
            <a:spAutoFit/>
          </a:bodyPr>
          <a:lstStyle/>
          <a:p>
            <a:r>
              <a:rPr lang="en-US" i="0" dirty="0" smtClean="0"/>
              <a:t>point</a:t>
            </a:r>
            <a:endParaRPr lang="en-US" i="0" dirty="0"/>
          </a:p>
        </p:txBody>
      </p:sp>
      <p:sp>
        <p:nvSpPr>
          <p:cNvPr id="7" name="Rectangle 6"/>
          <p:cNvSpPr/>
          <p:nvPr/>
        </p:nvSpPr>
        <p:spPr bwMode="auto">
          <a:xfrm>
            <a:off x="5292081" y="4509120"/>
            <a:ext cx="792088" cy="576064"/>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Tree>
    <p:extLst>
      <p:ext uri="{BB962C8B-B14F-4D97-AF65-F5344CB8AC3E}">
        <p14:creationId xmlns:p14="http://schemas.microsoft.com/office/powerpoint/2010/main" val="160608004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39553" y="764706"/>
            <a:ext cx="2808312" cy="2110455"/>
          </a:xfrm>
          <a:prstGeom prst="rect">
            <a:avLst/>
          </a:prstGeom>
        </p:spPr>
      </p:pic>
      <p:pic>
        <p:nvPicPr>
          <p:cNvPr id="3" name="Picture 2"/>
          <p:cNvPicPr>
            <a:picLocks noChangeAspect="1"/>
          </p:cNvPicPr>
          <p:nvPr/>
        </p:nvPicPr>
        <p:blipFill>
          <a:blip r:embed="rId3"/>
          <a:stretch>
            <a:fillRect/>
          </a:stretch>
        </p:blipFill>
        <p:spPr>
          <a:xfrm>
            <a:off x="4067945" y="764704"/>
            <a:ext cx="2941489" cy="2088232"/>
          </a:xfrm>
          <a:prstGeom prst="rect">
            <a:avLst/>
          </a:prstGeom>
        </p:spPr>
      </p:pic>
      <p:sp>
        <p:nvSpPr>
          <p:cNvPr id="4" name="TextBox 3"/>
          <p:cNvSpPr txBox="1"/>
          <p:nvPr/>
        </p:nvSpPr>
        <p:spPr>
          <a:xfrm>
            <a:off x="4644009" y="2852938"/>
            <a:ext cx="3982265" cy="430887"/>
          </a:xfrm>
          <a:prstGeom prst="rect">
            <a:avLst/>
          </a:prstGeom>
          <a:noFill/>
        </p:spPr>
        <p:txBody>
          <a:bodyPr wrap="none" rtlCol="0">
            <a:spAutoFit/>
          </a:bodyPr>
          <a:lstStyle/>
          <a:p>
            <a:r>
              <a:rPr lang="en-US" dirty="0" smtClean="0"/>
              <a:t>source: </a:t>
            </a:r>
            <a:r>
              <a:rPr lang="en-US" i="0" dirty="0" smtClean="0"/>
              <a:t>Hare &amp; </a:t>
            </a:r>
            <a:r>
              <a:rPr lang="en-US" i="0" dirty="0" err="1" smtClean="0"/>
              <a:t>Tomasello</a:t>
            </a:r>
            <a:r>
              <a:rPr lang="en-US" i="0" dirty="0" smtClean="0"/>
              <a:t> (2004)</a:t>
            </a:r>
            <a:endParaRPr lang="en-US" i="0" dirty="0"/>
          </a:p>
        </p:txBody>
      </p:sp>
      <p:sp>
        <p:nvSpPr>
          <p:cNvPr id="5" name="TextBox 4"/>
          <p:cNvSpPr txBox="1"/>
          <p:nvPr/>
        </p:nvSpPr>
        <p:spPr>
          <a:xfrm>
            <a:off x="1187624" y="260648"/>
            <a:ext cx="1595306" cy="430887"/>
          </a:xfrm>
          <a:prstGeom prst="rect">
            <a:avLst/>
          </a:prstGeom>
          <a:noFill/>
        </p:spPr>
        <p:txBody>
          <a:bodyPr wrap="none" rtlCol="0">
            <a:spAutoFit/>
          </a:bodyPr>
          <a:lstStyle/>
          <a:p>
            <a:r>
              <a:rPr lang="en-US" i="0" dirty="0" smtClean="0"/>
              <a:t>failed reach</a:t>
            </a:r>
            <a:endParaRPr lang="en-US" i="0" dirty="0"/>
          </a:p>
        </p:txBody>
      </p:sp>
      <p:sp>
        <p:nvSpPr>
          <p:cNvPr id="8" name="TextBox 7"/>
          <p:cNvSpPr txBox="1"/>
          <p:nvPr/>
        </p:nvSpPr>
        <p:spPr>
          <a:xfrm>
            <a:off x="5220072" y="260648"/>
            <a:ext cx="838926" cy="430887"/>
          </a:xfrm>
          <a:prstGeom prst="rect">
            <a:avLst/>
          </a:prstGeom>
          <a:noFill/>
        </p:spPr>
        <p:txBody>
          <a:bodyPr wrap="none" rtlCol="0">
            <a:spAutoFit/>
          </a:bodyPr>
          <a:lstStyle/>
          <a:p>
            <a:r>
              <a:rPr lang="en-US" i="0" dirty="0" smtClean="0"/>
              <a:t>point</a:t>
            </a:r>
            <a:endParaRPr lang="en-US" i="0" dirty="0"/>
          </a:p>
        </p:txBody>
      </p:sp>
      <p:sp>
        <p:nvSpPr>
          <p:cNvPr id="7" name="Rectangle 6"/>
          <p:cNvSpPr/>
          <p:nvPr/>
        </p:nvSpPr>
        <p:spPr bwMode="auto">
          <a:xfrm>
            <a:off x="5292081" y="4509120"/>
            <a:ext cx="792088" cy="576064"/>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6" name="Rectangle 5"/>
          <p:cNvSpPr/>
          <p:nvPr/>
        </p:nvSpPr>
        <p:spPr>
          <a:xfrm>
            <a:off x="467545" y="3732128"/>
            <a:ext cx="8064896" cy="1785104"/>
          </a:xfrm>
          <a:prstGeom prst="rect">
            <a:avLst/>
          </a:prstGeom>
        </p:spPr>
        <p:txBody>
          <a:bodyPr wrap="square">
            <a:spAutoFit/>
          </a:bodyPr>
          <a:lstStyle/>
          <a:p>
            <a:r>
              <a:rPr lang="en-US" i="0" dirty="0" smtClean="0">
                <a:effectLst>
                  <a:glow rad="101600">
                    <a:schemeClr val="tx1">
                      <a:alpha val="75000"/>
                    </a:schemeClr>
                  </a:glow>
                </a:effectLst>
              </a:rPr>
              <a:t>“to </a:t>
            </a:r>
            <a:r>
              <a:rPr lang="en-US" i="0" dirty="0">
                <a:effectLst>
                  <a:glow rad="101600">
                    <a:schemeClr val="tx1">
                      <a:alpha val="75000"/>
                    </a:schemeClr>
                  </a:glow>
                </a:effectLst>
              </a:rPr>
              <a:t>understand pointing, the subject needs to understand more than the individual goal-directed </a:t>
            </a:r>
            <a:r>
              <a:rPr lang="en-US" i="0" dirty="0" err="1">
                <a:effectLst>
                  <a:glow rad="101600">
                    <a:schemeClr val="tx1">
                      <a:alpha val="75000"/>
                    </a:schemeClr>
                  </a:glow>
                </a:effectLst>
              </a:rPr>
              <a:t>behaviour</a:t>
            </a:r>
            <a:r>
              <a:rPr lang="en-US" i="0" dirty="0">
                <a:effectLst>
                  <a:glow rad="101600">
                    <a:schemeClr val="tx1">
                      <a:alpha val="75000"/>
                    </a:schemeClr>
                  </a:glow>
                </a:effectLst>
              </a:rPr>
              <a:t>. She needs to understand </a:t>
            </a:r>
            <a:r>
              <a:rPr lang="en-US" i="0" dirty="0" smtClean="0">
                <a:effectLst>
                  <a:glow rad="101600">
                    <a:schemeClr val="tx1">
                      <a:alpha val="75000"/>
                    </a:schemeClr>
                  </a:glow>
                </a:effectLst>
              </a:rPr>
              <a:t>that ... </a:t>
            </a:r>
            <a:r>
              <a:rPr lang="en-US" i="0" dirty="0">
                <a:effectLst>
                  <a:glow rad="101600">
                    <a:schemeClr val="tx1">
                      <a:alpha val="75000"/>
                    </a:schemeClr>
                  </a:glow>
                </a:effectLst>
              </a:rPr>
              <a:t>the other attempts to communicate to her </a:t>
            </a:r>
            <a:r>
              <a:rPr lang="en-US" i="0" dirty="0" smtClean="0">
                <a:effectLst>
                  <a:glow rad="101600">
                    <a:schemeClr val="tx1">
                      <a:alpha val="75000"/>
                    </a:schemeClr>
                  </a:glow>
                </a:effectLst>
              </a:rPr>
              <a:t>...  </a:t>
            </a:r>
            <a:r>
              <a:rPr lang="en-US" i="0" dirty="0">
                <a:effectLst>
                  <a:glow rad="101600">
                    <a:schemeClr val="tx1">
                      <a:alpha val="75000"/>
                    </a:schemeClr>
                  </a:glow>
                </a:effectLst>
              </a:rPr>
              <a:t>and </a:t>
            </a:r>
            <a:r>
              <a:rPr lang="en-US" i="0" dirty="0" smtClean="0">
                <a:effectLst>
                  <a:glow rad="101600">
                    <a:schemeClr val="tx1">
                      <a:alpha val="75000"/>
                    </a:schemeClr>
                  </a:glow>
                </a:effectLst>
              </a:rPr>
              <a:t>... the </a:t>
            </a:r>
            <a:r>
              <a:rPr lang="en-US" i="0" dirty="0">
                <a:effectLst>
                  <a:glow rad="101600">
                    <a:schemeClr val="tx1">
                      <a:alpha val="75000"/>
                    </a:schemeClr>
                  </a:glow>
                </a:effectLst>
              </a:rPr>
              <a:t>communicative intention behind the </a:t>
            </a:r>
            <a:r>
              <a:rPr lang="en-US" i="0" dirty="0" smtClean="0">
                <a:effectLst>
                  <a:glow rad="101600">
                    <a:schemeClr val="tx1">
                      <a:alpha val="75000"/>
                    </a:schemeClr>
                  </a:glow>
                </a:effectLst>
              </a:rPr>
              <a:t>gesture” </a:t>
            </a:r>
          </a:p>
          <a:p>
            <a:pPr algn="r"/>
            <a:r>
              <a:rPr lang="en-US" i="0" dirty="0" smtClean="0">
                <a:effectLst>
                  <a:glow rad="101600">
                    <a:schemeClr val="tx1">
                      <a:alpha val="75000"/>
                    </a:schemeClr>
                  </a:glow>
                </a:effectLst>
              </a:rPr>
              <a:t>(Moll &amp; </a:t>
            </a:r>
            <a:r>
              <a:rPr lang="en-US" i="0" dirty="0" err="1" smtClean="0">
                <a:effectLst>
                  <a:glow rad="101600">
                    <a:schemeClr val="tx1">
                      <a:alpha val="75000"/>
                    </a:schemeClr>
                  </a:glow>
                </a:effectLst>
              </a:rPr>
              <a:t>Tomsello</a:t>
            </a:r>
            <a:r>
              <a:rPr lang="en-US" i="0" dirty="0" smtClean="0">
                <a:effectLst>
                  <a:glow rad="101600">
                    <a:schemeClr val="tx1">
                      <a:alpha val="75000"/>
                    </a:schemeClr>
                  </a:glow>
                </a:effectLst>
              </a:rPr>
              <a:t> 2007)</a:t>
            </a:r>
            <a:endParaRPr lang="en-US" i="0" dirty="0">
              <a:effectLst>
                <a:glow rad="101600">
                  <a:schemeClr val="tx1">
                    <a:alpha val="75000"/>
                  </a:schemeClr>
                </a:glow>
              </a:effectLst>
            </a:endParaRPr>
          </a:p>
        </p:txBody>
      </p:sp>
    </p:spTree>
    <p:extLst>
      <p:ext uri="{BB962C8B-B14F-4D97-AF65-F5344CB8AC3E}">
        <p14:creationId xmlns:p14="http://schemas.microsoft.com/office/powerpoint/2010/main" val="374450357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bwMode="auto">
          <a:xfrm>
            <a:off x="1728670" y="4797152"/>
            <a:ext cx="3096344" cy="432048"/>
          </a:xfrm>
          <a:prstGeom prst="rect">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pic>
        <p:nvPicPr>
          <p:cNvPr id="2" name="Picture 1"/>
          <p:cNvPicPr>
            <a:picLocks noChangeAspect="1"/>
          </p:cNvPicPr>
          <p:nvPr/>
        </p:nvPicPr>
        <p:blipFill>
          <a:blip r:embed="rId2"/>
          <a:stretch>
            <a:fillRect/>
          </a:stretch>
        </p:blipFill>
        <p:spPr>
          <a:xfrm>
            <a:off x="539553" y="764706"/>
            <a:ext cx="2808312" cy="2110455"/>
          </a:xfrm>
          <a:prstGeom prst="rect">
            <a:avLst/>
          </a:prstGeom>
        </p:spPr>
      </p:pic>
      <p:pic>
        <p:nvPicPr>
          <p:cNvPr id="3" name="Picture 2"/>
          <p:cNvPicPr>
            <a:picLocks noChangeAspect="1"/>
          </p:cNvPicPr>
          <p:nvPr/>
        </p:nvPicPr>
        <p:blipFill>
          <a:blip r:embed="rId3"/>
          <a:stretch>
            <a:fillRect/>
          </a:stretch>
        </p:blipFill>
        <p:spPr>
          <a:xfrm>
            <a:off x="4067945" y="764704"/>
            <a:ext cx="2941489" cy="2088232"/>
          </a:xfrm>
          <a:prstGeom prst="rect">
            <a:avLst/>
          </a:prstGeom>
        </p:spPr>
      </p:pic>
      <p:sp>
        <p:nvSpPr>
          <p:cNvPr id="4" name="TextBox 3"/>
          <p:cNvSpPr txBox="1"/>
          <p:nvPr/>
        </p:nvSpPr>
        <p:spPr>
          <a:xfrm>
            <a:off x="4644009" y="2852938"/>
            <a:ext cx="3982265" cy="430887"/>
          </a:xfrm>
          <a:prstGeom prst="rect">
            <a:avLst/>
          </a:prstGeom>
          <a:noFill/>
        </p:spPr>
        <p:txBody>
          <a:bodyPr wrap="none" rtlCol="0">
            <a:spAutoFit/>
          </a:bodyPr>
          <a:lstStyle/>
          <a:p>
            <a:r>
              <a:rPr lang="en-US" dirty="0" smtClean="0"/>
              <a:t>source: </a:t>
            </a:r>
            <a:r>
              <a:rPr lang="en-US" i="0" dirty="0" smtClean="0"/>
              <a:t>Hare &amp; </a:t>
            </a:r>
            <a:r>
              <a:rPr lang="en-US" i="0" dirty="0" err="1" smtClean="0"/>
              <a:t>Tomasello</a:t>
            </a:r>
            <a:r>
              <a:rPr lang="en-US" i="0" dirty="0" smtClean="0"/>
              <a:t> (2004)</a:t>
            </a:r>
            <a:endParaRPr lang="en-US" i="0" dirty="0"/>
          </a:p>
        </p:txBody>
      </p:sp>
      <p:sp>
        <p:nvSpPr>
          <p:cNvPr id="5" name="TextBox 4"/>
          <p:cNvSpPr txBox="1"/>
          <p:nvPr/>
        </p:nvSpPr>
        <p:spPr>
          <a:xfrm>
            <a:off x="1187624" y="260648"/>
            <a:ext cx="1595306" cy="430887"/>
          </a:xfrm>
          <a:prstGeom prst="rect">
            <a:avLst/>
          </a:prstGeom>
          <a:noFill/>
        </p:spPr>
        <p:txBody>
          <a:bodyPr wrap="none" rtlCol="0">
            <a:spAutoFit/>
          </a:bodyPr>
          <a:lstStyle/>
          <a:p>
            <a:r>
              <a:rPr lang="en-US" i="0" dirty="0" smtClean="0"/>
              <a:t>failed reach</a:t>
            </a:r>
            <a:endParaRPr lang="en-US" i="0" dirty="0"/>
          </a:p>
        </p:txBody>
      </p:sp>
      <p:sp>
        <p:nvSpPr>
          <p:cNvPr id="8" name="TextBox 7"/>
          <p:cNvSpPr txBox="1"/>
          <p:nvPr/>
        </p:nvSpPr>
        <p:spPr>
          <a:xfrm>
            <a:off x="5220072" y="260648"/>
            <a:ext cx="838926" cy="430887"/>
          </a:xfrm>
          <a:prstGeom prst="rect">
            <a:avLst/>
          </a:prstGeom>
          <a:noFill/>
        </p:spPr>
        <p:txBody>
          <a:bodyPr wrap="none" rtlCol="0">
            <a:spAutoFit/>
          </a:bodyPr>
          <a:lstStyle/>
          <a:p>
            <a:r>
              <a:rPr lang="en-US" i="0" dirty="0" smtClean="0"/>
              <a:t>point</a:t>
            </a:r>
            <a:endParaRPr lang="en-US" i="0" dirty="0"/>
          </a:p>
        </p:txBody>
      </p:sp>
      <p:sp>
        <p:nvSpPr>
          <p:cNvPr id="7" name="Rectangle 6"/>
          <p:cNvSpPr/>
          <p:nvPr/>
        </p:nvSpPr>
        <p:spPr bwMode="auto">
          <a:xfrm>
            <a:off x="5292081" y="4509120"/>
            <a:ext cx="792088" cy="576064"/>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6" name="Rectangle 5"/>
          <p:cNvSpPr/>
          <p:nvPr/>
        </p:nvSpPr>
        <p:spPr>
          <a:xfrm>
            <a:off x="467545" y="3732128"/>
            <a:ext cx="8064896" cy="1785104"/>
          </a:xfrm>
          <a:prstGeom prst="rect">
            <a:avLst/>
          </a:prstGeom>
        </p:spPr>
        <p:txBody>
          <a:bodyPr wrap="square">
            <a:spAutoFit/>
          </a:bodyPr>
          <a:lstStyle/>
          <a:p>
            <a:r>
              <a:rPr lang="en-US" i="0" dirty="0" smtClean="0">
                <a:effectLst>
                  <a:glow rad="101600">
                    <a:schemeClr val="tx1">
                      <a:alpha val="75000"/>
                    </a:schemeClr>
                  </a:glow>
                </a:effectLst>
              </a:rPr>
              <a:t>“to </a:t>
            </a:r>
            <a:r>
              <a:rPr lang="en-US" i="0" dirty="0">
                <a:effectLst>
                  <a:glow rad="101600">
                    <a:schemeClr val="tx1">
                      <a:alpha val="75000"/>
                    </a:schemeClr>
                  </a:glow>
                </a:effectLst>
              </a:rPr>
              <a:t>understand pointing, the subject needs to understand more than the individual goal-directed </a:t>
            </a:r>
            <a:r>
              <a:rPr lang="en-US" i="0" dirty="0" err="1">
                <a:effectLst>
                  <a:glow rad="101600">
                    <a:schemeClr val="tx1">
                      <a:alpha val="75000"/>
                    </a:schemeClr>
                  </a:glow>
                </a:effectLst>
              </a:rPr>
              <a:t>behaviour</a:t>
            </a:r>
            <a:r>
              <a:rPr lang="en-US" i="0" dirty="0">
                <a:effectLst>
                  <a:glow rad="101600">
                    <a:schemeClr val="tx1">
                      <a:alpha val="75000"/>
                    </a:schemeClr>
                  </a:glow>
                </a:effectLst>
              </a:rPr>
              <a:t>. She needs to understand </a:t>
            </a:r>
            <a:r>
              <a:rPr lang="en-US" i="0" dirty="0" smtClean="0">
                <a:effectLst>
                  <a:glow rad="101600">
                    <a:schemeClr val="tx1">
                      <a:alpha val="75000"/>
                    </a:schemeClr>
                  </a:glow>
                </a:effectLst>
              </a:rPr>
              <a:t>that ... </a:t>
            </a:r>
            <a:r>
              <a:rPr lang="en-US" i="0" dirty="0">
                <a:effectLst>
                  <a:glow rad="101600">
                    <a:schemeClr val="tx1">
                      <a:alpha val="75000"/>
                    </a:schemeClr>
                  </a:glow>
                </a:effectLst>
              </a:rPr>
              <a:t>the other attempts to communicate to her </a:t>
            </a:r>
            <a:r>
              <a:rPr lang="en-US" i="0" dirty="0" smtClean="0">
                <a:effectLst>
                  <a:glow rad="101600">
                    <a:schemeClr val="tx1">
                      <a:alpha val="75000"/>
                    </a:schemeClr>
                  </a:glow>
                </a:effectLst>
              </a:rPr>
              <a:t>...  </a:t>
            </a:r>
            <a:r>
              <a:rPr lang="en-US" i="0" dirty="0">
                <a:effectLst>
                  <a:glow rad="101600">
                    <a:schemeClr val="tx1">
                      <a:alpha val="75000"/>
                    </a:schemeClr>
                  </a:glow>
                </a:effectLst>
              </a:rPr>
              <a:t>and </a:t>
            </a:r>
            <a:r>
              <a:rPr lang="en-US" i="0" dirty="0" smtClean="0">
                <a:effectLst>
                  <a:glow rad="101600">
                    <a:schemeClr val="tx1">
                      <a:alpha val="75000"/>
                    </a:schemeClr>
                  </a:glow>
                </a:effectLst>
              </a:rPr>
              <a:t>... the </a:t>
            </a:r>
            <a:r>
              <a:rPr lang="en-US" i="0" dirty="0">
                <a:effectLst>
                  <a:glow rad="101600">
                    <a:schemeClr val="tx1">
                      <a:alpha val="75000"/>
                    </a:schemeClr>
                  </a:glow>
                </a:effectLst>
              </a:rPr>
              <a:t>communicative intention behind the </a:t>
            </a:r>
            <a:r>
              <a:rPr lang="en-US" i="0" dirty="0" smtClean="0">
                <a:effectLst>
                  <a:glow rad="101600">
                    <a:schemeClr val="tx1">
                      <a:alpha val="75000"/>
                    </a:schemeClr>
                  </a:glow>
                </a:effectLst>
              </a:rPr>
              <a:t>gesture” </a:t>
            </a:r>
          </a:p>
          <a:p>
            <a:pPr algn="r"/>
            <a:r>
              <a:rPr lang="en-US" i="0" dirty="0" smtClean="0">
                <a:effectLst>
                  <a:glow rad="101600">
                    <a:schemeClr val="tx1">
                      <a:alpha val="75000"/>
                    </a:schemeClr>
                  </a:glow>
                </a:effectLst>
              </a:rPr>
              <a:t>(Moll &amp; </a:t>
            </a:r>
            <a:r>
              <a:rPr lang="en-US" i="0" dirty="0" err="1" smtClean="0">
                <a:effectLst>
                  <a:glow rad="101600">
                    <a:schemeClr val="tx1">
                      <a:alpha val="75000"/>
                    </a:schemeClr>
                  </a:glow>
                </a:effectLst>
              </a:rPr>
              <a:t>Tomsello</a:t>
            </a:r>
            <a:r>
              <a:rPr lang="en-US" i="0" dirty="0" smtClean="0">
                <a:effectLst>
                  <a:glow rad="101600">
                    <a:schemeClr val="tx1">
                      <a:alpha val="75000"/>
                    </a:schemeClr>
                  </a:glow>
                </a:effectLst>
              </a:rPr>
              <a:t> 2007)</a:t>
            </a:r>
            <a:endParaRPr lang="en-US" i="0" dirty="0">
              <a:effectLst>
                <a:glow rad="101600">
                  <a:schemeClr val="tx1">
                    <a:alpha val="75000"/>
                  </a:schemeClr>
                </a:glow>
              </a:effectLst>
            </a:endParaRPr>
          </a:p>
        </p:txBody>
      </p:sp>
    </p:spTree>
    <p:extLst>
      <p:ext uri="{BB962C8B-B14F-4D97-AF65-F5344CB8AC3E}">
        <p14:creationId xmlns:p14="http://schemas.microsoft.com/office/powerpoint/2010/main" val="44169591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7761" name="Picture 7" descr="DSC_AA_0666cutout.JPG"/>
          <p:cNvPicPr>
            <a:picLocks noChangeAspect="1"/>
          </p:cNvPicPr>
          <p:nvPr/>
        </p:nvPicPr>
        <p:blipFill>
          <a:blip r:embed="rId2">
            <a:grayscl/>
            <a:extLst>
              <a:ext uri="{28A0092B-C50C-407E-A947-70E740481C1C}">
                <a14:useLocalDpi xmlns:a14="http://schemas.microsoft.com/office/drawing/2010/main" val="0"/>
              </a:ext>
            </a:extLst>
          </a:blip>
          <a:srcRect r="9062"/>
          <a:stretch>
            <a:fillRect/>
          </a:stretch>
        </p:blipFill>
        <p:spPr bwMode="auto">
          <a:xfrm>
            <a:off x="-36513" y="0"/>
            <a:ext cx="4157663"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Box 2"/>
          <p:cNvSpPr txBox="1">
            <a:spLocks noChangeArrowheads="1"/>
          </p:cNvSpPr>
          <p:nvPr/>
        </p:nvSpPr>
        <p:spPr bwMode="auto">
          <a:xfrm>
            <a:off x="3851920" y="1844824"/>
            <a:ext cx="4896544" cy="1618008"/>
          </a:xfrm>
          <a:prstGeom prst="rect">
            <a:avLst/>
          </a:prstGeom>
          <a:noFill/>
          <a:ln w="9525">
            <a:noFill/>
            <a:round/>
            <a:headEnd/>
            <a:tailEnd/>
          </a:ln>
          <a:effectLst/>
        </p:spPr>
        <p:txBody>
          <a:bodyPr lIns="90000" tIns="46800" rIns="90000" bIns="46800">
            <a:spAutoFit/>
          </a:bodyP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9900" i="0" dirty="0">
                <a:solidFill>
                  <a:schemeClr val="tx1"/>
                </a:solidFill>
                <a:effectLst>
                  <a:glow rad="127000">
                    <a:schemeClr val="accent3">
                      <a:alpha val="34000"/>
                    </a:schemeClr>
                  </a:glow>
                </a:effectLst>
                <a:cs typeface="Arial" charset="0"/>
              </a:rPr>
              <a:t>puzzle</a:t>
            </a:r>
          </a:p>
        </p:txBody>
      </p:sp>
      <p:sp>
        <p:nvSpPr>
          <p:cNvPr id="6" name="Text Box 2"/>
          <p:cNvSpPr txBox="1">
            <a:spLocks noChangeArrowheads="1"/>
          </p:cNvSpPr>
          <p:nvPr/>
        </p:nvSpPr>
        <p:spPr bwMode="auto">
          <a:xfrm>
            <a:off x="2555776" y="3102792"/>
            <a:ext cx="6048672" cy="144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defRPr/>
            </a:pPr>
            <a:r>
              <a:rPr lang="en-GB" i="0" dirty="0" smtClean="0">
                <a:solidFill>
                  <a:schemeClr val="tx1">
                    <a:lumMod val="50000"/>
                    <a:lumOff val="50000"/>
                  </a:schemeClr>
                </a:solidFill>
                <a:effectLst>
                  <a:glow rad="101600">
                    <a:schemeClr val="tx1">
                      <a:alpha val="75000"/>
                    </a:schemeClr>
                  </a:glow>
                </a:effectLst>
              </a:rPr>
              <a:t>What could infants, chimps and scrub-jays represent that would enable them, within limits, to track others</a:t>
            </a:r>
            <a:r>
              <a:rPr lang="en-GB" altLang="ja-JP" i="0" dirty="0" smtClean="0">
                <a:solidFill>
                  <a:schemeClr val="tx1">
                    <a:lumMod val="50000"/>
                    <a:lumOff val="50000"/>
                  </a:schemeClr>
                </a:solidFill>
                <a:effectLst>
                  <a:glow rad="101600">
                    <a:schemeClr val="tx1">
                      <a:alpha val="75000"/>
                    </a:schemeClr>
                  </a:glow>
                </a:effectLst>
              </a:rPr>
              <a:t>’</a:t>
            </a:r>
            <a:r>
              <a:rPr lang="en-GB" i="0" dirty="0" smtClean="0">
                <a:solidFill>
                  <a:schemeClr val="tx1">
                    <a:lumMod val="50000"/>
                    <a:lumOff val="50000"/>
                  </a:schemeClr>
                </a:solidFill>
                <a:effectLst>
                  <a:glow rad="101600">
                    <a:schemeClr val="tx1">
                      <a:alpha val="75000"/>
                    </a:schemeClr>
                  </a:glow>
                </a:effectLst>
              </a:rPr>
              <a:t> perceptions, knowledge, beliefs and other propositional attitudes?</a:t>
            </a:r>
            <a:r>
              <a:rPr lang="en-GB" dirty="0" smtClean="0">
                <a:solidFill>
                  <a:schemeClr val="tx1">
                    <a:lumMod val="50000"/>
                    <a:lumOff val="50000"/>
                  </a:schemeClr>
                </a:solidFill>
                <a:effectLst>
                  <a:glow rad="101600">
                    <a:schemeClr val="tx1">
                      <a:alpha val="75000"/>
                    </a:schemeClr>
                  </a:glow>
                </a:effectLst>
              </a:rPr>
              <a:t> </a:t>
            </a:r>
          </a:p>
        </p:txBody>
      </p:sp>
      <p:sp>
        <p:nvSpPr>
          <p:cNvPr id="16" name="Rectangle 15"/>
          <p:cNvSpPr/>
          <p:nvPr/>
        </p:nvSpPr>
        <p:spPr bwMode="auto">
          <a:xfrm>
            <a:off x="4932040" y="4869160"/>
            <a:ext cx="864096" cy="288032"/>
          </a:xfrm>
          <a:prstGeom prst="rect">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9" name="Text Box 2"/>
          <p:cNvSpPr txBox="1">
            <a:spLocks noChangeArrowheads="1"/>
          </p:cNvSpPr>
          <p:nvPr/>
        </p:nvSpPr>
        <p:spPr bwMode="auto">
          <a:xfrm>
            <a:off x="2555776" y="82800"/>
            <a:ext cx="6192688" cy="1618008"/>
          </a:xfrm>
          <a:prstGeom prst="rect">
            <a:avLst/>
          </a:prstGeom>
          <a:noFill/>
          <a:ln w="9525">
            <a:noFill/>
            <a:round/>
            <a:headEnd/>
            <a:tailEnd/>
          </a:ln>
          <a:effectLst/>
        </p:spPr>
        <p:txBody>
          <a:bodyPr lIns="90000" tIns="46800" rIns="90000" bIns="46800">
            <a:spAutoFit/>
          </a:bodyP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9900" i="0" dirty="0">
                <a:solidFill>
                  <a:schemeClr val="tx1"/>
                </a:solidFill>
                <a:effectLst>
                  <a:glow rad="127000">
                    <a:schemeClr val="accent3"/>
                  </a:glow>
                </a:effectLst>
                <a:cs typeface="Arial" charset="0"/>
              </a:rPr>
              <a:t>challenge</a:t>
            </a:r>
          </a:p>
        </p:txBody>
      </p:sp>
      <p:sp>
        <p:nvSpPr>
          <p:cNvPr id="10" name="Text Box 2"/>
          <p:cNvSpPr txBox="1">
            <a:spLocks noChangeArrowheads="1"/>
          </p:cNvSpPr>
          <p:nvPr/>
        </p:nvSpPr>
        <p:spPr bwMode="auto">
          <a:xfrm>
            <a:off x="3563888" y="1312892"/>
            <a:ext cx="5040560"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defRPr/>
            </a:pPr>
            <a:r>
              <a:rPr lang="en-GB" i="0" dirty="0" smtClean="0">
                <a:solidFill>
                  <a:schemeClr val="accent3"/>
                </a:solidFill>
                <a:effectLst>
                  <a:glow rad="101600">
                    <a:schemeClr val="tx1">
                      <a:alpha val="75000"/>
                    </a:schemeClr>
                  </a:glow>
                </a:effectLst>
              </a:rPr>
              <a:t>Explain the emergence, in evolution or development, of full-blown theory of mind cognition.</a:t>
            </a:r>
            <a:endParaRPr lang="en-GB" dirty="0">
              <a:solidFill>
                <a:schemeClr val="accent3"/>
              </a:solidFill>
              <a:effectLst>
                <a:glow rad="101600">
                  <a:schemeClr val="tx1">
                    <a:alpha val="75000"/>
                  </a:schemeClr>
                </a:glow>
              </a:effectLst>
            </a:endParaRPr>
          </a:p>
        </p:txBody>
      </p:sp>
      <p:sp>
        <p:nvSpPr>
          <p:cNvPr id="8" name="Text Box 2"/>
          <p:cNvSpPr txBox="1">
            <a:spLocks noChangeArrowheads="1"/>
          </p:cNvSpPr>
          <p:nvPr/>
        </p:nvSpPr>
        <p:spPr bwMode="auto">
          <a:xfrm>
            <a:off x="2555776" y="4231388"/>
            <a:ext cx="6192688" cy="1618008"/>
          </a:xfrm>
          <a:prstGeom prst="rect">
            <a:avLst/>
          </a:prstGeom>
          <a:noFill/>
          <a:ln w="9525">
            <a:noFill/>
            <a:round/>
            <a:headEnd/>
            <a:tailEnd/>
          </a:ln>
          <a:effectLst/>
        </p:spPr>
        <p:txBody>
          <a:bodyPr wrap="square" lIns="90000" tIns="46800" rIns="90000" bIns="46800">
            <a:prstTxWarp prst="textNoShape">
              <a:avLst/>
            </a:prstTxWarp>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9900" i="0" dirty="0" smtClean="0">
                <a:solidFill>
                  <a:schemeClr val="tx1"/>
                </a:solidFill>
                <a:effectLst>
                  <a:glow rad="127000">
                    <a:schemeClr val="accent3"/>
                  </a:glow>
                </a:effectLst>
              </a:rPr>
              <a:t>conjecture</a:t>
            </a:r>
          </a:p>
        </p:txBody>
      </p:sp>
      <p:sp>
        <p:nvSpPr>
          <p:cNvPr id="11" name="Text Box 2"/>
          <p:cNvSpPr txBox="1">
            <a:spLocks noChangeArrowheads="1"/>
          </p:cNvSpPr>
          <p:nvPr/>
        </p:nvSpPr>
        <p:spPr bwMode="auto">
          <a:xfrm>
            <a:off x="1619672" y="5489356"/>
            <a:ext cx="7272808"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a:effectLst>
                  <a:glow rad="101600">
                    <a:schemeClr val="tx1">
                      <a:alpha val="75000"/>
                    </a:schemeClr>
                  </a:glow>
                </a:effectLst>
              </a:rPr>
              <a:t>The existence of abilities to engage in joint action partially </a:t>
            </a:r>
            <a:r>
              <a:rPr lang="en-GB" i="0" dirty="0" smtClean="0">
                <a:effectLst>
                  <a:glow rad="101600">
                    <a:schemeClr val="tx1">
                      <a:alpha val="75000"/>
                    </a:schemeClr>
                  </a:glow>
                </a:effectLst>
              </a:rPr>
              <a:t>explains </a:t>
            </a:r>
            <a:r>
              <a:rPr lang="en-GB" i="0" dirty="0">
                <a:effectLst>
                  <a:glow rad="101600">
                    <a:schemeClr val="tx1">
                      <a:alpha val="75000"/>
                    </a:schemeClr>
                  </a:glow>
                </a:effectLst>
              </a:rPr>
              <a:t>how </a:t>
            </a:r>
            <a:r>
              <a:rPr lang="en-GB" i="0" dirty="0" smtClean="0">
                <a:effectLst>
                  <a:glow rad="101600">
                    <a:schemeClr val="tx1">
                      <a:alpha val="75000"/>
                    </a:schemeClr>
                  </a:glow>
                </a:effectLst>
              </a:rPr>
              <a:t>full-blown theory of mind cognition emerges </a:t>
            </a:r>
            <a:r>
              <a:rPr lang="en-GB" i="0" dirty="0">
                <a:effectLst>
                  <a:glow rad="101600">
                    <a:schemeClr val="tx1">
                      <a:alpha val="75000"/>
                    </a:schemeClr>
                  </a:glow>
                </a:effectLst>
              </a:rPr>
              <a:t>in </a:t>
            </a:r>
            <a:r>
              <a:rPr lang="en-GB" i="0" dirty="0" smtClean="0">
                <a:effectLst>
                  <a:glow rad="101600">
                    <a:schemeClr val="tx1">
                      <a:alpha val="75000"/>
                    </a:schemeClr>
                  </a:glow>
                </a:effectLst>
              </a:rPr>
              <a:t>evolution </a:t>
            </a:r>
            <a:r>
              <a:rPr lang="en-GB" i="0" dirty="0">
                <a:effectLst>
                  <a:glow rad="101600">
                    <a:schemeClr val="tx1">
                      <a:alpha val="75000"/>
                    </a:schemeClr>
                  </a:glow>
                </a:effectLst>
              </a:rPr>
              <a:t>or development (or both)</a:t>
            </a:r>
            <a:endParaRPr lang="en-GB" dirty="0">
              <a:effectLst>
                <a:glow rad="101600">
                  <a:schemeClr val="tx1">
                    <a:alpha val="75000"/>
                  </a:schemeClr>
                </a:glow>
              </a:effectLst>
            </a:endParaRPr>
          </a:p>
        </p:txBody>
      </p:sp>
    </p:spTree>
    <p:extLst>
      <p:ext uri="{BB962C8B-B14F-4D97-AF65-F5344CB8AC3E}">
        <p14:creationId xmlns:p14="http://schemas.microsoft.com/office/powerpoint/2010/main" val="98491683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89" name="Picture 1"/>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 y="0"/>
            <a:ext cx="9134475" cy="6858000"/>
          </a:xfrm>
          <a:prstGeom prst="rect">
            <a:avLst/>
          </a:prstGeom>
          <a:noFill/>
          <a:ln w="9525">
            <a:noFill/>
            <a:round/>
            <a:headEnd/>
            <a:tailEnd/>
          </a:ln>
          <a:effectLst/>
        </p:spPr>
      </p:pic>
      <p:sp>
        <p:nvSpPr>
          <p:cNvPr id="3" name="Text Box 2"/>
          <p:cNvSpPr txBox="1">
            <a:spLocks noChangeArrowheads="1"/>
          </p:cNvSpPr>
          <p:nvPr/>
        </p:nvSpPr>
        <p:spPr bwMode="auto">
          <a:xfrm>
            <a:off x="251521" y="836714"/>
            <a:ext cx="2448272" cy="769441"/>
          </a:xfrm>
          <a:prstGeom prst="rect">
            <a:avLst/>
          </a:prstGeom>
          <a:noFill/>
          <a:ln w="3175" cmpd="sng">
            <a:solidFill>
              <a:srgbClr val="FFFFFF"/>
            </a:solidFill>
            <a:miter lim="800000"/>
            <a:headEnd/>
            <a:tailEnd/>
          </a:ln>
          <a:effectLst>
            <a:glow rad="203200">
              <a:schemeClr val="bg1">
                <a:lumMod val="65000"/>
                <a:alpha val="34000"/>
              </a:schemeClr>
            </a:glow>
            <a:outerShdw blurRad="63500" dist="38099" dir="2700000" algn="ctr" rotWithShape="0">
              <a:schemeClr val="bg2">
                <a:alpha val="74998"/>
              </a:schemeClr>
            </a:outerShdw>
          </a:effectLst>
          <a:extLst>
            <a:ext uri="{909E8E84-426E-40dd-AFC4-6F175D3DCCD1}">
              <a14:hiddenFill xmlns:a14="http://schemas.microsoft.com/office/drawing/2010/main">
                <a:solidFill>
                  <a:schemeClr val="accent1"/>
                </a:solidFill>
              </a14:hiddenFill>
            </a:ext>
          </a:extLst>
        </p:spPr>
        <p:txBody>
          <a:bodyPr wrap="square">
            <a:spAutoFit/>
          </a:bodyPr>
          <a:lstStyle/>
          <a:p>
            <a:pPr algn="ctr">
              <a:spcBef>
                <a:spcPct val="50000"/>
              </a:spcBef>
            </a:pPr>
            <a:r>
              <a:rPr lang="en-GB" i="0" dirty="0" smtClean="0">
                <a:effectLst>
                  <a:glow rad="101600">
                    <a:schemeClr val="tx1">
                      <a:alpha val="75000"/>
                    </a:schemeClr>
                  </a:glow>
                </a:effectLst>
              </a:rPr>
              <a:t>joint action (ability to share goals)</a:t>
            </a:r>
            <a:endParaRPr lang="en-GB" i="0" dirty="0">
              <a:effectLst>
                <a:glow rad="101600">
                  <a:schemeClr val="tx1">
                    <a:alpha val="75000"/>
                  </a:schemeClr>
                </a:glow>
              </a:effectLst>
            </a:endParaRPr>
          </a:p>
        </p:txBody>
      </p:sp>
      <p:sp>
        <p:nvSpPr>
          <p:cNvPr id="4" name="Text Box 2"/>
          <p:cNvSpPr txBox="1">
            <a:spLocks noChangeArrowheads="1"/>
          </p:cNvSpPr>
          <p:nvPr/>
        </p:nvSpPr>
        <p:spPr bwMode="auto">
          <a:xfrm>
            <a:off x="683569" y="2227513"/>
            <a:ext cx="3107829" cy="769441"/>
          </a:xfrm>
          <a:prstGeom prst="rect">
            <a:avLst/>
          </a:prstGeom>
          <a:noFill/>
          <a:ln w="3175" cmpd="sng">
            <a:solidFill>
              <a:srgbClr val="FFFFFF"/>
            </a:solidFill>
            <a:miter lim="800000"/>
            <a:headEnd/>
            <a:tailEnd/>
          </a:ln>
          <a:effectLst>
            <a:glow rad="203200">
              <a:schemeClr val="bg1">
                <a:lumMod val="65000"/>
                <a:alpha val="34000"/>
              </a:schemeClr>
            </a:glow>
            <a:outerShdw blurRad="63500" dist="38099" dir="2700000" algn="ctr" rotWithShape="0">
              <a:schemeClr val="bg2">
                <a:alpha val="74998"/>
              </a:schemeClr>
            </a:outerShdw>
          </a:effectLst>
          <a:scene3d>
            <a:camera prst="orthographicFront">
              <a:rot lat="0" lon="0" rev="60000"/>
            </a:camera>
            <a:lightRig rig="threePt" dir="t"/>
          </a:scene3d>
          <a:extLst>
            <a:ext uri="{909E8E84-426E-40dd-AFC4-6F175D3DCCD1}">
              <a14:hiddenFill xmlns:a14="http://schemas.microsoft.com/office/drawing/2010/main">
                <a:solidFill>
                  <a:schemeClr val="accent1"/>
                </a:solidFill>
              </a14:hiddenFill>
            </a:ext>
          </a:extLst>
        </p:spPr>
        <p:txBody>
          <a:bodyPr wrap="square">
            <a:spAutoFit/>
          </a:bodyPr>
          <a:lstStyle/>
          <a:p>
            <a:pPr algn="ctr">
              <a:spcBef>
                <a:spcPct val="50000"/>
              </a:spcBef>
            </a:pPr>
            <a:r>
              <a:rPr lang="en-GB" i="0" dirty="0" smtClean="0">
                <a:effectLst>
                  <a:glow rad="101600">
                    <a:schemeClr val="tx1">
                      <a:alpha val="75000"/>
                    </a:schemeClr>
                  </a:glow>
                </a:effectLst>
              </a:rPr>
              <a:t>(</a:t>
            </a:r>
            <a:r>
              <a:rPr lang="en-GB" i="0" dirty="0" err="1" smtClean="0">
                <a:effectLst>
                  <a:glow rad="101600">
                    <a:schemeClr val="tx1">
                      <a:alpha val="75000"/>
                    </a:schemeClr>
                  </a:glow>
                </a:effectLst>
              </a:rPr>
              <a:t>mis</a:t>
            </a:r>
            <a:r>
              <a:rPr lang="en-GB" i="0" dirty="0" smtClean="0">
                <a:effectLst>
                  <a:glow rad="101600">
                    <a:schemeClr val="tx1">
                      <a:alpha val="75000"/>
                    </a:schemeClr>
                  </a:glow>
                </a:effectLst>
              </a:rPr>
              <a:t>)understanding communicative intent</a:t>
            </a:r>
            <a:endParaRPr lang="en-GB" i="0" dirty="0">
              <a:effectLst>
                <a:glow rad="101600">
                  <a:schemeClr val="tx1">
                    <a:alpha val="75000"/>
                  </a:schemeClr>
                </a:glow>
              </a:effectLst>
            </a:endParaRPr>
          </a:p>
        </p:txBody>
      </p:sp>
      <p:sp>
        <p:nvSpPr>
          <p:cNvPr id="5" name="Text Box 2"/>
          <p:cNvSpPr txBox="1">
            <a:spLocks noChangeArrowheads="1"/>
          </p:cNvSpPr>
          <p:nvPr/>
        </p:nvSpPr>
        <p:spPr bwMode="auto">
          <a:xfrm>
            <a:off x="888108" y="3595664"/>
            <a:ext cx="3107829" cy="769441"/>
          </a:xfrm>
          <a:prstGeom prst="rect">
            <a:avLst/>
          </a:prstGeom>
          <a:noFill/>
          <a:ln w="3175" cmpd="sng">
            <a:solidFill>
              <a:srgbClr val="FFFFFF"/>
            </a:solidFill>
            <a:miter lim="800000"/>
            <a:headEnd/>
            <a:tailEnd/>
          </a:ln>
          <a:effectLst>
            <a:glow rad="203200">
              <a:schemeClr val="bg1">
                <a:lumMod val="65000"/>
                <a:alpha val="34000"/>
              </a:schemeClr>
            </a:glow>
            <a:outerShdw blurRad="63500" dist="38099" dir="2700000" algn="ctr" rotWithShape="0">
              <a:schemeClr val="bg2">
                <a:alpha val="74998"/>
              </a:schemeClr>
            </a:outerShdw>
          </a:effectLst>
          <a:extLst>
            <a:ext uri="{909E8E84-426E-40dd-AFC4-6F175D3DCCD1}">
              <a14:hiddenFill xmlns:a14="http://schemas.microsoft.com/office/drawing/2010/main">
                <a:solidFill>
                  <a:schemeClr val="accent1"/>
                </a:solidFill>
              </a14:hiddenFill>
            </a:ext>
          </a:extLst>
        </p:spPr>
        <p:txBody>
          <a:bodyPr wrap="square">
            <a:spAutoFit/>
          </a:bodyPr>
          <a:lstStyle/>
          <a:p>
            <a:pPr algn="ctr">
              <a:spcBef>
                <a:spcPct val="50000"/>
              </a:spcBef>
            </a:pPr>
            <a:r>
              <a:rPr lang="en-GB" i="0" dirty="0" smtClean="0">
                <a:effectLst>
                  <a:glow rad="101600">
                    <a:schemeClr val="tx1">
                      <a:alpha val="75000"/>
                    </a:schemeClr>
                  </a:glow>
                </a:effectLst>
              </a:rPr>
              <a:t>communication by language</a:t>
            </a:r>
            <a:endParaRPr lang="en-GB" i="0" dirty="0">
              <a:effectLst>
                <a:glow rad="101600">
                  <a:schemeClr val="tx1">
                    <a:alpha val="75000"/>
                  </a:schemeClr>
                </a:glow>
              </a:effectLst>
            </a:endParaRPr>
          </a:p>
        </p:txBody>
      </p:sp>
      <p:sp>
        <p:nvSpPr>
          <p:cNvPr id="6" name="Text Box 2"/>
          <p:cNvSpPr txBox="1">
            <a:spLocks noChangeArrowheads="1"/>
          </p:cNvSpPr>
          <p:nvPr/>
        </p:nvSpPr>
        <p:spPr bwMode="auto">
          <a:xfrm rot="60000">
            <a:off x="816100" y="4963817"/>
            <a:ext cx="3107829" cy="769441"/>
          </a:xfrm>
          <a:prstGeom prst="rect">
            <a:avLst/>
          </a:prstGeom>
          <a:noFill/>
          <a:ln w="3175" cmpd="sng">
            <a:solidFill>
              <a:srgbClr val="FFFFFF"/>
            </a:solidFill>
            <a:miter lim="800000"/>
            <a:headEnd/>
            <a:tailEnd/>
          </a:ln>
          <a:effectLst>
            <a:glow rad="203200">
              <a:schemeClr val="bg1">
                <a:lumMod val="65000"/>
                <a:alpha val="34000"/>
              </a:schemeClr>
            </a:glow>
            <a:outerShdw blurRad="63500" dist="38099" dir="2700000" algn="ctr" rotWithShape="0">
              <a:schemeClr val="bg2">
                <a:alpha val="74998"/>
              </a:schemeClr>
            </a:outerShdw>
          </a:effectLst>
          <a:scene3d>
            <a:camera prst="orthographicFront">
              <a:rot lat="0" lon="0" rev="0"/>
            </a:camera>
            <a:lightRig rig="threePt" dir="t"/>
          </a:scene3d>
          <a:extLst>
            <a:ext uri="{909E8E84-426E-40dd-AFC4-6F175D3DCCD1}">
              <a14:hiddenFill xmlns:a14="http://schemas.microsoft.com/office/drawing/2010/main">
                <a:solidFill>
                  <a:schemeClr val="accent1"/>
                </a:solidFill>
              </a14:hiddenFill>
            </a:ext>
          </a:extLst>
        </p:spPr>
        <p:txBody>
          <a:bodyPr wrap="square">
            <a:spAutoFit/>
          </a:bodyPr>
          <a:lstStyle/>
          <a:p>
            <a:pPr algn="ctr">
              <a:spcBef>
                <a:spcPct val="50000"/>
              </a:spcBef>
            </a:pPr>
            <a:r>
              <a:rPr lang="en-GB" i="0" dirty="0" smtClean="0">
                <a:effectLst>
                  <a:glow rad="101600">
                    <a:schemeClr val="tx1">
                      <a:alpha val="75000"/>
                    </a:schemeClr>
                  </a:glow>
                </a:effectLst>
              </a:rPr>
              <a:t>sophisticated theory of mind cognition</a:t>
            </a:r>
            <a:endParaRPr lang="en-GB" i="0" dirty="0">
              <a:effectLst>
                <a:glow rad="101600">
                  <a:schemeClr val="tx1">
                    <a:alpha val="75000"/>
                  </a:schemeClr>
                </a:glow>
              </a:effectLst>
            </a:endParaRPr>
          </a:p>
        </p:txBody>
      </p:sp>
      <p:cxnSp>
        <p:nvCxnSpPr>
          <p:cNvPr id="9" name="Straight Arrow Connector 8"/>
          <p:cNvCxnSpPr>
            <a:stCxn id="3" idx="2"/>
          </p:cNvCxnSpPr>
          <p:nvPr/>
        </p:nvCxnSpPr>
        <p:spPr bwMode="auto">
          <a:xfrm>
            <a:off x="1475656" y="1606153"/>
            <a:ext cx="720080" cy="621358"/>
          </a:xfrm>
          <a:prstGeom prst="straightConnector1">
            <a:avLst/>
          </a:prstGeom>
          <a:solidFill>
            <a:srgbClr val="00B8FF"/>
          </a:solidFill>
          <a:ln w="3175" cap="flat" cmpd="sng" algn="ctr">
            <a:solidFill>
              <a:schemeClr val="bg1"/>
            </a:solidFill>
            <a:prstDash val="solid"/>
            <a:round/>
            <a:headEnd type="none" w="med" len="med"/>
            <a:tailEnd type="arrow"/>
          </a:ln>
          <a:effectLst>
            <a:glow rad="101600">
              <a:schemeClr val="bg1">
                <a:lumMod val="65000"/>
                <a:alpha val="34000"/>
              </a:schemeClr>
            </a:glow>
          </a:effectLst>
        </p:spPr>
      </p:cxnSp>
      <p:cxnSp>
        <p:nvCxnSpPr>
          <p:cNvPr id="11" name="Straight Arrow Connector 10"/>
          <p:cNvCxnSpPr/>
          <p:nvPr/>
        </p:nvCxnSpPr>
        <p:spPr bwMode="auto">
          <a:xfrm>
            <a:off x="2483768" y="2996954"/>
            <a:ext cx="0" cy="598711"/>
          </a:xfrm>
          <a:prstGeom prst="straightConnector1">
            <a:avLst/>
          </a:prstGeom>
          <a:solidFill>
            <a:srgbClr val="00B8FF"/>
          </a:solidFill>
          <a:ln w="3175" cap="flat" cmpd="sng" algn="ctr">
            <a:solidFill>
              <a:schemeClr val="bg1"/>
            </a:solidFill>
            <a:prstDash val="solid"/>
            <a:round/>
            <a:headEnd type="none" w="med" len="med"/>
            <a:tailEnd type="arrow"/>
          </a:ln>
          <a:effectLst>
            <a:glow rad="101600">
              <a:schemeClr val="bg1">
                <a:lumMod val="65000"/>
                <a:alpha val="34000"/>
              </a:schemeClr>
            </a:glow>
          </a:effectLst>
        </p:spPr>
      </p:cxnSp>
      <p:cxnSp>
        <p:nvCxnSpPr>
          <p:cNvPr id="12" name="Straight Arrow Connector 11"/>
          <p:cNvCxnSpPr/>
          <p:nvPr/>
        </p:nvCxnSpPr>
        <p:spPr bwMode="auto">
          <a:xfrm>
            <a:off x="2411760" y="4365106"/>
            <a:ext cx="0" cy="598711"/>
          </a:xfrm>
          <a:prstGeom prst="straightConnector1">
            <a:avLst/>
          </a:prstGeom>
          <a:solidFill>
            <a:srgbClr val="00B8FF"/>
          </a:solidFill>
          <a:ln w="3175" cap="flat" cmpd="sng" algn="ctr">
            <a:solidFill>
              <a:schemeClr val="bg1"/>
            </a:solidFill>
            <a:prstDash val="solid"/>
            <a:round/>
            <a:headEnd type="none" w="med" len="med"/>
            <a:tailEnd type="arrow"/>
          </a:ln>
          <a:effectLst>
            <a:glow rad="101600">
              <a:schemeClr val="bg1">
                <a:lumMod val="65000"/>
                <a:alpha val="34000"/>
              </a:schemeClr>
            </a:glow>
          </a:effectLst>
        </p:spPr>
      </p:cxnSp>
      <p:cxnSp>
        <p:nvCxnSpPr>
          <p:cNvPr id="10" name="Straight Arrow Connector 9"/>
          <p:cNvCxnSpPr>
            <a:stCxn id="14" idx="2"/>
          </p:cNvCxnSpPr>
          <p:nvPr/>
        </p:nvCxnSpPr>
        <p:spPr bwMode="auto">
          <a:xfrm flipH="1">
            <a:off x="2627785" y="2635751"/>
            <a:ext cx="2958071" cy="959912"/>
          </a:xfrm>
          <a:prstGeom prst="straightConnector1">
            <a:avLst/>
          </a:prstGeom>
          <a:solidFill>
            <a:srgbClr val="00B8FF"/>
          </a:solidFill>
          <a:ln w="3175" cap="flat" cmpd="sng" algn="ctr">
            <a:solidFill>
              <a:schemeClr val="bg1">
                <a:lumMod val="65000"/>
              </a:schemeClr>
            </a:solidFill>
            <a:prstDash val="solid"/>
            <a:round/>
            <a:headEnd type="none" w="med" len="med"/>
            <a:tailEnd type="arrow"/>
          </a:ln>
          <a:effectLst>
            <a:glow rad="101600">
              <a:schemeClr val="bg1">
                <a:lumMod val="65000"/>
                <a:alpha val="34000"/>
              </a:schemeClr>
            </a:glow>
          </a:effectLst>
        </p:spPr>
      </p:cxnSp>
      <p:cxnSp>
        <p:nvCxnSpPr>
          <p:cNvPr id="13" name="Straight Arrow Connector 12"/>
          <p:cNvCxnSpPr>
            <a:stCxn id="16" idx="2"/>
          </p:cNvCxnSpPr>
          <p:nvPr/>
        </p:nvCxnSpPr>
        <p:spPr bwMode="auto">
          <a:xfrm flipH="1">
            <a:off x="2627785" y="4435951"/>
            <a:ext cx="2742047" cy="527864"/>
          </a:xfrm>
          <a:prstGeom prst="straightConnector1">
            <a:avLst/>
          </a:prstGeom>
          <a:solidFill>
            <a:srgbClr val="00B8FF"/>
          </a:solidFill>
          <a:ln w="3175" cap="flat" cmpd="sng" algn="ctr">
            <a:solidFill>
              <a:schemeClr val="bg1">
                <a:lumMod val="65000"/>
              </a:schemeClr>
            </a:solidFill>
            <a:prstDash val="solid"/>
            <a:round/>
            <a:headEnd type="none" w="med" len="med"/>
            <a:tailEnd type="arrow"/>
          </a:ln>
          <a:effectLst>
            <a:glow rad="101600">
              <a:schemeClr val="bg1">
                <a:lumMod val="65000"/>
                <a:alpha val="34000"/>
              </a:schemeClr>
            </a:glow>
          </a:effectLst>
        </p:spPr>
      </p:cxnSp>
      <p:sp>
        <p:nvSpPr>
          <p:cNvPr id="14" name="Text Box 2"/>
          <p:cNvSpPr txBox="1">
            <a:spLocks noChangeArrowheads="1"/>
          </p:cNvSpPr>
          <p:nvPr/>
        </p:nvSpPr>
        <p:spPr bwMode="auto">
          <a:xfrm>
            <a:off x="4499993" y="2204866"/>
            <a:ext cx="2171725" cy="430887"/>
          </a:xfrm>
          <a:prstGeom prst="rect">
            <a:avLst/>
          </a:prstGeom>
          <a:noFill/>
          <a:ln w="3175" cmpd="sng">
            <a:solidFill>
              <a:schemeClr val="bg1">
                <a:lumMod val="65000"/>
              </a:schemeClr>
            </a:solidFill>
            <a:miter lim="800000"/>
            <a:headEnd/>
            <a:tailEnd/>
          </a:ln>
          <a:effectLst>
            <a:glow rad="203200">
              <a:schemeClr val="bg1">
                <a:lumMod val="65000"/>
                <a:alpha val="34000"/>
              </a:schemeClr>
            </a:glow>
            <a:outerShdw blurRad="63500" dist="38099" dir="2700000" algn="ctr" rotWithShape="0">
              <a:schemeClr val="bg2">
                <a:alpha val="74998"/>
              </a:schemeClr>
            </a:outerShdw>
          </a:effectLst>
          <a:extLst>
            <a:ext uri="{909E8E84-426E-40dd-AFC4-6F175D3DCCD1}">
              <a14:hiddenFill xmlns:a14="http://schemas.microsoft.com/office/drawing/2010/main">
                <a:solidFill>
                  <a:schemeClr val="accent1"/>
                </a:solidFill>
              </a14:hiddenFill>
            </a:ext>
          </a:extLst>
        </p:spPr>
        <p:txBody>
          <a:bodyPr wrap="square">
            <a:spAutoFit/>
          </a:bodyPr>
          <a:lstStyle/>
          <a:p>
            <a:pPr algn="ctr">
              <a:spcBef>
                <a:spcPct val="50000"/>
              </a:spcBef>
            </a:pPr>
            <a:r>
              <a:rPr lang="en-GB" i="0" dirty="0" smtClean="0">
                <a:solidFill>
                  <a:schemeClr val="bg1">
                    <a:lumMod val="75000"/>
                  </a:schemeClr>
                </a:solidFill>
                <a:effectLst>
                  <a:glow rad="101600">
                    <a:schemeClr val="tx1">
                      <a:alpha val="75000"/>
                    </a:schemeClr>
                  </a:glow>
                </a:effectLst>
              </a:rPr>
              <a:t>other stuff</a:t>
            </a:r>
            <a:endParaRPr lang="en-GB" i="0" dirty="0">
              <a:solidFill>
                <a:schemeClr val="bg1">
                  <a:lumMod val="75000"/>
                </a:schemeClr>
              </a:solidFill>
              <a:effectLst>
                <a:glow rad="101600">
                  <a:schemeClr val="tx1">
                    <a:alpha val="75000"/>
                  </a:schemeClr>
                </a:glow>
              </a:effectLst>
            </a:endParaRPr>
          </a:p>
        </p:txBody>
      </p:sp>
      <p:sp>
        <p:nvSpPr>
          <p:cNvPr id="16" name="Text Box 2"/>
          <p:cNvSpPr txBox="1">
            <a:spLocks noChangeArrowheads="1"/>
          </p:cNvSpPr>
          <p:nvPr/>
        </p:nvSpPr>
        <p:spPr bwMode="auto">
          <a:xfrm>
            <a:off x="4283969" y="4005066"/>
            <a:ext cx="2171725" cy="430887"/>
          </a:xfrm>
          <a:prstGeom prst="rect">
            <a:avLst/>
          </a:prstGeom>
          <a:noFill/>
          <a:ln w="3175" cmpd="sng">
            <a:solidFill>
              <a:schemeClr val="bg1">
                <a:lumMod val="65000"/>
              </a:schemeClr>
            </a:solidFill>
            <a:miter lim="800000"/>
            <a:headEnd/>
            <a:tailEnd/>
          </a:ln>
          <a:effectLst>
            <a:glow rad="203200">
              <a:schemeClr val="bg1">
                <a:lumMod val="65000"/>
                <a:alpha val="34000"/>
              </a:schemeClr>
            </a:glow>
            <a:outerShdw blurRad="63500" dist="38099" dir="2700000" algn="ctr" rotWithShape="0">
              <a:schemeClr val="bg2">
                <a:alpha val="74998"/>
              </a:schemeClr>
            </a:outerShdw>
          </a:effectLst>
          <a:extLst>
            <a:ext uri="{909E8E84-426E-40dd-AFC4-6F175D3DCCD1}">
              <a14:hiddenFill xmlns:a14="http://schemas.microsoft.com/office/drawing/2010/main">
                <a:solidFill>
                  <a:schemeClr val="accent1"/>
                </a:solidFill>
              </a14:hiddenFill>
            </a:ext>
          </a:extLst>
        </p:spPr>
        <p:txBody>
          <a:bodyPr wrap="square">
            <a:spAutoFit/>
          </a:bodyPr>
          <a:lstStyle/>
          <a:p>
            <a:pPr algn="ctr">
              <a:spcBef>
                <a:spcPct val="50000"/>
              </a:spcBef>
            </a:pPr>
            <a:r>
              <a:rPr lang="en-GB" i="0" dirty="0" smtClean="0">
                <a:solidFill>
                  <a:schemeClr val="bg1">
                    <a:lumMod val="75000"/>
                  </a:schemeClr>
                </a:solidFill>
                <a:effectLst>
                  <a:glow rad="101600">
                    <a:schemeClr val="tx1">
                      <a:alpha val="75000"/>
                    </a:schemeClr>
                  </a:glow>
                </a:effectLst>
              </a:rPr>
              <a:t>other stuff</a:t>
            </a:r>
            <a:endParaRPr lang="en-GB" i="0" dirty="0">
              <a:solidFill>
                <a:schemeClr val="bg1">
                  <a:lumMod val="75000"/>
                </a:schemeClr>
              </a:solidFill>
              <a:effectLst>
                <a:glow rad="101600">
                  <a:schemeClr val="tx1">
                    <a:alpha val="75000"/>
                  </a:schemeClr>
                </a:glow>
              </a:effectLst>
            </a:endParaRPr>
          </a:p>
        </p:txBody>
      </p:sp>
      <p:sp>
        <p:nvSpPr>
          <p:cNvPr id="18" name="Text Box 2"/>
          <p:cNvSpPr txBox="1">
            <a:spLocks noChangeArrowheads="1"/>
          </p:cNvSpPr>
          <p:nvPr/>
        </p:nvSpPr>
        <p:spPr bwMode="auto">
          <a:xfrm>
            <a:off x="2627784" y="692698"/>
            <a:ext cx="3024336" cy="769441"/>
          </a:xfrm>
          <a:prstGeom prst="rect">
            <a:avLst/>
          </a:prstGeom>
          <a:noFill/>
          <a:ln w="3175" cmpd="sng">
            <a:solidFill>
              <a:srgbClr val="FFFFFF"/>
            </a:solidFill>
            <a:miter lim="800000"/>
            <a:headEnd/>
            <a:tailEnd/>
          </a:ln>
          <a:effectLst>
            <a:glow rad="203200">
              <a:schemeClr val="bg1">
                <a:lumMod val="65000"/>
                <a:alpha val="34000"/>
              </a:schemeClr>
            </a:glow>
            <a:outerShdw blurRad="63500" dist="38099" dir="2700000" algn="ctr" rotWithShape="0">
              <a:schemeClr val="bg2">
                <a:alpha val="74998"/>
              </a:schemeClr>
            </a:outerShdw>
          </a:effectLst>
          <a:extLst>
            <a:ext uri="{909E8E84-426E-40dd-AFC4-6F175D3DCCD1}">
              <a14:hiddenFill xmlns:a14="http://schemas.microsoft.com/office/drawing/2010/main">
                <a:solidFill>
                  <a:schemeClr val="accent1"/>
                </a:solidFill>
              </a14:hiddenFill>
            </a:ext>
          </a:extLst>
        </p:spPr>
        <p:txBody>
          <a:bodyPr wrap="square">
            <a:spAutoFit/>
          </a:bodyPr>
          <a:lstStyle/>
          <a:p>
            <a:pPr algn="ctr">
              <a:spcBef>
                <a:spcPct val="50000"/>
              </a:spcBef>
            </a:pPr>
            <a:r>
              <a:rPr lang="en-GB" i="0" dirty="0" smtClean="0">
                <a:effectLst>
                  <a:glow rad="101600">
                    <a:schemeClr val="tx1">
                      <a:alpha val="75000"/>
                    </a:schemeClr>
                  </a:glow>
                </a:effectLst>
              </a:rPr>
              <a:t>minimal theory of </a:t>
            </a:r>
            <a:br>
              <a:rPr lang="en-GB" i="0" dirty="0" smtClean="0">
                <a:effectLst>
                  <a:glow rad="101600">
                    <a:schemeClr val="tx1">
                      <a:alpha val="75000"/>
                    </a:schemeClr>
                  </a:glow>
                </a:effectLst>
              </a:rPr>
            </a:br>
            <a:r>
              <a:rPr lang="en-GB" i="0" dirty="0" smtClean="0">
                <a:effectLst>
                  <a:glow rad="101600">
                    <a:schemeClr val="tx1">
                      <a:alpha val="75000"/>
                    </a:schemeClr>
                  </a:glow>
                </a:effectLst>
              </a:rPr>
              <a:t>mind cognition</a:t>
            </a:r>
            <a:endParaRPr lang="en-GB" i="0" dirty="0">
              <a:effectLst>
                <a:glow rad="101600">
                  <a:schemeClr val="tx1">
                    <a:alpha val="75000"/>
                  </a:schemeClr>
                </a:glow>
              </a:effectLst>
            </a:endParaRPr>
          </a:p>
        </p:txBody>
      </p:sp>
      <p:cxnSp>
        <p:nvCxnSpPr>
          <p:cNvPr id="19" name="Straight Arrow Connector 18"/>
          <p:cNvCxnSpPr>
            <a:stCxn id="18" idx="2"/>
          </p:cNvCxnSpPr>
          <p:nvPr/>
        </p:nvCxnSpPr>
        <p:spPr bwMode="auto">
          <a:xfrm flipH="1">
            <a:off x="2771800" y="1462139"/>
            <a:ext cx="1368152" cy="742727"/>
          </a:xfrm>
          <a:prstGeom prst="straightConnector1">
            <a:avLst/>
          </a:prstGeom>
          <a:solidFill>
            <a:srgbClr val="00B8FF"/>
          </a:solidFill>
          <a:ln w="3175" cap="flat" cmpd="sng" algn="ctr">
            <a:solidFill>
              <a:schemeClr val="bg1"/>
            </a:solidFill>
            <a:prstDash val="solid"/>
            <a:round/>
            <a:headEnd type="none" w="med" len="med"/>
            <a:tailEnd type="arrow"/>
          </a:ln>
          <a:effectLst>
            <a:glow rad="101600">
              <a:schemeClr val="bg1">
                <a:lumMod val="65000"/>
                <a:alpha val="34000"/>
              </a:schemeClr>
            </a:glow>
          </a:effectLst>
        </p:spPr>
      </p:cxnSp>
    </p:spTree>
    <p:extLst>
      <p:ext uri="{BB962C8B-B14F-4D97-AF65-F5344CB8AC3E}">
        <p14:creationId xmlns:p14="http://schemas.microsoft.com/office/powerpoint/2010/main" val="3752033194"/>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3"/>
          <p:cNvSpPr>
            <a:spLocks noChangeArrowheads="1"/>
          </p:cNvSpPr>
          <p:nvPr/>
        </p:nvSpPr>
        <p:spPr bwMode="auto">
          <a:xfrm>
            <a:off x="4572000" y="0"/>
            <a:ext cx="4572000" cy="68580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26626" name="Text Box 4"/>
          <p:cNvSpPr txBox="1">
            <a:spLocks noChangeArrowheads="1"/>
          </p:cNvSpPr>
          <p:nvPr/>
        </p:nvSpPr>
        <p:spPr bwMode="auto">
          <a:xfrm>
            <a:off x="4932363" y="404813"/>
            <a:ext cx="3816350" cy="576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a:solidFill>
                  <a:schemeClr val="tx1"/>
                </a:solidFill>
              </a:rPr>
              <a:t>Representing perceptions, knowledge states and beliefs is hard, for it requires</a:t>
            </a:r>
          </a:p>
          <a:p>
            <a:pPr eaLnBrk="1" hangingPunct="1">
              <a:spcBef>
                <a:spcPct val="50000"/>
              </a:spcBef>
            </a:pPr>
            <a:r>
              <a:rPr lang="en-GB" i="0">
                <a:solidFill>
                  <a:schemeClr val="bg2"/>
                </a:solidFill>
              </a:rPr>
              <a:t>(a) conceptual sophistication</a:t>
            </a:r>
          </a:p>
          <a:p>
            <a:pPr eaLnBrk="1" hangingPunct="1">
              <a:spcBef>
                <a:spcPct val="25000"/>
              </a:spcBef>
            </a:pPr>
            <a:r>
              <a:rPr lang="en-GB" i="0">
                <a:solidFill>
                  <a:schemeClr val="bg2"/>
                </a:solidFill>
              </a:rPr>
              <a:t>- takes years to develop</a:t>
            </a:r>
          </a:p>
          <a:p>
            <a:pPr eaLnBrk="1" hangingPunct="1">
              <a:spcBef>
                <a:spcPct val="25000"/>
              </a:spcBef>
            </a:pPr>
            <a:r>
              <a:rPr lang="en-GB" i="0">
                <a:solidFill>
                  <a:schemeClr val="bg2"/>
                </a:solidFill>
              </a:rPr>
              <a:t>- development tied to acquisition of  executive function and language</a:t>
            </a:r>
          </a:p>
          <a:p>
            <a:pPr eaLnBrk="1" hangingPunct="1">
              <a:spcBef>
                <a:spcPct val="25000"/>
              </a:spcBef>
            </a:pPr>
            <a:r>
              <a:rPr lang="en-GB" i="0">
                <a:solidFill>
                  <a:schemeClr val="bg2"/>
                </a:solidFill>
              </a:rPr>
              <a:t>- development facilitated by training and siblings</a:t>
            </a:r>
          </a:p>
          <a:p>
            <a:pPr eaLnBrk="1" hangingPunct="1">
              <a:spcBef>
                <a:spcPct val="50000"/>
              </a:spcBef>
            </a:pPr>
            <a:endParaRPr lang="en-GB" i="0">
              <a:solidFill>
                <a:schemeClr val="bg2"/>
              </a:solidFill>
            </a:endParaRPr>
          </a:p>
          <a:p>
            <a:pPr eaLnBrk="1" hangingPunct="1">
              <a:spcBef>
                <a:spcPct val="50000"/>
              </a:spcBef>
            </a:pPr>
            <a:r>
              <a:rPr lang="en-GB" i="0">
                <a:solidFill>
                  <a:schemeClr val="tx1"/>
                </a:solidFill>
              </a:rPr>
              <a:t>(b) scarce cognitive resources</a:t>
            </a:r>
          </a:p>
          <a:p>
            <a:pPr eaLnBrk="1" hangingPunct="1">
              <a:spcBef>
                <a:spcPct val="25000"/>
              </a:spcBef>
            </a:pPr>
            <a:r>
              <a:rPr lang="en-GB" i="0">
                <a:solidFill>
                  <a:schemeClr val="tx1"/>
                </a:solidFill>
              </a:rPr>
              <a:t>- attention</a:t>
            </a:r>
          </a:p>
          <a:p>
            <a:pPr eaLnBrk="1" hangingPunct="1">
              <a:spcBef>
                <a:spcPct val="25000"/>
              </a:spcBef>
            </a:pPr>
            <a:r>
              <a:rPr lang="en-GB" i="0">
                <a:solidFill>
                  <a:schemeClr val="tx1"/>
                </a:solidFill>
              </a:rPr>
              <a:t>- working memory</a:t>
            </a:r>
          </a:p>
        </p:txBody>
      </p:sp>
      <p:sp>
        <p:nvSpPr>
          <p:cNvPr id="26627" name="Text Box 6"/>
          <p:cNvSpPr txBox="1">
            <a:spLocks noChangeArrowheads="1"/>
          </p:cNvSpPr>
          <p:nvPr/>
        </p:nvSpPr>
        <p:spPr bwMode="auto">
          <a:xfrm>
            <a:off x="468313" y="404813"/>
            <a:ext cx="3816350" cy="6291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a:t>Theory of mind </a:t>
            </a:r>
            <a:r>
              <a:rPr lang="en-GB"/>
              <a:t>abilities </a:t>
            </a:r>
            <a:r>
              <a:rPr lang="en-GB" i="0"/>
              <a:t>are widespread</a:t>
            </a:r>
            <a:endParaRPr lang="en-GB"/>
          </a:p>
          <a:p>
            <a:pPr eaLnBrk="1" hangingPunct="1"/>
            <a:endParaRPr lang="en-GB" i="0"/>
          </a:p>
          <a:p>
            <a:pPr eaLnBrk="1" hangingPunct="1">
              <a:spcBef>
                <a:spcPct val="50000"/>
              </a:spcBef>
            </a:pPr>
            <a:r>
              <a:rPr lang="en-GB" b="1" i="0"/>
              <a:t>18-month-olds</a:t>
            </a:r>
            <a:r>
              <a:rPr lang="en-GB" i="0"/>
              <a:t> point to inform, and predict actions based on false beliefs</a:t>
            </a:r>
          </a:p>
          <a:p>
            <a:pPr eaLnBrk="1" hangingPunct="1"/>
            <a:endParaRPr lang="en-GB" i="0"/>
          </a:p>
          <a:p>
            <a:pPr eaLnBrk="1" hangingPunct="1">
              <a:spcBef>
                <a:spcPct val="50000"/>
              </a:spcBef>
            </a:pPr>
            <a:r>
              <a:rPr lang="en-GB" b="1" i="0"/>
              <a:t>Scrub-jays </a:t>
            </a:r>
            <a:r>
              <a:rPr lang="en-GB" i="0"/>
              <a:t>selectively re-cache their food in ways that deprive competitors of knowledge of its location </a:t>
            </a:r>
          </a:p>
          <a:p>
            <a:pPr eaLnBrk="1" hangingPunct="1"/>
            <a:endParaRPr lang="en-GB" i="0"/>
          </a:p>
          <a:p>
            <a:pPr eaLnBrk="1" hangingPunct="1">
              <a:spcBef>
                <a:spcPct val="50000"/>
              </a:spcBef>
            </a:pPr>
            <a:r>
              <a:rPr lang="en-GB" b="1" i="0"/>
              <a:t>Chimpanzees</a:t>
            </a:r>
            <a:r>
              <a:rPr lang="en-GB" i="0"/>
              <a:t> conceal their approach  from a competitor</a:t>
            </a:r>
            <a:r>
              <a:rPr lang="ja-JP" altLang="en-GB" i="0"/>
              <a:t>’</a:t>
            </a:r>
            <a:r>
              <a:rPr lang="en-GB" altLang="ja-JP" i="0"/>
              <a:t>s view, and act in ways that are optimal given what another has seen </a:t>
            </a:r>
            <a:endParaRPr lang="en-GB" i="0"/>
          </a:p>
        </p:txBody>
      </p:sp>
    </p:spTree>
    <p:extLst>
      <p:ext uri="{BB962C8B-B14F-4D97-AF65-F5344CB8AC3E}">
        <p14:creationId xmlns:p14="http://schemas.microsoft.com/office/powerpoint/2010/main" val="192234985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89" name="Picture 1"/>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 y="0"/>
            <a:ext cx="9134475" cy="6858000"/>
          </a:xfrm>
          <a:prstGeom prst="rect">
            <a:avLst/>
          </a:prstGeom>
          <a:noFill/>
          <a:ln w="9525">
            <a:noFill/>
            <a:round/>
            <a:headEnd/>
            <a:tailEnd/>
          </a:ln>
          <a:effectLst/>
        </p:spPr>
      </p:pic>
    </p:spTree>
    <p:extLst>
      <p:ext uri="{BB962C8B-B14F-4D97-AF65-F5344CB8AC3E}">
        <p14:creationId xmlns:p14="http://schemas.microsoft.com/office/powerpoint/2010/main" val="3481895846"/>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p:cNvSpPr>
            <a:spLocks noChangeArrowheads="1"/>
          </p:cNvSpPr>
          <p:nvPr/>
        </p:nvSpPr>
        <p:spPr bwMode="auto">
          <a:xfrm>
            <a:off x="4572000" y="0"/>
            <a:ext cx="4572000" cy="68580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27650" name="Text Box 3"/>
          <p:cNvSpPr txBox="1">
            <a:spLocks noChangeArrowheads="1"/>
          </p:cNvSpPr>
          <p:nvPr/>
        </p:nvSpPr>
        <p:spPr bwMode="auto">
          <a:xfrm>
            <a:off x="4932363" y="404813"/>
            <a:ext cx="3816350" cy="576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a:solidFill>
                  <a:schemeClr val="tx1"/>
                </a:solidFill>
              </a:rPr>
              <a:t>Representing perceptions, knowledge states and beliefs is hard, for it requires</a:t>
            </a:r>
          </a:p>
          <a:p>
            <a:pPr eaLnBrk="1" hangingPunct="1">
              <a:spcBef>
                <a:spcPct val="50000"/>
              </a:spcBef>
            </a:pPr>
            <a:r>
              <a:rPr lang="en-GB" i="0">
                <a:solidFill>
                  <a:schemeClr val="tx1"/>
                </a:solidFill>
              </a:rPr>
              <a:t>(a) conceptual sophistication</a:t>
            </a:r>
          </a:p>
          <a:p>
            <a:pPr eaLnBrk="1" hangingPunct="1">
              <a:spcBef>
                <a:spcPct val="25000"/>
              </a:spcBef>
            </a:pPr>
            <a:r>
              <a:rPr lang="en-GB" i="0">
                <a:solidFill>
                  <a:schemeClr val="tx1"/>
                </a:solidFill>
              </a:rPr>
              <a:t>- takes years to develop</a:t>
            </a:r>
          </a:p>
          <a:p>
            <a:pPr eaLnBrk="1" hangingPunct="1">
              <a:spcBef>
                <a:spcPct val="25000"/>
              </a:spcBef>
            </a:pPr>
            <a:r>
              <a:rPr lang="en-GB" i="0">
                <a:solidFill>
                  <a:schemeClr val="tx1"/>
                </a:solidFill>
              </a:rPr>
              <a:t>- development tied to acquisition of  executive function and language</a:t>
            </a:r>
          </a:p>
          <a:p>
            <a:pPr eaLnBrk="1" hangingPunct="1">
              <a:spcBef>
                <a:spcPct val="25000"/>
              </a:spcBef>
            </a:pPr>
            <a:r>
              <a:rPr lang="en-GB" i="0">
                <a:solidFill>
                  <a:schemeClr val="tx1"/>
                </a:solidFill>
              </a:rPr>
              <a:t>- development facilitated by training and siblings</a:t>
            </a:r>
          </a:p>
          <a:p>
            <a:pPr eaLnBrk="1" hangingPunct="1">
              <a:spcBef>
                <a:spcPct val="50000"/>
              </a:spcBef>
            </a:pPr>
            <a:endParaRPr lang="en-GB" i="0">
              <a:solidFill>
                <a:schemeClr val="tx1"/>
              </a:solidFill>
            </a:endParaRPr>
          </a:p>
          <a:p>
            <a:pPr eaLnBrk="1" hangingPunct="1">
              <a:spcBef>
                <a:spcPct val="50000"/>
              </a:spcBef>
            </a:pPr>
            <a:r>
              <a:rPr lang="en-GB" i="0">
                <a:solidFill>
                  <a:schemeClr val="tx1"/>
                </a:solidFill>
              </a:rPr>
              <a:t>(b) scarce cognitive resources</a:t>
            </a:r>
          </a:p>
          <a:p>
            <a:pPr eaLnBrk="1" hangingPunct="1">
              <a:spcBef>
                <a:spcPct val="25000"/>
              </a:spcBef>
            </a:pPr>
            <a:r>
              <a:rPr lang="en-GB" i="0">
                <a:solidFill>
                  <a:schemeClr val="tx1"/>
                </a:solidFill>
              </a:rPr>
              <a:t>- attention</a:t>
            </a:r>
          </a:p>
          <a:p>
            <a:pPr eaLnBrk="1" hangingPunct="1">
              <a:spcBef>
                <a:spcPct val="25000"/>
              </a:spcBef>
            </a:pPr>
            <a:r>
              <a:rPr lang="en-GB" i="0">
                <a:solidFill>
                  <a:schemeClr val="tx1"/>
                </a:solidFill>
              </a:rPr>
              <a:t>- working memory</a:t>
            </a:r>
          </a:p>
        </p:txBody>
      </p:sp>
      <p:sp>
        <p:nvSpPr>
          <p:cNvPr id="27651" name="Text Box 4"/>
          <p:cNvSpPr txBox="1">
            <a:spLocks noChangeArrowheads="1"/>
          </p:cNvSpPr>
          <p:nvPr/>
        </p:nvSpPr>
        <p:spPr bwMode="auto">
          <a:xfrm>
            <a:off x="468313" y="404813"/>
            <a:ext cx="3816350" cy="6291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a:t>Theory of mind </a:t>
            </a:r>
            <a:r>
              <a:rPr lang="en-GB"/>
              <a:t>abilities </a:t>
            </a:r>
            <a:r>
              <a:rPr lang="en-GB" i="0"/>
              <a:t>are widespread</a:t>
            </a:r>
            <a:endParaRPr lang="en-GB"/>
          </a:p>
          <a:p>
            <a:pPr eaLnBrk="1" hangingPunct="1"/>
            <a:endParaRPr lang="en-GB" i="0"/>
          </a:p>
          <a:p>
            <a:pPr eaLnBrk="1" hangingPunct="1">
              <a:spcBef>
                <a:spcPct val="50000"/>
              </a:spcBef>
            </a:pPr>
            <a:r>
              <a:rPr lang="en-GB" b="1" i="0"/>
              <a:t>18-month-olds</a:t>
            </a:r>
            <a:r>
              <a:rPr lang="en-GB" i="0"/>
              <a:t> point to inform, and predict actions based on false beliefs</a:t>
            </a:r>
          </a:p>
          <a:p>
            <a:pPr eaLnBrk="1" hangingPunct="1"/>
            <a:endParaRPr lang="en-GB" i="0"/>
          </a:p>
          <a:p>
            <a:pPr eaLnBrk="1" hangingPunct="1">
              <a:spcBef>
                <a:spcPct val="50000"/>
              </a:spcBef>
            </a:pPr>
            <a:r>
              <a:rPr lang="en-GB" b="1" i="0"/>
              <a:t>Scrub-jays </a:t>
            </a:r>
            <a:r>
              <a:rPr lang="en-GB" i="0"/>
              <a:t>selectively re-cache their food in ways that deprive competitors of knowledge of its location </a:t>
            </a:r>
          </a:p>
          <a:p>
            <a:pPr eaLnBrk="1" hangingPunct="1"/>
            <a:endParaRPr lang="en-GB" i="0"/>
          </a:p>
          <a:p>
            <a:pPr eaLnBrk="1" hangingPunct="1">
              <a:spcBef>
                <a:spcPct val="50000"/>
              </a:spcBef>
            </a:pPr>
            <a:r>
              <a:rPr lang="en-GB" b="1" i="0"/>
              <a:t>Chimpanzees</a:t>
            </a:r>
            <a:r>
              <a:rPr lang="en-GB" i="0"/>
              <a:t> conceal their approach  from a competitor</a:t>
            </a:r>
            <a:r>
              <a:rPr lang="ja-JP" altLang="en-GB" i="0"/>
              <a:t>’</a:t>
            </a:r>
            <a:r>
              <a:rPr lang="en-GB" altLang="ja-JP" i="0"/>
              <a:t>s view, and act in ways that are optimal given what another has seen </a:t>
            </a:r>
            <a:endParaRPr lang="en-GB" i="0"/>
          </a:p>
        </p:txBody>
      </p:sp>
    </p:spTree>
    <p:extLst>
      <p:ext uri="{BB962C8B-B14F-4D97-AF65-F5344CB8AC3E}">
        <p14:creationId xmlns:p14="http://schemas.microsoft.com/office/powerpoint/2010/main" val="335035630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7761" name="Picture 7" descr="DSC_AA_0666cutout.JPG"/>
          <p:cNvPicPr>
            <a:picLocks noChangeAspect="1"/>
          </p:cNvPicPr>
          <p:nvPr/>
        </p:nvPicPr>
        <p:blipFill>
          <a:blip r:embed="rId2">
            <a:grayscl/>
            <a:extLst>
              <a:ext uri="{28A0092B-C50C-407E-A947-70E740481C1C}">
                <a14:useLocalDpi xmlns:a14="http://schemas.microsoft.com/office/drawing/2010/main" val="0"/>
              </a:ext>
            </a:extLst>
          </a:blip>
          <a:srcRect r="9062"/>
          <a:stretch>
            <a:fillRect/>
          </a:stretch>
        </p:blipFill>
        <p:spPr bwMode="auto">
          <a:xfrm>
            <a:off x="-36513" y="0"/>
            <a:ext cx="4157663"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Box 2"/>
          <p:cNvSpPr txBox="1">
            <a:spLocks noChangeArrowheads="1"/>
          </p:cNvSpPr>
          <p:nvPr/>
        </p:nvSpPr>
        <p:spPr bwMode="auto">
          <a:xfrm>
            <a:off x="3851920" y="2204864"/>
            <a:ext cx="4896544" cy="1618008"/>
          </a:xfrm>
          <a:prstGeom prst="rect">
            <a:avLst/>
          </a:prstGeom>
          <a:noFill/>
          <a:ln w="9525">
            <a:noFill/>
            <a:round/>
            <a:headEnd/>
            <a:tailEnd/>
          </a:ln>
          <a:effectLst/>
        </p:spPr>
        <p:txBody>
          <a:bodyPr lIns="90000" tIns="46800" rIns="90000" bIns="46800">
            <a:spAutoFit/>
          </a:bodyP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9900" i="0" dirty="0">
                <a:solidFill>
                  <a:schemeClr val="tx1"/>
                </a:solidFill>
                <a:effectLst>
                  <a:glow rad="127000">
                    <a:schemeClr val="accent3"/>
                  </a:glow>
                </a:effectLst>
                <a:cs typeface="Arial" charset="0"/>
              </a:rPr>
              <a:t>puzzle</a:t>
            </a:r>
          </a:p>
        </p:txBody>
      </p:sp>
      <p:sp>
        <p:nvSpPr>
          <p:cNvPr id="7" name="Text Box 2"/>
          <p:cNvSpPr txBox="1">
            <a:spLocks noChangeArrowheads="1"/>
          </p:cNvSpPr>
          <p:nvPr/>
        </p:nvSpPr>
        <p:spPr bwMode="auto">
          <a:xfrm>
            <a:off x="2555776" y="82800"/>
            <a:ext cx="6192688" cy="1618008"/>
          </a:xfrm>
          <a:prstGeom prst="rect">
            <a:avLst/>
          </a:prstGeom>
          <a:noFill/>
          <a:ln w="9525">
            <a:noFill/>
            <a:round/>
            <a:headEnd/>
            <a:tailEnd/>
          </a:ln>
          <a:effectLst/>
        </p:spPr>
        <p:txBody>
          <a:bodyPr lIns="90000" tIns="46800" rIns="90000" bIns="46800">
            <a:spAutoFit/>
          </a:bodyP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9900" i="0" dirty="0">
                <a:solidFill>
                  <a:schemeClr val="tx1"/>
                </a:solidFill>
                <a:effectLst>
                  <a:glow rad="127000">
                    <a:schemeClr val="accent3">
                      <a:alpha val="50000"/>
                    </a:schemeClr>
                  </a:glow>
                </a:effectLst>
                <a:cs typeface="Arial" charset="0"/>
              </a:rPr>
              <a:t>challenge</a:t>
            </a:r>
          </a:p>
        </p:txBody>
      </p:sp>
      <p:sp>
        <p:nvSpPr>
          <p:cNvPr id="8" name="Text Box 2"/>
          <p:cNvSpPr txBox="1">
            <a:spLocks noChangeArrowheads="1"/>
          </p:cNvSpPr>
          <p:nvPr/>
        </p:nvSpPr>
        <p:spPr bwMode="auto">
          <a:xfrm>
            <a:off x="3563888" y="1312892"/>
            <a:ext cx="5040560"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defRPr/>
            </a:pPr>
            <a:r>
              <a:rPr lang="en-GB" i="0" dirty="0" smtClean="0">
                <a:solidFill>
                  <a:schemeClr val="bg1">
                    <a:lumMod val="50000"/>
                  </a:schemeClr>
                </a:solidFill>
                <a:effectLst>
                  <a:glow rad="101600">
                    <a:schemeClr val="tx1">
                      <a:alpha val="75000"/>
                    </a:schemeClr>
                  </a:glow>
                </a:effectLst>
              </a:rPr>
              <a:t>Explain the emergence, in evolution or development, of full-blown theory of mind cognition.</a:t>
            </a:r>
            <a:endParaRPr lang="en-GB" dirty="0">
              <a:solidFill>
                <a:schemeClr val="bg1">
                  <a:lumMod val="50000"/>
                </a:schemeClr>
              </a:solidFill>
              <a:effectLst>
                <a:glow rad="101600">
                  <a:schemeClr val="tx1">
                    <a:alpha val="75000"/>
                  </a:schemeClr>
                </a:glow>
              </a:effectLst>
            </a:endParaRPr>
          </a:p>
        </p:txBody>
      </p:sp>
      <p:sp>
        <p:nvSpPr>
          <p:cNvPr id="6" name="Text Box 2"/>
          <p:cNvSpPr txBox="1">
            <a:spLocks noChangeArrowheads="1"/>
          </p:cNvSpPr>
          <p:nvPr/>
        </p:nvSpPr>
        <p:spPr bwMode="auto">
          <a:xfrm>
            <a:off x="2555776" y="3462832"/>
            <a:ext cx="6048672" cy="144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defRPr/>
            </a:pPr>
            <a:r>
              <a:rPr lang="en-GB" i="0" dirty="0" smtClean="0">
                <a:effectLst>
                  <a:glow rad="101600">
                    <a:schemeClr val="tx1">
                      <a:alpha val="75000"/>
                    </a:schemeClr>
                  </a:glow>
                </a:effectLst>
              </a:rPr>
              <a:t>What could infants, chimps and scrub-jays represent that would enable them, within limits, to track others</a:t>
            </a:r>
            <a:r>
              <a:rPr lang="en-GB" altLang="ja-JP" i="0" dirty="0" smtClean="0">
                <a:effectLst>
                  <a:glow rad="101600">
                    <a:schemeClr val="tx1">
                      <a:alpha val="75000"/>
                    </a:schemeClr>
                  </a:glow>
                </a:effectLst>
              </a:rPr>
              <a:t>’</a:t>
            </a:r>
            <a:r>
              <a:rPr lang="en-GB" i="0" dirty="0" smtClean="0">
                <a:effectLst>
                  <a:glow rad="101600">
                    <a:schemeClr val="tx1">
                      <a:alpha val="75000"/>
                    </a:schemeClr>
                  </a:glow>
                </a:effectLst>
              </a:rPr>
              <a:t> perceptions, knowledge, beliefs and other propositional attitudes?</a:t>
            </a:r>
            <a:r>
              <a:rPr lang="en-GB" dirty="0" smtClean="0">
                <a:effectLst>
                  <a:glow rad="101600">
                    <a:schemeClr val="tx1">
                      <a:alpha val="75000"/>
                    </a:schemeClr>
                  </a:glow>
                </a:effectLst>
              </a:rPr>
              <a:t> </a:t>
            </a:r>
          </a:p>
        </p:txBody>
      </p:sp>
      <p:sp>
        <p:nvSpPr>
          <p:cNvPr id="16" name="Rectangle 15"/>
          <p:cNvSpPr/>
          <p:nvPr/>
        </p:nvSpPr>
        <p:spPr bwMode="auto">
          <a:xfrm>
            <a:off x="4932040" y="4869160"/>
            <a:ext cx="864096" cy="288032"/>
          </a:xfrm>
          <a:prstGeom prst="rect">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Tree>
    <p:extLst>
      <p:ext uri="{BB962C8B-B14F-4D97-AF65-F5344CB8AC3E}">
        <p14:creationId xmlns:p14="http://schemas.microsoft.com/office/powerpoint/2010/main" val="31925704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8787" name="Picture 4" descr="davidson flipped trans"/>
          <p:cNvPicPr>
            <a:picLocks noChangeAspect="1" noChangeArrowheads="1"/>
          </p:cNvPicPr>
          <p:nvPr/>
        </p:nvPicPr>
        <p:blipFill>
          <a:blip r:embed="rId2">
            <a:extLst>
              <a:ext uri="{28A0092B-C50C-407E-A947-70E740481C1C}">
                <a14:useLocalDpi xmlns:a14="http://schemas.microsoft.com/office/drawing/2010/main" val="0"/>
              </a:ext>
            </a:extLst>
          </a:blip>
          <a:srcRect r="24164" b="1816"/>
          <a:stretch>
            <a:fillRect/>
          </a:stretch>
        </p:blipFill>
        <p:spPr bwMode="auto">
          <a:xfrm>
            <a:off x="6119813" y="3346450"/>
            <a:ext cx="3024187" cy="3511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0359" name="Rectangle 7"/>
          <p:cNvSpPr>
            <a:spLocks noChangeArrowheads="1"/>
          </p:cNvSpPr>
          <p:nvPr/>
        </p:nvSpPr>
        <p:spPr bwMode="auto">
          <a:xfrm>
            <a:off x="971204" y="3356992"/>
            <a:ext cx="5761037" cy="2462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a:defRPr/>
            </a:pPr>
            <a:r>
              <a:rPr lang="ja-JP" altLang="en-GB" i="0" dirty="0">
                <a:effectLst>
                  <a:glow rad="101600">
                    <a:schemeClr val="tx1">
                      <a:alpha val="75000"/>
                    </a:schemeClr>
                  </a:glow>
                </a:effectLst>
                <a:cs typeface="Arial" charset="0"/>
              </a:rPr>
              <a:t>“</a:t>
            </a:r>
            <a:r>
              <a:rPr lang="en-GB" i="0" dirty="0">
                <a:effectLst>
                  <a:glow rad="101600">
                    <a:schemeClr val="tx1">
                      <a:alpha val="75000"/>
                    </a:schemeClr>
                  </a:glow>
                </a:effectLst>
                <a:cs typeface="Arial" charset="0"/>
              </a:rPr>
              <a:t>We are stuck with our two main ways of describing and explaining things, one which treats objects and events as mindless, and the other which treats objects and events as having propositional attitudes. </a:t>
            </a:r>
            <a:r>
              <a:rPr lang="en-GB" i="0" dirty="0" smtClean="0">
                <a:effectLst>
                  <a:glow rad="101600">
                    <a:schemeClr val="tx1">
                      <a:alpha val="75000"/>
                    </a:schemeClr>
                  </a:glow>
                </a:effectLst>
                <a:cs typeface="Arial" charset="0"/>
              </a:rPr>
              <a:t>I </a:t>
            </a:r>
            <a:r>
              <a:rPr lang="en-GB" i="0" dirty="0">
                <a:effectLst>
                  <a:glow rad="101600">
                    <a:schemeClr val="tx1">
                      <a:alpha val="75000"/>
                    </a:schemeClr>
                  </a:glow>
                </a:effectLst>
                <a:cs typeface="Arial" charset="0"/>
              </a:rPr>
              <a:t>see no way of bridging the </a:t>
            </a:r>
            <a:r>
              <a:rPr lang="en-GB" i="0" dirty="0" smtClean="0">
                <a:effectLst>
                  <a:glow rad="101600">
                    <a:schemeClr val="tx1">
                      <a:alpha val="75000"/>
                    </a:schemeClr>
                  </a:glow>
                </a:effectLst>
                <a:cs typeface="Arial" charset="0"/>
              </a:rPr>
              <a:t>gap</a:t>
            </a:r>
            <a:r>
              <a:rPr lang="ja-JP" altLang="en-GB" i="0" dirty="0" smtClean="0">
                <a:effectLst>
                  <a:glow rad="101600">
                    <a:schemeClr val="tx1">
                      <a:alpha val="75000"/>
                    </a:schemeClr>
                  </a:glow>
                </a:effectLst>
                <a:cs typeface="Arial" charset="0"/>
              </a:rPr>
              <a:t>”</a:t>
            </a:r>
            <a:r>
              <a:rPr lang="en-GB" i="0" dirty="0" smtClean="0">
                <a:effectLst>
                  <a:glow rad="101600">
                    <a:schemeClr val="tx1">
                      <a:alpha val="75000"/>
                    </a:schemeClr>
                  </a:glow>
                </a:effectLst>
                <a:cs typeface="Arial" charset="0"/>
              </a:rPr>
              <a:t> </a:t>
            </a:r>
            <a:endParaRPr lang="en-GB" i="0" dirty="0">
              <a:effectLst>
                <a:glow rad="101600">
                  <a:schemeClr val="tx1">
                    <a:alpha val="75000"/>
                  </a:schemeClr>
                </a:glow>
              </a:effectLst>
              <a:cs typeface="Arial" charset="0"/>
            </a:endParaRPr>
          </a:p>
          <a:p>
            <a:pPr algn="r">
              <a:defRPr/>
            </a:pPr>
            <a:r>
              <a:rPr lang="en-GB" i="0" dirty="0">
                <a:effectLst>
                  <a:glow rad="101600">
                    <a:schemeClr val="tx1">
                      <a:alpha val="75000"/>
                    </a:schemeClr>
                  </a:glow>
                </a:effectLst>
                <a:cs typeface="Arial" charset="0"/>
              </a:rPr>
              <a:t>(Davidson 2003: 697)</a:t>
            </a:r>
          </a:p>
        </p:txBody>
      </p:sp>
    </p:spTree>
    <p:extLst>
      <p:ext uri="{BB962C8B-B14F-4D97-AF65-F5344CB8AC3E}">
        <p14:creationId xmlns:p14="http://schemas.microsoft.com/office/powerpoint/2010/main" val="362839483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9811" name="Picture 4" descr="davidson flipped trans"/>
          <p:cNvPicPr>
            <a:picLocks noChangeAspect="1" noChangeArrowheads="1"/>
          </p:cNvPicPr>
          <p:nvPr/>
        </p:nvPicPr>
        <p:blipFill>
          <a:blip r:embed="rId2">
            <a:extLst>
              <a:ext uri="{28A0092B-C50C-407E-A947-70E740481C1C}">
                <a14:useLocalDpi xmlns:a14="http://schemas.microsoft.com/office/drawing/2010/main" val="0"/>
              </a:ext>
            </a:extLst>
          </a:blip>
          <a:srcRect r="24164" b="1816"/>
          <a:stretch>
            <a:fillRect/>
          </a:stretch>
        </p:blipFill>
        <p:spPr bwMode="auto">
          <a:xfrm>
            <a:off x="6119813" y="3346450"/>
            <a:ext cx="3024187" cy="3511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9812" name="Rectangle 5"/>
          <p:cNvSpPr>
            <a:spLocks noChangeArrowheads="1"/>
          </p:cNvSpPr>
          <p:nvPr/>
        </p:nvSpPr>
        <p:spPr bwMode="auto">
          <a:xfrm rot="-60000">
            <a:off x="1906588" y="4745038"/>
            <a:ext cx="2808287" cy="430212"/>
          </a:xfrm>
          <a:prstGeom prst="rect">
            <a:avLst/>
          </a:prstGeom>
          <a:solidFill>
            <a:srgbClr val="FF66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endParaRPr lang="en-US"/>
          </a:p>
        </p:txBody>
      </p:sp>
      <p:sp>
        <p:nvSpPr>
          <p:cNvPr id="119813" name="Rectangle 6"/>
          <p:cNvSpPr>
            <a:spLocks noChangeArrowheads="1"/>
          </p:cNvSpPr>
          <p:nvPr/>
        </p:nvSpPr>
        <p:spPr bwMode="auto">
          <a:xfrm rot="60000">
            <a:off x="4414838" y="4054475"/>
            <a:ext cx="1125537" cy="430213"/>
          </a:xfrm>
          <a:prstGeom prst="rect">
            <a:avLst/>
          </a:prstGeom>
          <a:solidFill>
            <a:srgbClr val="FF66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endParaRPr lang="en-US"/>
          </a:p>
        </p:txBody>
      </p:sp>
      <p:sp>
        <p:nvSpPr>
          <p:cNvPr id="100359" name="Rectangle 7"/>
          <p:cNvSpPr>
            <a:spLocks noChangeArrowheads="1"/>
          </p:cNvSpPr>
          <p:nvPr/>
        </p:nvSpPr>
        <p:spPr bwMode="auto">
          <a:xfrm>
            <a:off x="971204" y="3355381"/>
            <a:ext cx="5761037" cy="2462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a:defRPr/>
            </a:pPr>
            <a:r>
              <a:rPr lang="ja-JP" altLang="en-GB" i="0" dirty="0">
                <a:effectLst>
                  <a:glow rad="101600">
                    <a:schemeClr val="tx1">
                      <a:alpha val="75000"/>
                    </a:schemeClr>
                  </a:glow>
                </a:effectLst>
                <a:cs typeface="Arial" charset="0"/>
              </a:rPr>
              <a:t>“</a:t>
            </a:r>
            <a:r>
              <a:rPr lang="en-GB" i="0" dirty="0">
                <a:effectLst>
                  <a:glow rad="101600">
                    <a:schemeClr val="tx1">
                      <a:alpha val="75000"/>
                    </a:schemeClr>
                  </a:glow>
                </a:effectLst>
                <a:cs typeface="Arial" charset="0"/>
              </a:rPr>
              <a:t>We are stuck with our two main ways of describing and explaining things, one which treats objects and events as </a:t>
            </a:r>
            <a:r>
              <a:rPr lang="en-GB" i="0" dirty="0">
                <a:solidFill>
                  <a:schemeClr val="tx1"/>
                </a:solidFill>
                <a:effectLst>
                  <a:glow rad="101600">
                    <a:schemeClr val="bg1">
                      <a:alpha val="75000"/>
                    </a:schemeClr>
                  </a:glow>
                </a:effectLst>
                <a:cs typeface="Arial" charset="0"/>
              </a:rPr>
              <a:t>mindless</a:t>
            </a:r>
            <a:r>
              <a:rPr lang="en-GB" i="0" dirty="0">
                <a:effectLst>
                  <a:glow rad="101600">
                    <a:schemeClr val="tx1">
                      <a:alpha val="75000"/>
                    </a:schemeClr>
                  </a:glow>
                </a:effectLst>
                <a:cs typeface="Arial" charset="0"/>
              </a:rPr>
              <a:t>, and the other which treats objects and events as having </a:t>
            </a:r>
            <a:r>
              <a:rPr lang="en-GB" i="0" dirty="0">
                <a:solidFill>
                  <a:schemeClr val="tx1"/>
                </a:solidFill>
                <a:effectLst>
                  <a:glow rad="101600">
                    <a:schemeClr val="bg1">
                      <a:alpha val="75000"/>
                    </a:schemeClr>
                  </a:glow>
                </a:effectLst>
                <a:cs typeface="Arial" charset="0"/>
              </a:rPr>
              <a:t>propositional attitudes</a:t>
            </a:r>
            <a:r>
              <a:rPr lang="en-GB" i="0" dirty="0">
                <a:effectLst>
                  <a:glow rad="101600">
                    <a:schemeClr val="tx1">
                      <a:alpha val="75000"/>
                    </a:schemeClr>
                  </a:glow>
                </a:effectLst>
                <a:cs typeface="Arial" charset="0"/>
              </a:rPr>
              <a:t>. I see no way of bridging the </a:t>
            </a:r>
            <a:r>
              <a:rPr lang="en-GB" i="0" dirty="0" smtClean="0">
                <a:effectLst>
                  <a:glow rad="101600">
                    <a:schemeClr val="tx1">
                      <a:alpha val="75000"/>
                    </a:schemeClr>
                  </a:glow>
                </a:effectLst>
                <a:cs typeface="Arial" charset="0"/>
              </a:rPr>
              <a:t>gap</a:t>
            </a:r>
            <a:r>
              <a:rPr lang="ja-JP" altLang="en-GB" i="0" dirty="0" smtClean="0">
                <a:effectLst>
                  <a:glow rad="101600">
                    <a:schemeClr val="tx1">
                      <a:alpha val="75000"/>
                    </a:schemeClr>
                  </a:glow>
                </a:effectLst>
                <a:cs typeface="Arial" charset="0"/>
              </a:rPr>
              <a:t>”</a:t>
            </a:r>
            <a:r>
              <a:rPr lang="en-GB" i="0" dirty="0" smtClean="0">
                <a:effectLst>
                  <a:glow rad="101600">
                    <a:schemeClr val="tx1">
                      <a:alpha val="75000"/>
                    </a:schemeClr>
                  </a:glow>
                </a:effectLst>
                <a:cs typeface="Arial" charset="0"/>
              </a:rPr>
              <a:t> </a:t>
            </a:r>
            <a:endParaRPr lang="en-GB" i="0" dirty="0">
              <a:effectLst>
                <a:glow rad="101600">
                  <a:schemeClr val="tx1">
                    <a:alpha val="75000"/>
                  </a:schemeClr>
                </a:glow>
              </a:effectLst>
              <a:cs typeface="Arial" charset="0"/>
            </a:endParaRPr>
          </a:p>
          <a:p>
            <a:pPr algn="r">
              <a:defRPr/>
            </a:pPr>
            <a:r>
              <a:rPr lang="en-GB" i="0" dirty="0">
                <a:effectLst>
                  <a:glow rad="101600">
                    <a:schemeClr val="tx1">
                      <a:alpha val="75000"/>
                    </a:schemeClr>
                  </a:glow>
                </a:effectLst>
                <a:cs typeface="Arial" charset="0"/>
              </a:rPr>
              <a:t>(Davidson 2003: 697)</a:t>
            </a:r>
          </a:p>
        </p:txBody>
      </p:sp>
    </p:spTree>
    <p:extLst>
      <p:ext uri="{BB962C8B-B14F-4D97-AF65-F5344CB8AC3E}">
        <p14:creationId xmlns:p14="http://schemas.microsoft.com/office/powerpoint/2010/main" val="345420093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6"/>
          <p:cNvSpPr>
            <a:spLocks noChangeArrowheads="1"/>
          </p:cNvSpPr>
          <p:nvPr/>
        </p:nvSpPr>
        <p:spPr bwMode="auto">
          <a:xfrm rot="60000">
            <a:off x="4414838" y="4054475"/>
            <a:ext cx="1125537" cy="430213"/>
          </a:xfrm>
          <a:prstGeom prst="rect">
            <a:avLst/>
          </a:prstGeom>
          <a:solidFill>
            <a:srgbClr val="FF66FF">
              <a:alpha val="34000"/>
            </a:srgbClr>
          </a:solidFill>
          <a:ln>
            <a:noFill/>
          </a:ln>
          <a:extLst/>
        </p:spPr>
        <p:txBody>
          <a:bodyPr anchor="ctr">
            <a:spAutoFit/>
          </a:bodyPr>
          <a:lstStyle/>
          <a:p>
            <a:endParaRPr lang="en-US"/>
          </a:p>
        </p:txBody>
      </p:sp>
      <p:pic>
        <p:nvPicPr>
          <p:cNvPr id="119811" name="Picture 4" descr="davidson flipped trans"/>
          <p:cNvPicPr>
            <a:picLocks noChangeAspect="1" noChangeArrowheads="1"/>
          </p:cNvPicPr>
          <p:nvPr/>
        </p:nvPicPr>
        <p:blipFill>
          <a:blip r:embed="rId2">
            <a:extLst>
              <a:ext uri="{28A0092B-C50C-407E-A947-70E740481C1C}">
                <a14:useLocalDpi xmlns:a14="http://schemas.microsoft.com/office/drawing/2010/main" val="0"/>
              </a:ext>
            </a:extLst>
          </a:blip>
          <a:srcRect r="24164" b="1816"/>
          <a:stretch>
            <a:fillRect/>
          </a:stretch>
        </p:blipFill>
        <p:spPr bwMode="auto">
          <a:xfrm>
            <a:off x="6119813" y="3346450"/>
            <a:ext cx="3024187" cy="3511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9812" name="Rectangle 5"/>
          <p:cNvSpPr>
            <a:spLocks noChangeArrowheads="1"/>
          </p:cNvSpPr>
          <p:nvPr/>
        </p:nvSpPr>
        <p:spPr bwMode="auto">
          <a:xfrm rot="-60000">
            <a:off x="1906588" y="4745038"/>
            <a:ext cx="2808287" cy="430212"/>
          </a:xfrm>
          <a:prstGeom prst="rect">
            <a:avLst/>
          </a:prstGeom>
          <a:solidFill>
            <a:srgbClr val="FF66FF">
              <a:alpha val="34000"/>
            </a:srgbClr>
          </a:solidFill>
          <a:ln>
            <a:noFill/>
          </a:ln>
          <a:extLst/>
        </p:spPr>
        <p:txBody>
          <a:bodyPr anchor="ctr">
            <a:spAutoFit/>
          </a:bodyPr>
          <a:lstStyle/>
          <a:p>
            <a:endParaRPr lang="en-US"/>
          </a:p>
        </p:txBody>
      </p:sp>
      <p:sp>
        <p:nvSpPr>
          <p:cNvPr id="119813" name="Rectangle 6"/>
          <p:cNvSpPr>
            <a:spLocks noChangeArrowheads="1"/>
          </p:cNvSpPr>
          <p:nvPr/>
        </p:nvSpPr>
        <p:spPr bwMode="auto">
          <a:xfrm rot="60000">
            <a:off x="3279573" y="3361314"/>
            <a:ext cx="498985" cy="430213"/>
          </a:xfrm>
          <a:prstGeom prst="rect">
            <a:avLst/>
          </a:prstGeom>
          <a:solidFill>
            <a:srgbClr val="FF66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endParaRPr lang="en-US"/>
          </a:p>
        </p:txBody>
      </p:sp>
      <p:sp>
        <p:nvSpPr>
          <p:cNvPr id="7" name="Rectangle 7"/>
          <p:cNvSpPr>
            <a:spLocks noChangeArrowheads="1"/>
          </p:cNvSpPr>
          <p:nvPr/>
        </p:nvSpPr>
        <p:spPr bwMode="auto">
          <a:xfrm>
            <a:off x="971204" y="3356992"/>
            <a:ext cx="5761037" cy="2462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a:defRPr/>
            </a:pPr>
            <a:r>
              <a:rPr lang="ja-JP" altLang="en-GB" i="0" dirty="0">
                <a:effectLst>
                  <a:glow rad="101600">
                    <a:schemeClr val="tx1">
                      <a:alpha val="75000"/>
                    </a:schemeClr>
                  </a:glow>
                </a:effectLst>
                <a:cs typeface="Arial" charset="0"/>
              </a:rPr>
              <a:t>“</a:t>
            </a:r>
            <a:r>
              <a:rPr lang="en-GB" i="0" dirty="0">
                <a:effectLst>
                  <a:glow rad="101600">
                    <a:schemeClr val="tx1">
                      <a:alpha val="75000"/>
                    </a:schemeClr>
                  </a:glow>
                </a:effectLst>
                <a:cs typeface="Arial" charset="0"/>
              </a:rPr>
              <a:t>We are stuck with our two main ways of describing and explaining things, one which treats objects and events as mindless, and the other which treats objects and events as having propositional attitudes. </a:t>
            </a:r>
            <a:r>
              <a:rPr lang="en-GB" i="0" dirty="0" smtClean="0">
                <a:effectLst>
                  <a:glow rad="101600">
                    <a:schemeClr val="tx1">
                      <a:alpha val="75000"/>
                    </a:schemeClr>
                  </a:glow>
                </a:effectLst>
                <a:cs typeface="Arial" charset="0"/>
              </a:rPr>
              <a:t>I </a:t>
            </a:r>
            <a:r>
              <a:rPr lang="en-GB" i="0" dirty="0">
                <a:effectLst>
                  <a:glow rad="101600">
                    <a:schemeClr val="tx1">
                      <a:alpha val="75000"/>
                    </a:schemeClr>
                  </a:glow>
                </a:effectLst>
                <a:cs typeface="Arial" charset="0"/>
              </a:rPr>
              <a:t>see no way of bridging the </a:t>
            </a:r>
            <a:r>
              <a:rPr lang="en-GB" i="0" dirty="0" smtClean="0">
                <a:effectLst>
                  <a:glow rad="101600">
                    <a:schemeClr val="tx1">
                      <a:alpha val="75000"/>
                    </a:schemeClr>
                  </a:glow>
                </a:effectLst>
                <a:cs typeface="Arial" charset="0"/>
              </a:rPr>
              <a:t>gap</a:t>
            </a:r>
            <a:r>
              <a:rPr lang="ja-JP" altLang="en-GB" i="0" dirty="0" smtClean="0">
                <a:effectLst>
                  <a:glow rad="101600">
                    <a:schemeClr val="tx1">
                      <a:alpha val="75000"/>
                    </a:schemeClr>
                  </a:glow>
                </a:effectLst>
                <a:cs typeface="Arial" charset="0"/>
              </a:rPr>
              <a:t>”</a:t>
            </a:r>
            <a:r>
              <a:rPr lang="en-GB" i="0" dirty="0" smtClean="0">
                <a:effectLst>
                  <a:glow rad="101600">
                    <a:schemeClr val="tx1">
                      <a:alpha val="75000"/>
                    </a:schemeClr>
                  </a:glow>
                </a:effectLst>
                <a:cs typeface="Arial" charset="0"/>
              </a:rPr>
              <a:t> </a:t>
            </a:r>
            <a:endParaRPr lang="en-GB" i="0" dirty="0">
              <a:effectLst>
                <a:glow rad="101600">
                  <a:schemeClr val="tx1">
                    <a:alpha val="75000"/>
                  </a:schemeClr>
                </a:glow>
              </a:effectLst>
              <a:cs typeface="Arial" charset="0"/>
            </a:endParaRPr>
          </a:p>
          <a:p>
            <a:pPr algn="r">
              <a:defRPr/>
            </a:pPr>
            <a:r>
              <a:rPr lang="en-GB" i="0" dirty="0">
                <a:effectLst>
                  <a:glow rad="101600">
                    <a:schemeClr val="tx1">
                      <a:alpha val="75000"/>
                    </a:schemeClr>
                  </a:glow>
                </a:effectLst>
                <a:cs typeface="Arial" charset="0"/>
              </a:rPr>
              <a:t>(Davidson 2003: 697)</a:t>
            </a:r>
          </a:p>
        </p:txBody>
      </p:sp>
    </p:spTree>
    <p:extLst>
      <p:ext uri="{BB962C8B-B14F-4D97-AF65-F5344CB8AC3E}">
        <p14:creationId xmlns:p14="http://schemas.microsoft.com/office/powerpoint/2010/main" val="101231643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6"/>
          <p:cNvSpPr>
            <a:spLocks noChangeArrowheads="1"/>
          </p:cNvSpPr>
          <p:nvPr/>
        </p:nvSpPr>
        <p:spPr bwMode="auto">
          <a:xfrm rot="60000">
            <a:off x="4414838" y="4054475"/>
            <a:ext cx="1125537" cy="430213"/>
          </a:xfrm>
          <a:prstGeom prst="rect">
            <a:avLst/>
          </a:prstGeom>
          <a:solidFill>
            <a:srgbClr val="FF66FF">
              <a:alpha val="34000"/>
            </a:srgbClr>
          </a:solidFill>
          <a:ln>
            <a:noFill/>
          </a:ln>
          <a:extLst/>
        </p:spPr>
        <p:txBody>
          <a:bodyPr anchor="ctr">
            <a:spAutoFit/>
          </a:bodyPr>
          <a:lstStyle/>
          <a:p>
            <a:endParaRPr lang="en-US"/>
          </a:p>
        </p:txBody>
      </p:sp>
      <p:pic>
        <p:nvPicPr>
          <p:cNvPr id="119811" name="Picture 4" descr="davidson flipped trans"/>
          <p:cNvPicPr>
            <a:picLocks noChangeAspect="1" noChangeArrowheads="1"/>
          </p:cNvPicPr>
          <p:nvPr/>
        </p:nvPicPr>
        <p:blipFill>
          <a:blip r:embed="rId2">
            <a:extLst>
              <a:ext uri="{28A0092B-C50C-407E-A947-70E740481C1C}">
                <a14:useLocalDpi xmlns:a14="http://schemas.microsoft.com/office/drawing/2010/main" val="0"/>
              </a:ext>
            </a:extLst>
          </a:blip>
          <a:srcRect r="24164" b="1816"/>
          <a:stretch>
            <a:fillRect/>
          </a:stretch>
        </p:blipFill>
        <p:spPr bwMode="auto">
          <a:xfrm>
            <a:off x="6119813" y="3346450"/>
            <a:ext cx="3024187" cy="3511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9812" name="Rectangle 5"/>
          <p:cNvSpPr>
            <a:spLocks noChangeArrowheads="1"/>
          </p:cNvSpPr>
          <p:nvPr/>
        </p:nvSpPr>
        <p:spPr bwMode="auto">
          <a:xfrm rot="-60000">
            <a:off x="1906588" y="4745038"/>
            <a:ext cx="2808287" cy="430212"/>
          </a:xfrm>
          <a:prstGeom prst="rect">
            <a:avLst/>
          </a:prstGeom>
          <a:solidFill>
            <a:srgbClr val="FF66FF">
              <a:alpha val="34000"/>
            </a:srgbClr>
          </a:solidFill>
          <a:ln>
            <a:noFill/>
          </a:ln>
          <a:extLst/>
        </p:spPr>
        <p:txBody>
          <a:bodyPr anchor="ctr">
            <a:spAutoFit/>
          </a:bodyPr>
          <a:lstStyle/>
          <a:p>
            <a:endParaRPr lang="en-US"/>
          </a:p>
        </p:txBody>
      </p:sp>
      <p:sp>
        <p:nvSpPr>
          <p:cNvPr id="119813" name="Rectangle 6"/>
          <p:cNvSpPr>
            <a:spLocks noChangeArrowheads="1"/>
          </p:cNvSpPr>
          <p:nvPr/>
        </p:nvSpPr>
        <p:spPr bwMode="auto">
          <a:xfrm rot="60000">
            <a:off x="3279573" y="3361314"/>
            <a:ext cx="498985" cy="430213"/>
          </a:xfrm>
          <a:prstGeom prst="rect">
            <a:avLst/>
          </a:prstGeom>
          <a:solidFill>
            <a:srgbClr val="FF66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endParaRPr lang="en-US"/>
          </a:p>
        </p:txBody>
      </p:sp>
      <p:sp>
        <p:nvSpPr>
          <p:cNvPr id="7" name="Rectangle 7"/>
          <p:cNvSpPr>
            <a:spLocks noChangeArrowheads="1"/>
          </p:cNvSpPr>
          <p:nvPr/>
        </p:nvSpPr>
        <p:spPr bwMode="auto">
          <a:xfrm>
            <a:off x="971204" y="3356992"/>
            <a:ext cx="5761037" cy="2462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a:defRPr/>
            </a:pPr>
            <a:r>
              <a:rPr lang="ja-JP" altLang="en-GB" i="0" dirty="0">
                <a:effectLst>
                  <a:glow rad="101600">
                    <a:schemeClr val="tx1">
                      <a:alpha val="75000"/>
                    </a:schemeClr>
                  </a:glow>
                </a:effectLst>
                <a:cs typeface="Arial" charset="0"/>
              </a:rPr>
              <a:t>“</a:t>
            </a:r>
            <a:r>
              <a:rPr lang="en-GB" i="0" dirty="0">
                <a:effectLst>
                  <a:glow rad="101600">
                    <a:schemeClr val="tx1">
                      <a:alpha val="75000"/>
                    </a:schemeClr>
                  </a:glow>
                </a:effectLst>
                <a:cs typeface="Arial" charset="0"/>
              </a:rPr>
              <a:t>We are stuck with our two main ways of describing and explaining things, one which treats objects and events as mindless, and the other which treats objects and events as having propositional attitudes. </a:t>
            </a:r>
            <a:r>
              <a:rPr lang="en-GB" i="0" dirty="0" smtClean="0">
                <a:effectLst>
                  <a:glow rad="101600">
                    <a:schemeClr val="tx1">
                      <a:alpha val="75000"/>
                    </a:schemeClr>
                  </a:glow>
                </a:effectLst>
                <a:cs typeface="Arial" charset="0"/>
              </a:rPr>
              <a:t>I </a:t>
            </a:r>
            <a:r>
              <a:rPr lang="en-GB" i="0" dirty="0">
                <a:effectLst>
                  <a:glow rad="101600">
                    <a:schemeClr val="tx1">
                      <a:alpha val="75000"/>
                    </a:schemeClr>
                  </a:glow>
                </a:effectLst>
                <a:cs typeface="Arial" charset="0"/>
              </a:rPr>
              <a:t>see no way of bridging the </a:t>
            </a:r>
            <a:r>
              <a:rPr lang="en-GB" i="0" dirty="0" smtClean="0">
                <a:effectLst>
                  <a:glow rad="101600">
                    <a:schemeClr val="tx1">
                      <a:alpha val="75000"/>
                    </a:schemeClr>
                  </a:glow>
                </a:effectLst>
                <a:cs typeface="Arial" charset="0"/>
              </a:rPr>
              <a:t>gap</a:t>
            </a:r>
            <a:r>
              <a:rPr lang="ja-JP" altLang="en-GB" i="0" dirty="0" smtClean="0">
                <a:effectLst>
                  <a:glow rad="101600">
                    <a:schemeClr val="tx1">
                      <a:alpha val="75000"/>
                    </a:schemeClr>
                  </a:glow>
                </a:effectLst>
                <a:cs typeface="Arial" charset="0"/>
              </a:rPr>
              <a:t>”</a:t>
            </a:r>
            <a:r>
              <a:rPr lang="en-GB" i="0" dirty="0" smtClean="0">
                <a:effectLst>
                  <a:glow rad="101600">
                    <a:schemeClr val="tx1">
                      <a:alpha val="75000"/>
                    </a:schemeClr>
                  </a:glow>
                </a:effectLst>
                <a:cs typeface="Arial" charset="0"/>
              </a:rPr>
              <a:t> </a:t>
            </a:r>
            <a:endParaRPr lang="en-GB" i="0" dirty="0">
              <a:effectLst>
                <a:glow rad="101600">
                  <a:schemeClr val="tx1">
                    <a:alpha val="75000"/>
                  </a:schemeClr>
                </a:glow>
              </a:effectLst>
              <a:cs typeface="Arial" charset="0"/>
            </a:endParaRPr>
          </a:p>
          <a:p>
            <a:pPr algn="r">
              <a:defRPr/>
            </a:pPr>
            <a:r>
              <a:rPr lang="en-GB" i="0" dirty="0">
                <a:effectLst>
                  <a:glow rad="101600">
                    <a:schemeClr val="tx1">
                      <a:alpha val="75000"/>
                    </a:schemeClr>
                  </a:glow>
                </a:effectLst>
                <a:cs typeface="Arial" charset="0"/>
              </a:rPr>
              <a:t>(Davidson 2003: 697)</a:t>
            </a:r>
          </a:p>
        </p:txBody>
      </p:sp>
      <p:sp>
        <p:nvSpPr>
          <p:cNvPr id="8" name="Rectangle 7"/>
          <p:cNvSpPr/>
          <p:nvPr/>
        </p:nvSpPr>
        <p:spPr bwMode="auto">
          <a:xfrm>
            <a:off x="0" y="-26881"/>
            <a:ext cx="9144000" cy="6935416"/>
          </a:xfrm>
          <a:prstGeom prst="rect">
            <a:avLst/>
          </a:prstGeom>
          <a:solidFill>
            <a:srgbClr val="000000">
              <a:alpha val="50000"/>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pic>
        <p:nvPicPr>
          <p:cNvPr id="9" name="Picture 8" descr="apperly transparent.png"/>
          <p:cNvPicPr>
            <a:picLocks noChangeAspect="1"/>
          </p:cNvPicPr>
          <p:nvPr/>
        </p:nvPicPr>
        <p:blipFill>
          <a:blip r:embed="rId3">
            <a:extLst>
              <a:ext uri="{28A0092B-C50C-407E-A947-70E740481C1C}">
                <a14:useLocalDpi xmlns:a14="http://schemas.microsoft.com/office/drawing/2010/main" val="0"/>
              </a:ext>
            </a:extLst>
          </a:blip>
          <a:srcRect b="4765"/>
          <a:stretch>
            <a:fillRect/>
          </a:stretch>
        </p:blipFill>
        <p:spPr bwMode="auto">
          <a:xfrm>
            <a:off x="1690109" y="-891480"/>
            <a:ext cx="8210483" cy="7776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437899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5" name="Picture 2"/>
          <p:cNvPicPr>
            <a:picLocks noChangeAspect="1" noChangeArrowheads="1"/>
          </p:cNvPicPr>
          <p:nvPr/>
        </p:nvPicPr>
        <p:blipFill>
          <a:blip r:embed="rId2">
            <a:lum bright="-18000" contrast="6000"/>
            <a:grayscl/>
            <a:extLst>
              <a:ext uri="{28A0092B-C50C-407E-A947-70E740481C1C}">
                <a14:useLocalDpi xmlns:a14="http://schemas.microsoft.com/office/drawing/2010/main" val="0"/>
              </a:ext>
            </a:extLst>
          </a:blip>
          <a:srcRect b="21399"/>
          <a:stretch>
            <a:fillRect/>
          </a:stretch>
        </p:blipFill>
        <p:spPr bwMode="auto">
          <a:xfrm>
            <a:off x="0" y="1479550"/>
            <a:ext cx="9144000" cy="537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7107" name="Rectangle 3"/>
          <p:cNvSpPr>
            <a:spLocks noChangeArrowheads="1"/>
          </p:cNvSpPr>
          <p:nvPr/>
        </p:nvSpPr>
        <p:spPr bwMode="auto">
          <a:xfrm>
            <a:off x="0" y="3716338"/>
            <a:ext cx="9144000" cy="2065337"/>
          </a:xfrm>
          <a:prstGeom prst="rect">
            <a:avLst/>
          </a:prstGeom>
          <a:gradFill rotWithShape="1">
            <a:gsLst>
              <a:gs pos="0">
                <a:schemeClr val="tx1"/>
              </a:gs>
              <a:gs pos="100000">
                <a:schemeClr val="tx1">
                  <a:gamma/>
                  <a:tint val="0"/>
                  <a:invGamma/>
                  <a:alpha val="0"/>
                </a:schemeClr>
              </a:gs>
            </a:gsLst>
            <a:lin ang="5400000" scaled="1"/>
          </a:gradFill>
          <a:ln w="9525">
            <a:noFill/>
            <a:miter lim="800000"/>
            <a:headEnd/>
            <a:tailEnd/>
          </a:ln>
          <a:effectLst/>
        </p:spPr>
        <p:txBody>
          <a:bodyPr anchor="ctr">
            <a:spAutoFit/>
          </a:bodyPr>
          <a:lstStyle/>
          <a:p>
            <a:pPr>
              <a:defRPr/>
            </a:pPr>
            <a:endParaRPr lang="en-US">
              <a:ea typeface="Arial" charset="0"/>
              <a:cs typeface="Arial" charset="0"/>
            </a:endParaRPr>
          </a:p>
        </p:txBody>
      </p:sp>
      <p:sp>
        <p:nvSpPr>
          <p:cNvPr id="47107" name="Text Box 4"/>
          <p:cNvSpPr txBox="1">
            <a:spLocks noChangeArrowheads="1"/>
          </p:cNvSpPr>
          <p:nvPr/>
        </p:nvSpPr>
        <p:spPr bwMode="auto">
          <a:xfrm>
            <a:off x="395288" y="322263"/>
            <a:ext cx="3600450" cy="420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6614" tIns="93308" rIns="186614" bIns="93308">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Aft>
                <a:spcPct val="100000"/>
              </a:spcAft>
            </a:pPr>
            <a:r>
              <a:rPr lang="en-GB" i="0"/>
              <a:t>Your </a:t>
            </a:r>
            <a:r>
              <a:rPr lang="en-GB"/>
              <a:t>field  </a:t>
            </a:r>
            <a:r>
              <a:rPr lang="en-GB" i="0"/>
              <a:t>= a set of objects related to you by proximity, orientation, lighting and other factors</a:t>
            </a:r>
          </a:p>
          <a:p>
            <a:pPr eaLnBrk="1" hangingPunct="1">
              <a:spcAft>
                <a:spcPct val="100000"/>
              </a:spcAft>
            </a:pPr>
            <a:r>
              <a:rPr lang="en-GB" i="0"/>
              <a:t>You </a:t>
            </a:r>
            <a:r>
              <a:rPr lang="en-GB"/>
              <a:t>encounter </a:t>
            </a:r>
            <a:r>
              <a:rPr lang="en-GB" i="0"/>
              <a:t>an object = it is in your field</a:t>
            </a:r>
          </a:p>
          <a:p>
            <a:pPr eaLnBrk="1" hangingPunct="1">
              <a:spcAft>
                <a:spcPct val="100000"/>
              </a:spcAft>
            </a:pPr>
            <a:r>
              <a:rPr lang="en-GB" i="0"/>
              <a:t>You </a:t>
            </a:r>
            <a:r>
              <a:rPr lang="en-GB"/>
              <a:t>register </a:t>
            </a:r>
            <a:r>
              <a:rPr lang="en-GB" i="0"/>
              <a:t>an object at a location = you most recently encountered the object at that location</a:t>
            </a:r>
          </a:p>
        </p:txBody>
      </p:sp>
      <p:sp>
        <p:nvSpPr>
          <p:cNvPr id="47108" name="Rectangle 5"/>
          <p:cNvSpPr>
            <a:spLocks noChangeArrowheads="1"/>
          </p:cNvSpPr>
          <p:nvPr/>
        </p:nvSpPr>
        <p:spPr bwMode="auto">
          <a:xfrm>
            <a:off x="468313" y="2060575"/>
            <a:ext cx="3382962" cy="2376488"/>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Tree>
    <p:extLst>
      <p:ext uri="{BB962C8B-B14F-4D97-AF65-F5344CB8AC3E}">
        <p14:creationId xmlns:p14="http://schemas.microsoft.com/office/powerpoint/2010/main" val="191543182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29" name="Picture 2"/>
          <p:cNvPicPr>
            <a:picLocks noChangeAspect="1" noChangeArrowheads="1"/>
          </p:cNvPicPr>
          <p:nvPr/>
        </p:nvPicPr>
        <p:blipFill>
          <a:blip r:embed="rId2">
            <a:lum bright="-18000" contrast="6000"/>
            <a:grayscl/>
            <a:extLst>
              <a:ext uri="{28A0092B-C50C-407E-A947-70E740481C1C}">
                <a14:useLocalDpi xmlns:a14="http://schemas.microsoft.com/office/drawing/2010/main" val="0"/>
              </a:ext>
            </a:extLst>
          </a:blip>
          <a:srcRect b="21399"/>
          <a:stretch>
            <a:fillRect/>
          </a:stretch>
        </p:blipFill>
        <p:spPr bwMode="auto">
          <a:xfrm>
            <a:off x="0" y="1479550"/>
            <a:ext cx="9144000" cy="537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8131" name="Rectangle 3"/>
          <p:cNvSpPr>
            <a:spLocks noChangeArrowheads="1"/>
          </p:cNvSpPr>
          <p:nvPr/>
        </p:nvSpPr>
        <p:spPr bwMode="auto">
          <a:xfrm>
            <a:off x="0" y="3716338"/>
            <a:ext cx="9144000" cy="2065337"/>
          </a:xfrm>
          <a:prstGeom prst="rect">
            <a:avLst/>
          </a:prstGeom>
          <a:gradFill rotWithShape="1">
            <a:gsLst>
              <a:gs pos="0">
                <a:schemeClr val="tx1"/>
              </a:gs>
              <a:gs pos="100000">
                <a:schemeClr val="tx1">
                  <a:gamma/>
                  <a:tint val="0"/>
                  <a:invGamma/>
                  <a:alpha val="0"/>
                </a:schemeClr>
              </a:gs>
            </a:gsLst>
            <a:lin ang="5400000" scaled="1"/>
          </a:gradFill>
          <a:ln w="9525">
            <a:noFill/>
            <a:miter lim="800000"/>
            <a:headEnd/>
            <a:tailEnd/>
          </a:ln>
          <a:effectLst/>
        </p:spPr>
        <p:txBody>
          <a:bodyPr anchor="ctr">
            <a:spAutoFit/>
          </a:bodyPr>
          <a:lstStyle/>
          <a:p>
            <a:pPr>
              <a:defRPr/>
            </a:pPr>
            <a:endParaRPr lang="en-US">
              <a:ea typeface="Arial" charset="0"/>
              <a:cs typeface="Arial" charset="0"/>
            </a:endParaRPr>
          </a:p>
        </p:txBody>
      </p:sp>
      <p:sp>
        <p:nvSpPr>
          <p:cNvPr id="48131" name="Text Box 4"/>
          <p:cNvSpPr txBox="1">
            <a:spLocks noChangeArrowheads="1"/>
          </p:cNvSpPr>
          <p:nvPr/>
        </p:nvSpPr>
        <p:spPr bwMode="auto">
          <a:xfrm>
            <a:off x="395288" y="322263"/>
            <a:ext cx="3600450" cy="420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6614" tIns="93308" rIns="186614" bIns="93308">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Aft>
                <a:spcPct val="100000"/>
              </a:spcAft>
            </a:pPr>
            <a:r>
              <a:rPr lang="en-GB" i="0"/>
              <a:t>Your </a:t>
            </a:r>
            <a:r>
              <a:rPr lang="en-GB"/>
              <a:t>field  </a:t>
            </a:r>
            <a:r>
              <a:rPr lang="en-GB" i="0"/>
              <a:t>= a set of objects related to you by proximity, orientation, lighting and other factors</a:t>
            </a:r>
          </a:p>
          <a:p>
            <a:pPr eaLnBrk="1" hangingPunct="1">
              <a:spcAft>
                <a:spcPct val="100000"/>
              </a:spcAft>
            </a:pPr>
            <a:r>
              <a:rPr lang="en-GB" i="0"/>
              <a:t>You </a:t>
            </a:r>
            <a:r>
              <a:rPr lang="en-GB"/>
              <a:t>encounter </a:t>
            </a:r>
            <a:r>
              <a:rPr lang="en-GB" i="0"/>
              <a:t>an object = it is in your field</a:t>
            </a:r>
          </a:p>
          <a:p>
            <a:pPr eaLnBrk="1" hangingPunct="1">
              <a:spcAft>
                <a:spcPct val="100000"/>
              </a:spcAft>
            </a:pPr>
            <a:r>
              <a:rPr lang="en-GB" i="0"/>
              <a:t>You </a:t>
            </a:r>
            <a:r>
              <a:rPr lang="en-GB"/>
              <a:t>register </a:t>
            </a:r>
            <a:r>
              <a:rPr lang="en-GB" i="0"/>
              <a:t>an object at a location = you most recently encountered the object at that location</a:t>
            </a:r>
          </a:p>
        </p:txBody>
      </p:sp>
      <p:grpSp>
        <p:nvGrpSpPr>
          <p:cNvPr id="48132" name="Group 5"/>
          <p:cNvGrpSpPr>
            <a:grpSpLocks/>
          </p:cNvGrpSpPr>
          <p:nvPr/>
        </p:nvGrpSpPr>
        <p:grpSpPr bwMode="auto">
          <a:xfrm>
            <a:off x="395288" y="4941888"/>
            <a:ext cx="5043487" cy="1582737"/>
            <a:chOff x="1655" y="8119"/>
            <a:chExt cx="4286" cy="1344"/>
          </a:xfrm>
        </p:grpSpPr>
        <p:sp>
          <p:nvSpPr>
            <p:cNvPr id="688134" name="AutoShape 6"/>
            <p:cNvSpPr>
              <a:spLocks noChangeArrowheads="1"/>
            </p:cNvSpPr>
            <p:nvPr/>
          </p:nvSpPr>
          <p:spPr bwMode="auto">
            <a:xfrm>
              <a:off x="1655" y="8119"/>
              <a:ext cx="4229" cy="1305"/>
            </a:xfrm>
            <a:prstGeom prst="roundRect">
              <a:avLst>
                <a:gd name="adj" fmla="val 6546"/>
              </a:avLst>
            </a:prstGeom>
            <a:gradFill rotWithShape="1">
              <a:gsLst>
                <a:gs pos="0">
                  <a:schemeClr val="tx1"/>
                </a:gs>
                <a:gs pos="100000">
                  <a:schemeClr val="tx1">
                    <a:gamma/>
                    <a:shade val="46275"/>
                    <a:invGamma/>
                    <a:alpha val="0"/>
                  </a:schemeClr>
                </a:gs>
              </a:gsLst>
              <a:lin ang="5400000" scaled="1"/>
            </a:gradFill>
            <a:ln w="9525" cap="rnd">
              <a:solidFill>
                <a:schemeClr val="bg1"/>
              </a:solidFill>
              <a:prstDash val="sysDot"/>
              <a:round/>
              <a:headEnd/>
              <a:tailEnd/>
            </a:ln>
            <a:effectLst/>
          </p:spPr>
          <p:txBody>
            <a:bodyPr anchor="ctr">
              <a:spAutoFit/>
            </a:bodyPr>
            <a:lstStyle/>
            <a:p>
              <a:pPr>
                <a:defRPr/>
              </a:pPr>
              <a:endParaRPr lang="en-US">
                <a:ea typeface="Arial" charset="0"/>
                <a:cs typeface="Arial" charset="0"/>
              </a:endParaRPr>
            </a:p>
          </p:txBody>
        </p:sp>
        <p:grpSp>
          <p:nvGrpSpPr>
            <p:cNvPr id="48135" name="Group 7"/>
            <p:cNvGrpSpPr>
              <a:grpSpLocks/>
            </p:cNvGrpSpPr>
            <p:nvPr/>
          </p:nvGrpSpPr>
          <p:grpSpPr bwMode="auto">
            <a:xfrm>
              <a:off x="2471" y="8384"/>
              <a:ext cx="960" cy="1077"/>
              <a:chOff x="1851" y="8591"/>
              <a:chExt cx="1133" cy="1270"/>
            </a:xfrm>
          </p:grpSpPr>
          <p:grpSp>
            <p:nvGrpSpPr>
              <p:cNvPr id="48188" name="Group 8"/>
              <p:cNvGrpSpPr>
                <a:grpSpLocks noChangeAspect="1"/>
              </p:cNvGrpSpPr>
              <p:nvPr/>
            </p:nvGrpSpPr>
            <p:grpSpPr bwMode="auto">
              <a:xfrm>
                <a:off x="2026" y="8591"/>
                <a:ext cx="657" cy="680"/>
                <a:chOff x="2925" y="799"/>
                <a:chExt cx="1970" cy="2041"/>
              </a:xfrm>
            </p:grpSpPr>
            <p:sp>
              <p:nvSpPr>
                <p:cNvPr id="48190" name="Oval 9"/>
                <p:cNvSpPr>
                  <a:spLocks noChangeAspect="1" noChangeArrowheads="1"/>
                </p:cNvSpPr>
                <p:nvPr/>
              </p:nvSpPr>
              <p:spPr bwMode="auto">
                <a:xfrm>
                  <a:off x="3605" y="799"/>
                  <a:ext cx="471" cy="722"/>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8191" name="AutoShape 10"/>
                <p:cNvSpPr>
                  <a:spLocks noChangeAspect="1" noChangeArrowheads="1"/>
                </p:cNvSpPr>
                <p:nvPr/>
              </p:nvSpPr>
              <p:spPr bwMode="auto">
                <a:xfrm>
                  <a:off x="3786" y="1117"/>
                  <a:ext cx="95" cy="157"/>
                </a:xfrm>
                <a:prstGeom prst="triangle">
                  <a:avLst>
                    <a:gd name="adj" fmla="val 5263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8192" name="AutoShape 11"/>
                <p:cNvSpPr>
                  <a:spLocks noChangeAspect="1" noChangeArrowheads="1"/>
                </p:cNvSpPr>
                <p:nvPr/>
              </p:nvSpPr>
              <p:spPr bwMode="auto">
                <a:xfrm>
                  <a:off x="3753" y="1525"/>
                  <a:ext cx="203" cy="110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8193" name="Oval 12"/>
                <p:cNvSpPr>
                  <a:spLocks noChangeAspect="1" noChangeArrowheads="1"/>
                </p:cNvSpPr>
                <p:nvPr/>
              </p:nvSpPr>
              <p:spPr bwMode="auto">
                <a:xfrm>
                  <a:off x="3832" y="1706"/>
                  <a:ext cx="45" cy="499"/>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48194" name="Oval 13"/>
                <p:cNvSpPr>
                  <a:spLocks noChangeAspect="1" noChangeArrowheads="1"/>
                </p:cNvSpPr>
                <p:nvPr/>
              </p:nvSpPr>
              <p:spPr bwMode="auto">
                <a:xfrm rot="5400000">
                  <a:off x="4059" y="1933"/>
                  <a:ext cx="45" cy="499"/>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48195" name="AutoShape 14"/>
                <p:cNvSpPr>
                  <a:spLocks noChangeAspect="1" noChangeArrowheads="1"/>
                </p:cNvSpPr>
                <p:nvPr/>
              </p:nvSpPr>
              <p:spPr bwMode="auto">
                <a:xfrm rot="5400000">
                  <a:off x="3900" y="2500"/>
                  <a:ext cx="91" cy="227"/>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48196" name="AutoShape 15"/>
                <p:cNvSpPr>
                  <a:spLocks noChangeAspect="1" noChangeArrowheads="1"/>
                </p:cNvSpPr>
                <p:nvPr/>
              </p:nvSpPr>
              <p:spPr bwMode="auto">
                <a:xfrm>
                  <a:off x="4013" y="2613"/>
                  <a:ext cx="91" cy="227"/>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48197" name="Freeform 16"/>
                <p:cNvSpPr>
                  <a:spLocks noChangeAspect="1"/>
                </p:cNvSpPr>
                <p:nvPr/>
              </p:nvSpPr>
              <p:spPr bwMode="auto">
                <a:xfrm>
                  <a:off x="2925" y="1298"/>
                  <a:ext cx="1970" cy="1036"/>
                </a:xfrm>
                <a:custGeom>
                  <a:avLst/>
                  <a:gdLst>
                    <a:gd name="T0" fmla="*/ 379 w 1970"/>
                    <a:gd name="T1" fmla="*/ 30 h 1036"/>
                    <a:gd name="T2" fmla="*/ 970 w 1970"/>
                    <a:gd name="T3" fmla="*/ 300 h 1036"/>
                    <a:gd name="T4" fmla="*/ 1609 w 1970"/>
                    <a:gd name="T5" fmla="*/ 15 h 1036"/>
                    <a:gd name="T6" fmla="*/ 1970 w 1970"/>
                    <a:gd name="T7" fmla="*/ 552 h 1036"/>
                    <a:gd name="T8" fmla="*/ 1005 w 1970"/>
                    <a:gd name="T9" fmla="*/ 1034 h 1036"/>
                    <a:gd name="T10" fmla="*/ 0 w 1970"/>
                    <a:gd name="T11" fmla="*/ 561 h 1036"/>
                    <a:gd name="T12" fmla="*/ 379 w 1970"/>
                    <a:gd name="T13" fmla="*/ 30 h 1036"/>
                    <a:gd name="T14" fmla="*/ 0 60000 65536"/>
                    <a:gd name="T15" fmla="*/ 0 60000 65536"/>
                    <a:gd name="T16" fmla="*/ 0 60000 65536"/>
                    <a:gd name="T17" fmla="*/ 0 60000 65536"/>
                    <a:gd name="T18" fmla="*/ 0 60000 65536"/>
                    <a:gd name="T19" fmla="*/ 0 60000 65536"/>
                    <a:gd name="T20" fmla="*/ 0 60000 65536"/>
                    <a:gd name="T21" fmla="*/ 0 w 1970"/>
                    <a:gd name="T22" fmla="*/ 0 h 1036"/>
                    <a:gd name="T23" fmla="*/ 1970 w 1970"/>
                    <a:gd name="T24" fmla="*/ 1036 h 10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70" h="1036">
                      <a:moveTo>
                        <a:pt x="379" y="30"/>
                      </a:moveTo>
                      <a:cubicBezTo>
                        <a:pt x="552" y="138"/>
                        <a:pt x="765" y="302"/>
                        <a:pt x="970" y="300"/>
                      </a:cubicBezTo>
                      <a:cubicBezTo>
                        <a:pt x="1175" y="298"/>
                        <a:pt x="1423" y="133"/>
                        <a:pt x="1609" y="15"/>
                      </a:cubicBezTo>
                      <a:cubicBezTo>
                        <a:pt x="1970" y="552"/>
                        <a:pt x="1615" y="15"/>
                        <a:pt x="1970" y="552"/>
                      </a:cubicBezTo>
                      <a:cubicBezTo>
                        <a:pt x="1869" y="722"/>
                        <a:pt x="1333" y="1032"/>
                        <a:pt x="1005" y="1034"/>
                      </a:cubicBezTo>
                      <a:cubicBezTo>
                        <a:pt x="677" y="1036"/>
                        <a:pt x="104" y="728"/>
                        <a:pt x="0" y="561"/>
                      </a:cubicBezTo>
                      <a:cubicBezTo>
                        <a:pt x="413" y="0"/>
                        <a:pt x="20" y="510"/>
                        <a:pt x="379" y="30"/>
                      </a:cubicBezTo>
                      <a:close/>
                    </a:path>
                  </a:pathLst>
                </a:custGeom>
                <a:solidFill>
                  <a:schemeClr val="bg1">
                    <a:alpha val="5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p>
                  <a:endParaRPr lang="en-US"/>
                </a:p>
              </p:txBody>
            </p:sp>
          </p:grpSp>
          <p:sp>
            <p:nvSpPr>
              <p:cNvPr id="48189" name="Text Box 17"/>
              <p:cNvSpPr txBox="1">
                <a:spLocks noChangeArrowheads="1"/>
              </p:cNvSpPr>
              <p:nvPr/>
            </p:nvSpPr>
            <p:spPr bwMode="auto">
              <a:xfrm>
                <a:off x="1851" y="9524"/>
                <a:ext cx="1133"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orientation</a:t>
                </a:r>
              </a:p>
            </p:txBody>
          </p:sp>
        </p:grpSp>
        <p:grpSp>
          <p:nvGrpSpPr>
            <p:cNvPr id="48136" name="Group 18"/>
            <p:cNvGrpSpPr>
              <a:grpSpLocks/>
            </p:cNvGrpSpPr>
            <p:nvPr/>
          </p:nvGrpSpPr>
          <p:grpSpPr bwMode="auto">
            <a:xfrm>
              <a:off x="3400" y="8309"/>
              <a:ext cx="713" cy="1154"/>
              <a:chOff x="3039" y="8502"/>
              <a:chExt cx="842" cy="1363"/>
            </a:xfrm>
          </p:grpSpPr>
          <p:grpSp>
            <p:nvGrpSpPr>
              <p:cNvPr id="48175" name="Group 19"/>
              <p:cNvGrpSpPr>
                <a:grpSpLocks noChangeAspect="1"/>
              </p:cNvGrpSpPr>
              <p:nvPr/>
            </p:nvGrpSpPr>
            <p:grpSpPr bwMode="auto">
              <a:xfrm>
                <a:off x="3074" y="8502"/>
                <a:ext cx="662" cy="772"/>
                <a:chOff x="3696" y="2205"/>
                <a:chExt cx="1361" cy="1588"/>
              </a:xfrm>
            </p:grpSpPr>
            <p:sp>
              <p:nvSpPr>
                <p:cNvPr id="48177" name="AutoShape 20"/>
                <p:cNvSpPr>
                  <a:spLocks noChangeAspect="1" noChangeArrowheads="1"/>
                </p:cNvSpPr>
                <p:nvPr/>
              </p:nvSpPr>
              <p:spPr bwMode="auto">
                <a:xfrm>
                  <a:off x="4558" y="2205"/>
                  <a:ext cx="499" cy="499"/>
                </a:xfrm>
                <a:prstGeom prst="sun">
                  <a:avLst>
                    <a:gd name="adj" fmla="val 25000"/>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48178" name="AutoShape 21"/>
                <p:cNvSpPr>
                  <a:spLocks noChangeAspect="1" noChangeArrowheads="1"/>
                </p:cNvSpPr>
                <p:nvPr/>
              </p:nvSpPr>
              <p:spPr bwMode="auto">
                <a:xfrm>
                  <a:off x="3696" y="2296"/>
                  <a:ext cx="182" cy="363"/>
                </a:xfrm>
                <a:prstGeom prst="moon">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48179" name="Oval 22"/>
                <p:cNvSpPr>
                  <a:spLocks noChangeAspect="1" noChangeArrowheads="1"/>
                </p:cNvSpPr>
                <p:nvPr/>
              </p:nvSpPr>
              <p:spPr bwMode="auto">
                <a:xfrm>
                  <a:off x="4150" y="2432"/>
                  <a:ext cx="314" cy="481"/>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8180" name="AutoShape 23"/>
                <p:cNvSpPr>
                  <a:spLocks noChangeAspect="1" noChangeArrowheads="1"/>
                </p:cNvSpPr>
                <p:nvPr/>
              </p:nvSpPr>
              <p:spPr bwMode="auto">
                <a:xfrm>
                  <a:off x="4270" y="2644"/>
                  <a:ext cx="64" cy="105"/>
                </a:xfrm>
                <a:prstGeom prst="triangle">
                  <a:avLst>
                    <a:gd name="adj" fmla="val 5263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8181" name="AutoShape 24"/>
                <p:cNvSpPr>
                  <a:spLocks noChangeAspect="1" noChangeArrowheads="1"/>
                </p:cNvSpPr>
                <p:nvPr/>
              </p:nvSpPr>
              <p:spPr bwMode="auto">
                <a:xfrm>
                  <a:off x="4248" y="2916"/>
                  <a:ext cx="136" cy="734"/>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8182" name="Oval 25"/>
                <p:cNvSpPr>
                  <a:spLocks noChangeAspect="1" noChangeArrowheads="1"/>
                </p:cNvSpPr>
                <p:nvPr/>
              </p:nvSpPr>
              <p:spPr bwMode="auto">
                <a:xfrm>
                  <a:off x="4301" y="3037"/>
                  <a:ext cx="30" cy="333"/>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48183" name="Oval 26"/>
                <p:cNvSpPr>
                  <a:spLocks noChangeAspect="1" noChangeArrowheads="1"/>
                </p:cNvSpPr>
                <p:nvPr/>
              </p:nvSpPr>
              <p:spPr bwMode="auto">
                <a:xfrm rot="5400000">
                  <a:off x="4453" y="3188"/>
                  <a:ext cx="30" cy="333"/>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48184" name="AutoShape 27"/>
                <p:cNvSpPr>
                  <a:spLocks noChangeAspect="1" noChangeArrowheads="1"/>
                </p:cNvSpPr>
                <p:nvPr/>
              </p:nvSpPr>
              <p:spPr bwMode="auto">
                <a:xfrm rot="5400000">
                  <a:off x="4347" y="3566"/>
                  <a:ext cx="60" cy="151"/>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48185" name="AutoShape 28"/>
                <p:cNvSpPr>
                  <a:spLocks noChangeAspect="1" noChangeArrowheads="1"/>
                </p:cNvSpPr>
                <p:nvPr/>
              </p:nvSpPr>
              <p:spPr bwMode="auto">
                <a:xfrm>
                  <a:off x="4422" y="3642"/>
                  <a:ext cx="60" cy="151"/>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48186" name="Freeform 29"/>
                <p:cNvSpPr>
                  <a:spLocks noChangeAspect="1"/>
                </p:cNvSpPr>
                <p:nvPr/>
              </p:nvSpPr>
              <p:spPr bwMode="auto">
                <a:xfrm>
                  <a:off x="3696" y="2765"/>
                  <a:ext cx="1314" cy="691"/>
                </a:xfrm>
                <a:custGeom>
                  <a:avLst/>
                  <a:gdLst>
                    <a:gd name="T0" fmla="*/ 113 w 1970"/>
                    <a:gd name="T1" fmla="*/ 9 h 1036"/>
                    <a:gd name="T2" fmla="*/ 288 w 1970"/>
                    <a:gd name="T3" fmla="*/ 89 h 1036"/>
                    <a:gd name="T4" fmla="*/ 478 w 1970"/>
                    <a:gd name="T5" fmla="*/ 5 h 1036"/>
                    <a:gd name="T6" fmla="*/ 584 w 1970"/>
                    <a:gd name="T7" fmla="*/ 163 h 1036"/>
                    <a:gd name="T8" fmla="*/ 298 w 1970"/>
                    <a:gd name="T9" fmla="*/ 307 h 1036"/>
                    <a:gd name="T10" fmla="*/ 0 w 1970"/>
                    <a:gd name="T11" fmla="*/ 166 h 1036"/>
                    <a:gd name="T12" fmla="*/ 113 w 1970"/>
                    <a:gd name="T13" fmla="*/ 9 h 1036"/>
                    <a:gd name="T14" fmla="*/ 0 60000 65536"/>
                    <a:gd name="T15" fmla="*/ 0 60000 65536"/>
                    <a:gd name="T16" fmla="*/ 0 60000 65536"/>
                    <a:gd name="T17" fmla="*/ 0 60000 65536"/>
                    <a:gd name="T18" fmla="*/ 0 60000 65536"/>
                    <a:gd name="T19" fmla="*/ 0 60000 65536"/>
                    <a:gd name="T20" fmla="*/ 0 60000 65536"/>
                    <a:gd name="T21" fmla="*/ 0 w 1970"/>
                    <a:gd name="T22" fmla="*/ 0 h 1036"/>
                    <a:gd name="T23" fmla="*/ 1970 w 1970"/>
                    <a:gd name="T24" fmla="*/ 1036 h 10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70" h="1036">
                      <a:moveTo>
                        <a:pt x="379" y="30"/>
                      </a:moveTo>
                      <a:cubicBezTo>
                        <a:pt x="552" y="138"/>
                        <a:pt x="765" y="302"/>
                        <a:pt x="970" y="300"/>
                      </a:cubicBezTo>
                      <a:cubicBezTo>
                        <a:pt x="1175" y="298"/>
                        <a:pt x="1423" y="133"/>
                        <a:pt x="1609" y="15"/>
                      </a:cubicBezTo>
                      <a:cubicBezTo>
                        <a:pt x="1970" y="552"/>
                        <a:pt x="1615" y="15"/>
                        <a:pt x="1970" y="552"/>
                      </a:cubicBezTo>
                      <a:cubicBezTo>
                        <a:pt x="1869" y="722"/>
                        <a:pt x="1333" y="1032"/>
                        <a:pt x="1005" y="1034"/>
                      </a:cubicBezTo>
                      <a:cubicBezTo>
                        <a:pt x="677" y="1036"/>
                        <a:pt x="104" y="728"/>
                        <a:pt x="0" y="561"/>
                      </a:cubicBezTo>
                      <a:cubicBezTo>
                        <a:pt x="413" y="0"/>
                        <a:pt x="20" y="510"/>
                        <a:pt x="379" y="30"/>
                      </a:cubicBezTo>
                      <a:close/>
                    </a:path>
                  </a:pathLst>
                </a:custGeom>
                <a:gradFill rotWithShape="1">
                  <a:gsLst>
                    <a:gs pos="0">
                      <a:srgbClr val="B2B2B2">
                        <a:alpha val="0"/>
                      </a:srgbClr>
                    </a:gs>
                    <a:gs pos="100000">
                      <a:srgbClr val="52525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p>
                  <a:endParaRPr lang="en-US"/>
                </a:p>
              </p:txBody>
            </p:sp>
            <p:sp>
              <p:nvSpPr>
                <p:cNvPr id="48187" name="AutoShape 30"/>
                <p:cNvSpPr>
                  <a:spLocks noChangeAspect="1" noChangeArrowheads="1"/>
                </p:cNvSpPr>
                <p:nvPr/>
              </p:nvSpPr>
              <p:spPr bwMode="auto">
                <a:xfrm rot="1382036">
                  <a:off x="4558" y="2205"/>
                  <a:ext cx="499" cy="499"/>
                </a:xfrm>
                <a:prstGeom prst="sun">
                  <a:avLst>
                    <a:gd name="adj" fmla="val 25000"/>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grpSp>
          <p:sp>
            <p:nvSpPr>
              <p:cNvPr id="48176" name="Text Box 31"/>
              <p:cNvSpPr txBox="1">
                <a:spLocks noChangeArrowheads="1"/>
              </p:cNvSpPr>
              <p:nvPr/>
            </p:nvSpPr>
            <p:spPr bwMode="auto">
              <a:xfrm>
                <a:off x="3039" y="9527"/>
                <a:ext cx="842"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lighting</a:t>
                </a:r>
              </a:p>
            </p:txBody>
          </p:sp>
        </p:grpSp>
        <p:grpSp>
          <p:nvGrpSpPr>
            <p:cNvPr id="48137" name="Group 32"/>
            <p:cNvGrpSpPr>
              <a:grpSpLocks/>
            </p:cNvGrpSpPr>
            <p:nvPr/>
          </p:nvGrpSpPr>
          <p:grpSpPr bwMode="auto">
            <a:xfrm>
              <a:off x="4246" y="8322"/>
              <a:ext cx="702" cy="1140"/>
              <a:chOff x="4037" y="8518"/>
              <a:chExt cx="829" cy="1346"/>
            </a:xfrm>
          </p:grpSpPr>
          <p:grpSp>
            <p:nvGrpSpPr>
              <p:cNvPr id="48163" name="Group 33"/>
              <p:cNvGrpSpPr>
                <a:grpSpLocks noChangeAspect="1"/>
              </p:cNvGrpSpPr>
              <p:nvPr/>
            </p:nvGrpSpPr>
            <p:grpSpPr bwMode="auto">
              <a:xfrm>
                <a:off x="4096" y="8518"/>
                <a:ext cx="605" cy="861"/>
                <a:chOff x="4105" y="216"/>
                <a:chExt cx="1270" cy="1808"/>
              </a:xfrm>
            </p:grpSpPr>
            <p:sp>
              <p:nvSpPr>
                <p:cNvPr id="48165" name="Oval 34"/>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8166" name="AutoShape 35"/>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8167" name="Oval 36"/>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48168" name="AutoShape 37"/>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8169" name="Oval 38"/>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48170" name="AutoShape 39"/>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48171" name="AutoShape 40"/>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48172" name="AutoShape 41"/>
                <p:cNvSpPr>
                  <a:spLocks noChangeAspect="1" noChangeArrowheads="1"/>
                </p:cNvSpPr>
                <p:nvPr/>
              </p:nvSpPr>
              <p:spPr bwMode="auto">
                <a:xfrm rot="6165927">
                  <a:off x="4049" y="609"/>
                  <a:ext cx="1535" cy="749"/>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87 w 21600"/>
                    <a:gd name="T13" fmla="*/ 4585 h 21600"/>
                    <a:gd name="T14" fmla="*/ 17013 w 21600"/>
                    <a:gd name="T15" fmla="*/ 17015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lnTo>
                        <a:pt x="0" y="0"/>
                      </a:lnTo>
                      <a:close/>
                    </a:path>
                  </a:pathLst>
                </a:custGeom>
                <a:solidFill>
                  <a:schemeClr val="bg1">
                    <a:alpha val="50195"/>
                  </a:schemeClr>
                </a:solidFill>
                <a:ln w="12700">
                  <a:solidFill>
                    <a:schemeClr val="tx1"/>
                  </a:solidFill>
                  <a:miter lim="800000"/>
                  <a:headEnd/>
                  <a:tailEnd/>
                </a:ln>
              </p:spPr>
              <p:txBody>
                <a:bodyPr anchor="ctr">
                  <a:spAutoFit/>
                </a:bodyPr>
                <a:lstStyle/>
                <a:p>
                  <a:endParaRPr lang="en-US"/>
                </a:p>
              </p:txBody>
            </p:sp>
            <p:sp>
              <p:nvSpPr>
                <p:cNvPr id="48173" name="Rectangle 42"/>
                <p:cNvSpPr>
                  <a:spLocks noChangeAspect="1" noChangeArrowheads="1"/>
                </p:cNvSpPr>
                <p:nvPr/>
              </p:nvSpPr>
              <p:spPr bwMode="auto">
                <a:xfrm>
                  <a:off x="4830" y="799"/>
                  <a:ext cx="136" cy="1225"/>
                </a:xfrm>
                <a:prstGeom prst="rect">
                  <a:avLst/>
                </a:prstGeom>
                <a:solidFill>
                  <a:schemeClr val="bg1"/>
                </a:solidFill>
                <a:ln w="38100">
                  <a:solidFill>
                    <a:schemeClr val="tx1"/>
                  </a:solidFill>
                  <a:miter lim="800000"/>
                  <a:headEnd/>
                  <a:tailEnd/>
                </a:ln>
              </p:spPr>
              <p:txBody>
                <a:bodyPr anchor="ctr">
                  <a:spAutoFit/>
                </a:bodyPr>
                <a:lstStyle/>
                <a:p>
                  <a:endParaRPr lang="en-US"/>
                </a:p>
              </p:txBody>
            </p:sp>
            <p:sp>
              <p:nvSpPr>
                <p:cNvPr id="48174" name="Oval 43"/>
                <p:cNvSpPr>
                  <a:spLocks noChangeAspect="1" noChangeArrowheads="1"/>
                </p:cNvSpPr>
                <p:nvPr/>
              </p:nvSpPr>
              <p:spPr bwMode="auto">
                <a:xfrm>
                  <a:off x="5012" y="1162"/>
                  <a:ext cx="363" cy="363"/>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p>
                  <a:endParaRPr lang="en-US"/>
                </a:p>
              </p:txBody>
            </p:sp>
          </p:grpSp>
          <p:sp>
            <p:nvSpPr>
              <p:cNvPr id="48164" name="Text Box 44"/>
              <p:cNvSpPr txBox="1">
                <a:spLocks noChangeArrowheads="1"/>
              </p:cNvSpPr>
              <p:nvPr/>
            </p:nvSpPr>
            <p:spPr bwMode="auto">
              <a:xfrm>
                <a:off x="4037" y="9526"/>
                <a:ext cx="829"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barriers</a:t>
                </a:r>
              </a:p>
            </p:txBody>
          </p:sp>
        </p:grpSp>
        <p:grpSp>
          <p:nvGrpSpPr>
            <p:cNvPr id="48138" name="Group 45"/>
            <p:cNvGrpSpPr>
              <a:grpSpLocks/>
            </p:cNvGrpSpPr>
            <p:nvPr/>
          </p:nvGrpSpPr>
          <p:grpSpPr bwMode="auto">
            <a:xfrm>
              <a:off x="5098" y="8373"/>
              <a:ext cx="843" cy="1088"/>
              <a:chOff x="4955" y="8577"/>
              <a:chExt cx="997" cy="1285"/>
            </a:xfrm>
          </p:grpSpPr>
          <p:grpSp>
            <p:nvGrpSpPr>
              <p:cNvPr id="48150" name="Group 46"/>
              <p:cNvGrpSpPr>
                <a:grpSpLocks noChangeAspect="1"/>
              </p:cNvGrpSpPr>
              <p:nvPr/>
            </p:nvGrpSpPr>
            <p:grpSpPr bwMode="auto">
              <a:xfrm>
                <a:off x="5092" y="8577"/>
                <a:ext cx="606" cy="804"/>
                <a:chOff x="4105" y="339"/>
                <a:chExt cx="1270" cy="1685"/>
              </a:xfrm>
            </p:grpSpPr>
            <p:sp>
              <p:nvSpPr>
                <p:cNvPr id="48152" name="Oval 47"/>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8153" name="AutoShape 48"/>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8154" name="Oval 49"/>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48155" name="AutoShape 50"/>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8156" name="Oval 51"/>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48157" name="AutoShape 52"/>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48158" name="AutoShape 53"/>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48159" name="AutoShape 54"/>
                <p:cNvSpPr>
                  <a:spLocks noChangeAspect="1" noChangeArrowheads="1"/>
                </p:cNvSpPr>
                <p:nvPr/>
              </p:nvSpPr>
              <p:spPr bwMode="auto">
                <a:xfrm rot="6165927">
                  <a:off x="4166" y="612"/>
                  <a:ext cx="1308" cy="76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91 w 21600"/>
                    <a:gd name="T13" fmla="*/ 4592 h 21600"/>
                    <a:gd name="T14" fmla="*/ 17009 w 21600"/>
                    <a:gd name="T15" fmla="*/ 17008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lnTo>
                        <a:pt x="0" y="0"/>
                      </a:lnTo>
                      <a:close/>
                    </a:path>
                  </a:pathLst>
                </a:custGeom>
                <a:solidFill>
                  <a:schemeClr val="bg1">
                    <a:alpha val="50195"/>
                  </a:schemeClr>
                </a:solidFill>
                <a:ln w="12700">
                  <a:solidFill>
                    <a:schemeClr val="tx1"/>
                  </a:solidFill>
                  <a:miter lim="800000"/>
                  <a:headEnd/>
                  <a:tailEnd/>
                </a:ln>
              </p:spPr>
              <p:txBody>
                <a:bodyPr rot="10800000" vert="eaVert" anchor="ctr">
                  <a:spAutoFit/>
                </a:bodyPr>
                <a:lstStyle/>
                <a:p>
                  <a:endParaRPr lang="en-US"/>
                </a:p>
              </p:txBody>
            </p:sp>
            <p:sp>
              <p:nvSpPr>
                <p:cNvPr id="48160" name="Rectangle 55"/>
                <p:cNvSpPr>
                  <a:spLocks noChangeAspect="1" noChangeArrowheads="1"/>
                </p:cNvSpPr>
                <p:nvPr/>
              </p:nvSpPr>
              <p:spPr bwMode="auto">
                <a:xfrm>
                  <a:off x="4830" y="799"/>
                  <a:ext cx="136" cy="1225"/>
                </a:xfrm>
                <a:prstGeom prst="rect">
                  <a:avLst/>
                </a:prstGeom>
                <a:solidFill>
                  <a:schemeClr val="bg1"/>
                </a:solidFill>
                <a:ln w="38100">
                  <a:solidFill>
                    <a:schemeClr val="tx1"/>
                  </a:solidFill>
                  <a:miter lim="800000"/>
                  <a:headEnd/>
                  <a:tailEnd/>
                </a:ln>
              </p:spPr>
              <p:txBody>
                <a:bodyPr anchor="ctr">
                  <a:spAutoFit/>
                </a:bodyPr>
                <a:lstStyle/>
                <a:p>
                  <a:endParaRPr lang="en-US"/>
                </a:p>
              </p:txBody>
            </p:sp>
            <p:sp>
              <p:nvSpPr>
                <p:cNvPr id="48161" name="Oval 56"/>
                <p:cNvSpPr>
                  <a:spLocks noChangeAspect="1" noChangeArrowheads="1"/>
                </p:cNvSpPr>
                <p:nvPr/>
              </p:nvSpPr>
              <p:spPr bwMode="auto">
                <a:xfrm>
                  <a:off x="5012" y="1162"/>
                  <a:ext cx="363" cy="363"/>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p>
                  <a:endParaRPr lang="en-US"/>
                </a:p>
              </p:txBody>
            </p:sp>
            <p:sp>
              <p:nvSpPr>
                <p:cNvPr id="48162" name="Line 57"/>
                <p:cNvSpPr>
                  <a:spLocks noChangeAspect="1" noChangeShapeType="1"/>
                </p:cNvSpPr>
                <p:nvPr/>
              </p:nvSpPr>
              <p:spPr bwMode="auto">
                <a:xfrm>
                  <a:off x="5193" y="436"/>
                  <a:ext cx="0" cy="726"/>
                </a:xfrm>
                <a:prstGeom prst="line">
                  <a:avLst/>
                </a:prstGeom>
                <a:noFill/>
                <a:ln w="38100">
                  <a:solidFill>
                    <a:schemeClr val="bg1"/>
                  </a:solidFill>
                  <a:round/>
                  <a:headEnd type="oval" w="lg" len="lg"/>
                  <a:tailEnd type="triangle" w="lg" len="lg"/>
                </a:ln>
                <a:extLst>
                  <a:ext uri="{909E8E84-426E-40dd-AFC4-6F175D3DCCD1}">
                    <a14:hiddenFill xmlns:a14="http://schemas.microsoft.com/office/drawing/2010/main">
                      <a:noFill/>
                    </a14:hiddenFill>
                  </a:ext>
                </a:extLst>
              </p:spPr>
              <p:txBody>
                <a:bodyPr>
                  <a:spAutoFit/>
                </a:bodyPr>
                <a:lstStyle/>
                <a:p>
                  <a:endParaRPr lang="en-US"/>
                </a:p>
              </p:txBody>
            </p:sp>
          </p:grpSp>
          <p:sp>
            <p:nvSpPr>
              <p:cNvPr id="48151" name="Text Box 58"/>
              <p:cNvSpPr txBox="1">
                <a:spLocks noChangeArrowheads="1"/>
              </p:cNvSpPr>
              <p:nvPr/>
            </p:nvSpPr>
            <p:spPr bwMode="auto">
              <a:xfrm>
                <a:off x="4955" y="9525"/>
                <a:ext cx="997"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trajectory</a:t>
                </a:r>
              </a:p>
            </p:txBody>
          </p:sp>
        </p:grpSp>
        <p:grpSp>
          <p:nvGrpSpPr>
            <p:cNvPr id="48139" name="Group 59"/>
            <p:cNvGrpSpPr>
              <a:grpSpLocks/>
            </p:cNvGrpSpPr>
            <p:nvPr/>
          </p:nvGrpSpPr>
          <p:grpSpPr bwMode="auto">
            <a:xfrm>
              <a:off x="1749" y="8384"/>
              <a:ext cx="841" cy="1078"/>
              <a:chOff x="998" y="8591"/>
              <a:chExt cx="993" cy="1273"/>
            </a:xfrm>
          </p:grpSpPr>
          <p:grpSp>
            <p:nvGrpSpPr>
              <p:cNvPr id="48140" name="Group 60"/>
              <p:cNvGrpSpPr>
                <a:grpSpLocks noChangeAspect="1"/>
              </p:cNvGrpSpPr>
              <p:nvPr/>
            </p:nvGrpSpPr>
            <p:grpSpPr bwMode="auto">
              <a:xfrm>
                <a:off x="1203" y="8591"/>
                <a:ext cx="467" cy="680"/>
                <a:chOff x="4105" y="216"/>
                <a:chExt cx="1086" cy="1581"/>
              </a:xfrm>
            </p:grpSpPr>
            <p:sp>
              <p:nvSpPr>
                <p:cNvPr id="48142" name="Oval 61"/>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8143" name="AutoShape 62"/>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8144" name="Oval 63"/>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48145" name="AutoShape 64"/>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8146" name="Oval 65"/>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48147" name="AutoShape 66"/>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48148" name="AutoShape 67"/>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48149" name="AutoShape 68"/>
                <p:cNvSpPr>
                  <a:spLocks noChangeAspect="1" noChangeArrowheads="1"/>
                </p:cNvSpPr>
                <p:nvPr/>
              </p:nvSpPr>
              <p:spPr bwMode="auto">
                <a:xfrm rot="6165927">
                  <a:off x="4049" y="609"/>
                  <a:ext cx="1535" cy="749"/>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87 w 21600"/>
                    <a:gd name="T13" fmla="*/ 4585 h 21600"/>
                    <a:gd name="T14" fmla="*/ 17013 w 21600"/>
                    <a:gd name="T15" fmla="*/ 17015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lnTo>
                        <a:pt x="0" y="0"/>
                      </a:lnTo>
                      <a:close/>
                    </a:path>
                  </a:pathLst>
                </a:custGeom>
                <a:solidFill>
                  <a:schemeClr val="bg1">
                    <a:alpha val="50195"/>
                  </a:schemeClr>
                </a:solidFill>
                <a:ln w="12700">
                  <a:solidFill>
                    <a:schemeClr val="tx1"/>
                  </a:solidFill>
                  <a:miter lim="800000"/>
                  <a:headEnd/>
                  <a:tailEnd/>
                </a:ln>
              </p:spPr>
              <p:txBody>
                <a:bodyPr anchor="ctr">
                  <a:spAutoFit/>
                </a:bodyPr>
                <a:lstStyle/>
                <a:p>
                  <a:endParaRPr lang="en-US"/>
                </a:p>
              </p:txBody>
            </p:sp>
          </p:grpSp>
          <p:sp>
            <p:nvSpPr>
              <p:cNvPr id="48141" name="Text Box 69"/>
              <p:cNvSpPr txBox="1">
                <a:spLocks noChangeArrowheads="1"/>
              </p:cNvSpPr>
              <p:nvPr/>
            </p:nvSpPr>
            <p:spPr bwMode="auto">
              <a:xfrm>
                <a:off x="998" y="9526"/>
                <a:ext cx="993"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proximity</a:t>
                </a:r>
              </a:p>
            </p:txBody>
          </p:sp>
        </p:grpSp>
      </p:grpSp>
      <p:sp>
        <p:nvSpPr>
          <p:cNvPr id="48133" name="Rectangle 70"/>
          <p:cNvSpPr>
            <a:spLocks noChangeArrowheads="1"/>
          </p:cNvSpPr>
          <p:nvPr/>
        </p:nvSpPr>
        <p:spPr bwMode="auto">
          <a:xfrm>
            <a:off x="468313" y="2060575"/>
            <a:ext cx="3382962" cy="2376488"/>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Tree>
    <p:extLst>
      <p:ext uri="{BB962C8B-B14F-4D97-AF65-F5344CB8AC3E}">
        <p14:creationId xmlns:p14="http://schemas.microsoft.com/office/powerpoint/2010/main" val="57689235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7761" name="Picture 7" descr="DSC_AA_0666cutout.JPG"/>
          <p:cNvPicPr>
            <a:picLocks noChangeAspect="1"/>
          </p:cNvPicPr>
          <p:nvPr/>
        </p:nvPicPr>
        <p:blipFill>
          <a:blip r:embed="rId2">
            <a:grayscl/>
            <a:extLst>
              <a:ext uri="{28A0092B-C50C-407E-A947-70E740481C1C}">
                <a14:useLocalDpi xmlns:a14="http://schemas.microsoft.com/office/drawing/2010/main" val="0"/>
              </a:ext>
            </a:extLst>
          </a:blip>
          <a:srcRect r="9062"/>
          <a:stretch>
            <a:fillRect/>
          </a:stretch>
        </p:blipFill>
        <p:spPr bwMode="auto">
          <a:xfrm>
            <a:off x="-36513" y="0"/>
            <a:ext cx="4157663"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 Box 2"/>
          <p:cNvSpPr txBox="1">
            <a:spLocks noChangeArrowheads="1"/>
          </p:cNvSpPr>
          <p:nvPr/>
        </p:nvSpPr>
        <p:spPr bwMode="auto">
          <a:xfrm>
            <a:off x="2555776" y="82800"/>
            <a:ext cx="6192688" cy="1618008"/>
          </a:xfrm>
          <a:prstGeom prst="rect">
            <a:avLst/>
          </a:prstGeom>
          <a:noFill/>
          <a:ln w="9525">
            <a:noFill/>
            <a:round/>
            <a:headEnd/>
            <a:tailEnd/>
          </a:ln>
          <a:effectLst/>
        </p:spPr>
        <p:txBody>
          <a:bodyPr lIns="90000" tIns="46800" rIns="90000" bIns="46800">
            <a:spAutoFit/>
          </a:bodyP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9900" i="0" dirty="0">
                <a:solidFill>
                  <a:schemeClr val="tx1"/>
                </a:solidFill>
                <a:effectLst>
                  <a:glow rad="127000">
                    <a:schemeClr val="accent3"/>
                  </a:glow>
                </a:effectLst>
                <a:cs typeface="Arial" charset="0"/>
              </a:rPr>
              <a:t>challenge</a:t>
            </a:r>
          </a:p>
        </p:txBody>
      </p:sp>
      <p:sp>
        <p:nvSpPr>
          <p:cNvPr id="10" name="Text Box 2"/>
          <p:cNvSpPr txBox="1">
            <a:spLocks noChangeArrowheads="1"/>
          </p:cNvSpPr>
          <p:nvPr/>
        </p:nvSpPr>
        <p:spPr bwMode="auto">
          <a:xfrm>
            <a:off x="3563888" y="1312892"/>
            <a:ext cx="5040560"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defRPr/>
            </a:pPr>
            <a:r>
              <a:rPr lang="en-GB" i="0" dirty="0" smtClean="0">
                <a:solidFill>
                  <a:schemeClr val="accent3"/>
                </a:solidFill>
                <a:effectLst>
                  <a:glow rad="101600">
                    <a:schemeClr val="tx1">
                      <a:alpha val="75000"/>
                    </a:schemeClr>
                  </a:glow>
                </a:effectLst>
              </a:rPr>
              <a:t>Explain the emergence, in evolution or development, of full-blown theory of mind cognition.</a:t>
            </a:r>
            <a:endParaRPr lang="en-GB" dirty="0">
              <a:solidFill>
                <a:schemeClr val="accent3"/>
              </a:solidFill>
              <a:effectLst>
                <a:glow rad="101600">
                  <a:schemeClr val="tx1">
                    <a:alpha val="75000"/>
                  </a:schemeClr>
                </a:glow>
              </a:effectLst>
            </a:endParaRPr>
          </a:p>
        </p:txBody>
      </p:sp>
    </p:spTree>
    <p:extLst>
      <p:ext uri="{BB962C8B-B14F-4D97-AF65-F5344CB8AC3E}">
        <p14:creationId xmlns:p14="http://schemas.microsoft.com/office/powerpoint/2010/main" val="185388504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3" name="Picture 2"/>
          <p:cNvPicPr>
            <a:picLocks noChangeAspect="1" noChangeArrowheads="1"/>
          </p:cNvPicPr>
          <p:nvPr/>
        </p:nvPicPr>
        <p:blipFill>
          <a:blip r:embed="rId2">
            <a:lum bright="-18000" contrast="6000"/>
            <a:grayscl/>
            <a:extLst>
              <a:ext uri="{28A0092B-C50C-407E-A947-70E740481C1C}">
                <a14:useLocalDpi xmlns:a14="http://schemas.microsoft.com/office/drawing/2010/main" val="0"/>
              </a:ext>
            </a:extLst>
          </a:blip>
          <a:srcRect b="21399"/>
          <a:stretch>
            <a:fillRect/>
          </a:stretch>
        </p:blipFill>
        <p:spPr bwMode="auto">
          <a:xfrm>
            <a:off x="0" y="1479550"/>
            <a:ext cx="9144000" cy="537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9155" name="Rectangle 3"/>
          <p:cNvSpPr>
            <a:spLocks noChangeArrowheads="1"/>
          </p:cNvSpPr>
          <p:nvPr/>
        </p:nvSpPr>
        <p:spPr bwMode="auto">
          <a:xfrm>
            <a:off x="0" y="3716338"/>
            <a:ext cx="9144000" cy="2065337"/>
          </a:xfrm>
          <a:prstGeom prst="rect">
            <a:avLst/>
          </a:prstGeom>
          <a:gradFill rotWithShape="1">
            <a:gsLst>
              <a:gs pos="0">
                <a:schemeClr val="tx1"/>
              </a:gs>
              <a:gs pos="100000">
                <a:schemeClr val="tx1">
                  <a:gamma/>
                  <a:tint val="0"/>
                  <a:invGamma/>
                  <a:alpha val="0"/>
                </a:schemeClr>
              </a:gs>
            </a:gsLst>
            <a:lin ang="5400000" scaled="1"/>
          </a:gradFill>
          <a:ln w="9525">
            <a:noFill/>
            <a:miter lim="800000"/>
            <a:headEnd/>
            <a:tailEnd/>
          </a:ln>
          <a:effectLst/>
        </p:spPr>
        <p:txBody>
          <a:bodyPr anchor="ctr">
            <a:spAutoFit/>
          </a:bodyPr>
          <a:lstStyle/>
          <a:p>
            <a:pPr>
              <a:defRPr/>
            </a:pPr>
            <a:endParaRPr lang="en-US">
              <a:ea typeface="Arial" charset="0"/>
              <a:cs typeface="Arial" charset="0"/>
            </a:endParaRPr>
          </a:p>
        </p:txBody>
      </p:sp>
      <p:sp>
        <p:nvSpPr>
          <p:cNvPr id="49155" name="Text Box 4"/>
          <p:cNvSpPr txBox="1">
            <a:spLocks noChangeArrowheads="1"/>
          </p:cNvSpPr>
          <p:nvPr/>
        </p:nvSpPr>
        <p:spPr bwMode="auto">
          <a:xfrm>
            <a:off x="395288" y="322263"/>
            <a:ext cx="3600450" cy="420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6614" tIns="93308" rIns="186614" bIns="93308">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Aft>
                <a:spcPct val="100000"/>
              </a:spcAft>
            </a:pPr>
            <a:r>
              <a:rPr lang="en-GB" i="0"/>
              <a:t>Your </a:t>
            </a:r>
            <a:r>
              <a:rPr lang="en-GB"/>
              <a:t>field  </a:t>
            </a:r>
            <a:r>
              <a:rPr lang="en-GB" i="0"/>
              <a:t>= a set of objects related to you by proximity, orientation, lighting and other factors</a:t>
            </a:r>
          </a:p>
          <a:p>
            <a:pPr eaLnBrk="1" hangingPunct="1">
              <a:spcAft>
                <a:spcPct val="100000"/>
              </a:spcAft>
            </a:pPr>
            <a:r>
              <a:rPr lang="en-GB" i="0"/>
              <a:t>You </a:t>
            </a:r>
            <a:r>
              <a:rPr lang="en-GB"/>
              <a:t>encounter </a:t>
            </a:r>
            <a:r>
              <a:rPr lang="en-GB" i="0"/>
              <a:t>an object = it is in your field</a:t>
            </a:r>
          </a:p>
          <a:p>
            <a:pPr eaLnBrk="1" hangingPunct="1">
              <a:spcAft>
                <a:spcPct val="100000"/>
              </a:spcAft>
            </a:pPr>
            <a:r>
              <a:rPr lang="en-GB" i="0"/>
              <a:t>You </a:t>
            </a:r>
            <a:r>
              <a:rPr lang="en-GB"/>
              <a:t>register </a:t>
            </a:r>
            <a:r>
              <a:rPr lang="en-GB" i="0"/>
              <a:t>an object at a location = you most recently encountered the object at that location</a:t>
            </a:r>
          </a:p>
        </p:txBody>
      </p:sp>
      <p:grpSp>
        <p:nvGrpSpPr>
          <p:cNvPr id="49156" name="Group 5"/>
          <p:cNvGrpSpPr>
            <a:grpSpLocks/>
          </p:cNvGrpSpPr>
          <p:nvPr/>
        </p:nvGrpSpPr>
        <p:grpSpPr bwMode="auto">
          <a:xfrm>
            <a:off x="395288" y="4941888"/>
            <a:ext cx="5043487" cy="1582737"/>
            <a:chOff x="1655" y="8119"/>
            <a:chExt cx="4286" cy="1344"/>
          </a:xfrm>
        </p:grpSpPr>
        <p:sp>
          <p:nvSpPr>
            <p:cNvPr id="689158" name="AutoShape 6"/>
            <p:cNvSpPr>
              <a:spLocks noChangeArrowheads="1"/>
            </p:cNvSpPr>
            <p:nvPr/>
          </p:nvSpPr>
          <p:spPr bwMode="auto">
            <a:xfrm>
              <a:off x="1655" y="8119"/>
              <a:ext cx="4229" cy="1305"/>
            </a:xfrm>
            <a:prstGeom prst="roundRect">
              <a:avLst>
                <a:gd name="adj" fmla="val 6546"/>
              </a:avLst>
            </a:prstGeom>
            <a:gradFill rotWithShape="1">
              <a:gsLst>
                <a:gs pos="0">
                  <a:schemeClr val="tx1"/>
                </a:gs>
                <a:gs pos="100000">
                  <a:schemeClr val="tx1">
                    <a:gamma/>
                    <a:shade val="46275"/>
                    <a:invGamma/>
                    <a:alpha val="0"/>
                  </a:schemeClr>
                </a:gs>
              </a:gsLst>
              <a:lin ang="5400000" scaled="1"/>
            </a:gradFill>
            <a:ln w="9525" cap="rnd">
              <a:solidFill>
                <a:schemeClr val="bg1"/>
              </a:solidFill>
              <a:prstDash val="sysDot"/>
              <a:round/>
              <a:headEnd/>
              <a:tailEnd/>
            </a:ln>
            <a:effectLst/>
          </p:spPr>
          <p:txBody>
            <a:bodyPr anchor="ctr">
              <a:spAutoFit/>
            </a:bodyPr>
            <a:lstStyle/>
            <a:p>
              <a:pPr>
                <a:defRPr/>
              </a:pPr>
              <a:endParaRPr lang="en-US">
                <a:ea typeface="Arial" charset="0"/>
                <a:cs typeface="Arial" charset="0"/>
              </a:endParaRPr>
            </a:p>
          </p:txBody>
        </p:sp>
        <p:grpSp>
          <p:nvGrpSpPr>
            <p:cNvPr id="49159" name="Group 7"/>
            <p:cNvGrpSpPr>
              <a:grpSpLocks/>
            </p:cNvGrpSpPr>
            <p:nvPr/>
          </p:nvGrpSpPr>
          <p:grpSpPr bwMode="auto">
            <a:xfrm>
              <a:off x="2471" y="8384"/>
              <a:ext cx="960" cy="1077"/>
              <a:chOff x="1851" y="8591"/>
              <a:chExt cx="1133" cy="1270"/>
            </a:xfrm>
          </p:grpSpPr>
          <p:grpSp>
            <p:nvGrpSpPr>
              <p:cNvPr id="49212" name="Group 8"/>
              <p:cNvGrpSpPr>
                <a:grpSpLocks noChangeAspect="1"/>
              </p:cNvGrpSpPr>
              <p:nvPr/>
            </p:nvGrpSpPr>
            <p:grpSpPr bwMode="auto">
              <a:xfrm>
                <a:off x="2026" y="8591"/>
                <a:ext cx="657" cy="680"/>
                <a:chOff x="2925" y="799"/>
                <a:chExt cx="1970" cy="2041"/>
              </a:xfrm>
            </p:grpSpPr>
            <p:sp>
              <p:nvSpPr>
                <p:cNvPr id="49214" name="Oval 9"/>
                <p:cNvSpPr>
                  <a:spLocks noChangeAspect="1" noChangeArrowheads="1"/>
                </p:cNvSpPr>
                <p:nvPr/>
              </p:nvSpPr>
              <p:spPr bwMode="auto">
                <a:xfrm>
                  <a:off x="3605" y="799"/>
                  <a:ext cx="471" cy="722"/>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9215" name="AutoShape 10"/>
                <p:cNvSpPr>
                  <a:spLocks noChangeAspect="1" noChangeArrowheads="1"/>
                </p:cNvSpPr>
                <p:nvPr/>
              </p:nvSpPr>
              <p:spPr bwMode="auto">
                <a:xfrm>
                  <a:off x="3786" y="1117"/>
                  <a:ext cx="95" cy="157"/>
                </a:xfrm>
                <a:prstGeom prst="triangle">
                  <a:avLst>
                    <a:gd name="adj" fmla="val 5263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9216" name="AutoShape 11"/>
                <p:cNvSpPr>
                  <a:spLocks noChangeAspect="1" noChangeArrowheads="1"/>
                </p:cNvSpPr>
                <p:nvPr/>
              </p:nvSpPr>
              <p:spPr bwMode="auto">
                <a:xfrm>
                  <a:off x="3753" y="1525"/>
                  <a:ext cx="203" cy="110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9217" name="Oval 12"/>
                <p:cNvSpPr>
                  <a:spLocks noChangeAspect="1" noChangeArrowheads="1"/>
                </p:cNvSpPr>
                <p:nvPr/>
              </p:nvSpPr>
              <p:spPr bwMode="auto">
                <a:xfrm>
                  <a:off x="3832" y="1706"/>
                  <a:ext cx="45" cy="499"/>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49218" name="Oval 13"/>
                <p:cNvSpPr>
                  <a:spLocks noChangeAspect="1" noChangeArrowheads="1"/>
                </p:cNvSpPr>
                <p:nvPr/>
              </p:nvSpPr>
              <p:spPr bwMode="auto">
                <a:xfrm rot="5400000">
                  <a:off x="4059" y="1933"/>
                  <a:ext cx="45" cy="499"/>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49219" name="AutoShape 14"/>
                <p:cNvSpPr>
                  <a:spLocks noChangeAspect="1" noChangeArrowheads="1"/>
                </p:cNvSpPr>
                <p:nvPr/>
              </p:nvSpPr>
              <p:spPr bwMode="auto">
                <a:xfrm rot="5400000">
                  <a:off x="3900" y="2500"/>
                  <a:ext cx="91" cy="227"/>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49220" name="AutoShape 15"/>
                <p:cNvSpPr>
                  <a:spLocks noChangeAspect="1" noChangeArrowheads="1"/>
                </p:cNvSpPr>
                <p:nvPr/>
              </p:nvSpPr>
              <p:spPr bwMode="auto">
                <a:xfrm>
                  <a:off x="4013" y="2613"/>
                  <a:ext cx="91" cy="227"/>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49221" name="Freeform 16"/>
                <p:cNvSpPr>
                  <a:spLocks noChangeAspect="1"/>
                </p:cNvSpPr>
                <p:nvPr/>
              </p:nvSpPr>
              <p:spPr bwMode="auto">
                <a:xfrm>
                  <a:off x="2925" y="1298"/>
                  <a:ext cx="1970" cy="1036"/>
                </a:xfrm>
                <a:custGeom>
                  <a:avLst/>
                  <a:gdLst>
                    <a:gd name="T0" fmla="*/ 379 w 1970"/>
                    <a:gd name="T1" fmla="*/ 30 h 1036"/>
                    <a:gd name="T2" fmla="*/ 970 w 1970"/>
                    <a:gd name="T3" fmla="*/ 300 h 1036"/>
                    <a:gd name="T4" fmla="*/ 1609 w 1970"/>
                    <a:gd name="T5" fmla="*/ 15 h 1036"/>
                    <a:gd name="T6" fmla="*/ 1970 w 1970"/>
                    <a:gd name="T7" fmla="*/ 552 h 1036"/>
                    <a:gd name="T8" fmla="*/ 1005 w 1970"/>
                    <a:gd name="T9" fmla="*/ 1034 h 1036"/>
                    <a:gd name="T10" fmla="*/ 0 w 1970"/>
                    <a:gd name="T11" fmla="*/ 561 h 1036"/>
                    <a:gd name="T12" fmla="*/ 379 w 1970"/>
                    <a:gd name="T13" fmla="*/ 30 h 1036"/>
                    <a:gd name="T14" fmla="*/ 0 60000 65536"/>
                    <a:gd name="T15" fmla="*/ 0 60000 65536"/>
                    <a:gd name="T16" fmla="*/ 0 60000 65536"/>
                    <a:gd name="T17" fmla="*/ 0 60000 65536"/>
                    <a:gd name="T18" fmla="*/ 0 60000 65536"/>
                    <a:gd name="T19" fmla="*/ 0 60000 65536"/>
                    <a:gd name="T20" fmla="*/ 0 60000 65536"/>
                    <a:gd name="T21" fmla="*/ 0 w 1970"/>
                    <a:gd name="T22" fmla="*/ 0 h 1036"/>
                    <a:gd name="T23" fmla="*/ 1970 w 1970"/>
                    <a:gd name="T24" fmla="*/ 1036 h 10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70" h="1036">
                      <a:moveTo>
                        <a:pt x="379" y="30"/>
                      </a:moveTo>
                      <a:cubicBezTo>
                        <a:pt x="552" y="138"/>
                        <a:pt x="765" y="302"/>
                        <a:pt x="970" y="300"/>
                      </a:cubicBezTo>
                      <a:cubicBezTo>
                        <a:pt x="1175" y="298"/>
                        <a:pt x="1423" y="133"/>
                        <a:pt x="1609" y="15"/>
                      </a:cubicBezTo>
                      <a:cubicBezTo>
                        <a:pt x="1970" y="552"/>
                        <a:pt x="1615" y="15"/>
                        <a:pt x="1970" y="552"/>
                      </a:cubicBezTo>
                      <a:cubicBezTo>
                        <a:pt x="1869" y="722"/>
                        <a:pt x="1333" y="1032"/>
                        <a:pt x="1005" y="1034"/>
                      </a:cubicBezTo>
                      <a:cubicBezTo>
                        <a:pt x="677" y="1036"/>
                        <a:pt x="104" y="728"/>
                        <a:pt x="0" y="561"/>
                      </a:cubicBezTo>
                      <a:cubicBezTo>
                        <a:pt x="413" y="0"/>
                        <a:pt x="20" y="510"/>
                        <a:pt x="379" y="30"/>
                      </a:cubicBezTo>
                      <a:close/>
                    </a:path>
                  </a:pathLst>
                </a:custGeom>
                <a:solidFill>
                  <a:schemeClr val="bg1">
                    <a:alpha val="5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p>
                  <a:endParaRPr lang="en-US"/>
                </a:p>
              </p:txBody>
            </p:sp>
          </p:grpSp>
          <p:sp>
            <p:nvSpPr>
              <p:cNvPr id="49213" name="Text Box 17"/>
              <p:cNvSpPr txBox="1">
                <a:spLocks noChangeArrowheads="1"/>
              </p:cNvSpPr>
              <p:nvPr/>
            </p:nvSpPr>
            <p:spPr bwMode="auto">
              <a:xfrm>
                <a:off x="1851" y="9524"/>
                <a:ext cx="1133"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orientation</a:t>
                </a:r>
              </a:p>
            </p:txBody>
          </p:sp>
        </p:grpSp>
        <p:grpSp>
          <p:nvGrpSpPr>
            <p:cNvPr id="49160" name="Group 18"/>
            <p:cNvGrpSpPr>
              <a:grpSpLocks/>
            </p:cNvGrpSpPr>
            <p:nvPr/>
          </p:nvGrpSpPr>
          <p:grpSpPr bwMode="auto">
            <a:xfrm>
              <a:off x="3400" y="8309"/>
              <a:ext cx="713" cy="1154"/>
              <a:chOff x="3039" y="8502"/>
              <a:chExt cx="842" cy="1363"/>
            </a:xfrm>
          </p:grpSpPr>
          <p:grpSp>
            <p:nvGrpSpPr>
              <p:cNvPr id="49199" name="Group 19"/>
              <p:cNvGrpSpPr>
                <a:grpSpLocks noChangeAspect="1"/>
              </p:cNvGrpSpPr>
              <p:nvPr/>
            </p:nvGrpSpPr>
            <p:grpSpPr bwMode="auto">
              <a:xfrm>
                <a:off x="3074" y="8502"/>
                <a:ext cx="662" cy="772"/>
                <a:chOff x="3696" y="2205"/>
                <a:chExt cx="1361" cy="1588"/>
              </a:xfrm>
            </p:grpSpPr>
            <p:sp>
              <p:nvSpPr>
                <p:cNvPr id="49201" name="AutoShape 20"/>
                <p:cNvSpPr>
                  <a:spLocks noChangeAspect="1" noChangeArrowheads="1"/>
                </p:cNvSpPr>
                <p:nvPr/>
              </p:nvSpPr>
              <p:spPr bwMode="auto">
                <a:xfrm>
                  <a:off x="4558" y="2205"/>
                  <a:ext cx="499" cy="499"/>
                </a:xfrm>
                <a:prstGeom prst="sun">
                  <a:avLst>
                    <a:gd name="adj" fmla="val 25000"/>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49202" name="AutoShape 21"/>
                <p:cNvSpPr>
                  <a:spLocks noChangeAspect="1" noChangeArrowheads="1"/>
                </p:cNvSpPr>
                <p:nvPr/>
              </p:nvSpPr>
              <p:spPr bwMode="auto">
                <a:xfrm>
                  <a:off x="3696" y="2296"/>
                  <a:ext cx="182" cy="363"/>
                </a:xfrm>
                <a:prstGeom prst="moon">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49203" name="Oval 22"/>
                <p:cNvSpPr>
                  <a:spLocks noChangeAspect="1" noChangeArrowheads="1"/>
                </p:cNvSpPr>
                <p:nvPr/>
              </p:nvSpPr>
              <p:spPr bwMode="auto">
                <a:xfrm>
                  <a:off x="4150" y="2432"/>
                  <a:ext cx="314" cy="481"/>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9204" name="AutoShape 23"/>
                <p:cNvSpPr>
                  <a:spLocks noChangeAspect="1" noChangeArrowheads="1"/>
                </p:cNvSpPr>
                <p:nvPr/>
              </p:nvSpPr>
              <p:spPr bwMode="auto">
                <a:xfrm>
                  <a:off x="4270" y="2644"/>
                  <a:ext cx="64" cy="105"/>
                </a:xfrm>
                <a:prstGeom prst="triangle">
                  <a:avLst>
                    <a:gd name="adj" fmla="val 5263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9205" name="AutoShape 24"/>
                <p:cNvSpPr>
                  <a:spLocks noChangeAspect="1" noChangeArrowheads="1"/>
                </p:cNvSpPr>
                <p:nvPr/>
              </p:nvSpPr>
              <p:spPr bwMode="auto">
                <a:xfrm>
                  <a:off x="4248" y="2916"/>
                  <a:ext cx="136" cy="734"/>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9206" name="Oval 25"/>
                <p:cNvSpPr>
                  <a:spLocks noChangeAspect="1" noChangeArrowheads="1"/>
                </p:cNvSpPr>
                <p:nvPr/>
              </p:nvSpPr>
              <p:spPr bwMode="auto">
                <a:xfrm>
                  <a:off x="4301" y="3037"/>
                  <a:ext cx="30" cy="333"/>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49207" name="Oval 26"/>
                <p:cNvSpPr>
                  <a:spLocks noChangeAspect="1" noChangeArrowheads="1"/>
                </p:cNvSpPr>
                <p:nvPr/>
              </p:nvSpPr>
              <p:spPr bwMode="auto">
                <a:xfrm rot="5400000">
                  <a:off x="4453" y="3188"/>
                  <a:ext cx="30" cy="333"/>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49208" name="AutoShape 27"/>
                <p:cNvSpPr>
                  <a:spLocks noChangeAspect="1" noChangeArrowheads="1"/>
                </p:cNvSpPr>
                <p:nvPr/>
              </p:nvSpPr>
              <p:spPr bwMode="auto">
                <a:xfrm rot="5400000">
                  <a:off x="4347" y="3566"/>
                  <a:ext cx="60" cy="151"/>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49209" name="AutoShape 28"/>
                <p:cNvSpPr>
                  <a:spLocks noChangeAspect="1" noChangeArrowheads="1"/>
                </p:cNvSpPr>
                <p:nvPr/>
              </p:nvSpPr>
              <p:spPr bwMode="auto">
                <a:xfrm>
                  <a:off x="4422" y="3642"/>
                  <a:ext cx="60" cy="151"/>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49210" name="Freeform 29"/>
                <p:cNvSpPr>
                  <a:spLocks noChangeAspect="1"/>
                </p:cNvSpPr>
                <p:nvPr/>
              </p:nvSpPr>
              <p:spPr bwMode="auto">
                <a:xfrm>
                  <a:off x="3696" y="2765"/>
                  <a:ext cx="1314" cy="691"/>
                </a:xfrm>
                <a:custGeom>
                  <a:avLst/>
                  <a:gdLst>
                    <a:gd name="T0" fmla="*/ 113 w 1970"/>
                    <a:gd name="T1" fmla="*/ 9 h 1036"/>
                    <a:gd name="T2" fmla="*/ 288 w 1970"/>
                    <a:gd name="T3" fmla="*/ 89 h 1036"/>
                    <a:gd name="T4" fmla="*/ 478 w 1970"/>
                    <a:gd name="T5" fmla="*/ 5 h 1036"/>
                    <a:gd name="T6" fmla="*/ 584 w 1970"/>
                    <a:gd name="T7" fmla="*/ 163 h 1036"/>
                    <a:gd name="T8" fmla="*/ 298 w 1970"/>
                    <a:gd name="T9" fmla="*/ 307 h 1036"/>
                    <a:gd name="T10" fmla="*/ 0 w 1970"/>
                    <a:gd name="T11" fmla="*/ 166 h 1036"/>
                    <a:gd name="T12" fmla="*/ 113 w 1970"/>
                    <a:gd name="T13" fmla="*/ 9 h 1036"/>
                    <a:gd name="T14" fmla="*/ 0 60000 65536"/>
                    <a:gd name="T15" fmla="*/ 0 60000 65536"/>
                    <a:gd name="T16" fmla="*/ 0 60000 65536"/>
                    <a:gd name="T17" fmla="*/ 0 60000 65536"/>
                    <a:gd name="T18" fmla="*/ 0 60000 65536"/>
                    <a:gd name="T19" fmla="*/ 0 60000 65536"/>
                    <a:gd name="T20" fmla="*/ 0 60000 65536"/>
                    <a:gd name="T21" fmla="*/ 0 w 1970"/>
                    <a:gd name="T22" fmla="*/ 0 h 1036"/>
                    <a:gd name="T23" fmla="*/ 1970 w 1970"/>
                    <a:gd name="T24" fmla="*/ 1036 h 10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70" h="1036">
                      <a:moveTo>
                        <a:pt x="379" y="30"/>
                      </a:moveTo>
                      <a:cubicBezTo>
                        <a:pt x="552" y="138"/>
                        <a:pt x="765" y="302"/>
                        <a:pt x="970" y="300"/>
                      </a:cubicBezTo>
                      <a:cubicBezTo>
                        <a:pt x="1175" y="298"/>
                        <a:pt x="1423" y="133"/>
                        <a:pt x="1609" y="15"/>
                      </a:cubicBezTo>
                      <a:cubicBezTo>
                        <a:pt x="1970" y="552"/>
                        <a:pt x="1615" y="15"/>
                        <a:pt x="1970" y="552"/>
                      </a:cubicBezTo>
                      <a:cubicBezTo>
                        <a:pt x="1869" y="722"/>
                        <a:pt x="1333" y="1032"/>
                        <a:pt x="1005" y="1034"/>
                      </a:cubicBezTo>
                      <a:cubicBezTo>
                        <a:pt x="677" y="1036"/>
                        <a:pt x="104" y="728"/>
                        <a:pt x="0" y="561"/>
                      </a:cubicBezTo>
                      <a:cubicBezTo>
                        <a:pt x="413" y="0"/>
                        <a:pt x="20" y="510"/>
                        <a:pt x="379" y="30"/>
                      </a:cubicBezTo>
                      <a:close/>
                    </a:path>
                  </a:pathLst>
                </a:custGeom>
                <a:gradFill rotWithShape="1">
                  <a:gsLst>
                    <a:gs pos="0">
                      <a:srgbClr val="B2B2B2">
                        <a:alpha val="0"/>
                      </a:srgbClr>
                    </a:gs>
                    <a:gs pos="100000">
                      <a:srgbClr val="52525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p>
                  <a:endParaRPr lang="en-US"/>
                </a:p>
              </p:txBody>
            </p:sp>
            <p:sp>
              <p:nvSpPr>
                <p:cNvPr id="49211" name="AutoShape 30"/>
                <p:cNvSpPr>
                  <a:spLocks noChangeAspect="1" noChangeArrowheads="1"/>
                </p:cNvSpPr>
                <p:nvPr/>
              </p:nvSpPr>
              <p:spPr bwMode="auto">
                <a:xfrm rot="1382036">
                  <a:off x="4558" y="2205"/>
                  <a:ext cx="499" cy="499"/>
                </a:xfrm>
                <a:prstGeom prst="sun">
                  <a:avLst>
                    <a:gd name="adj" fmla="val 25000"/>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grpSp>
          <p:sp>
            <p:nvSpPr>
              <p:cNvPr id="49200" name="Text Box 31"/>
              <p:cNvSpPr txBox="1">
                <a:spLocks noChangeArrowheads="1"/>
              </p:cNvSpPr>
              <p:nvPr/>
            </p:nvSpPr>
            <p:spPr bwMode="auto">
              <a:xfrm>
                <a:off x="3039" y="9527"/>
                <a:ext cx="842"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lighting</a:t>
                </a:r>
              </a:p>
            </p:txBody>
          </p:sp>
        </p:grpSp>
        <p:grpSp>
          <p:nvGrpSpPr>
            <p:cNvPr id="49161" name="Group 32"/>
            <p:cNvGrpSpPr>
              <a:grpSpLocks/>
            </p:cNvGrpSpPr>
            <p:nvPr/>
          </p:nvGrpSpPr>
          <p:grpSpPr bwMode="auto">
            <a:xfrm>
              <a:off x="4246" y="8322"/>
              <a:ext cx="702" cy="1140"/>
              <a:chOff x="4037" y="8518"/>
              <a:chExt cx="829" cy="1346"/>
            </a:xfrm>
          </p:grpSpPr>
          <p:grpSp>
            <p:nvGrpSpPr>
              <p:cNvPr id="49187" name="Group 33"/>
              <p:cNvGrpSpPr>
                <a:grpSpLocks noChangeAspect="1"/>
              </p:cNvGrpSpPr>
              <p:nvPr/>
            </p:nvGrpSpPr>
            <p:grpSpPr bwMode="auto">
              <a:xfrm>
                <a:off x="4096" y="8518"/>
                <a:ext cx="605" cy="861"/>
                <a:chOff x="4105" y="216"/>
                <a:chExt cx="1270" cy="1808"/>
              </a:xfrm>
            </p:grpSpPr>
            <p:sp>
              <p:nvSpPr>
                <p:cNvPr id="49189" name="Oval 34"/>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9190" name="AutoShape 35"/>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9191" name="Oval 36"/>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49192" name="AutoShape 37"/>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9193" name="Oval 38"/>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49194" name="AutoShape 39"/>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49195" name="AutoShape 40"/>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49196" name="AutoShape 41"/>
                <p:cNvSpPr>
                  <a:spLocks noChangeAspect="1" noChangeArrowheads="1"/>
                </p:cNvSpPr>
                <p:nvPr/>
              </p:nvSpPr>
              <p:spPr bwMode="auto">
                <a:xfrm rot="6165927">
                  <a:off x="4049" y="609"/>
                  <a:ext cx="1535" cy="749"/>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87 w 21600"/>
                    <a:gd name="T13" fmla="*/ 4585 h 21600"/>
                    <a:gd name="T14" fmla="*/ 17013 w 21600"/>
                    <a:gd name="T15" fmla="*/ 17015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lnTo>
                        <a:pt x="0" y="0"/>
                      </a:lnTo>
                      <a:close/>
                    </a:path>
                  </a:pathLst>
                </a:custGeom>
                <a:solidFill>
                  <a:schemeClr val="bg1">
                    <a:alpha val="50195"/>
                  </a:schemeClr>
                </a:solidFill>
                <a:ln w="12700">
                  <a:solidFill>
                    <a:schemeClr val="tx1"/>
                  </a:solidFill>
                  <a:miter lim="800000"/>
                  <a:headEnd/>
                  <a:tailEnd/>
                </a:ln>
              </p:spPr>
              <p:txBody>
                <a:bodyPr anchor="ctr">
                  <a:spAutoFit/>
                </a:bodyPr>
                <a:lstStyle/>
                <a:p>
                  <a:endParaRPr lang="en-US"/>
                </a:p>
              </p:txBody>
            </p:sp>
            <p:sp>
              <p:nvSpPr>
                <p:cNvPr id="49197" name="Rectangle 42"/>
                <p:cNvSpPr>
                  <a:spLocks noChangeAspect="1" noChangeArrowheads="1"/>
                </p:cNvSpPr>
                <p:nvPr/>
              </p:nvSpPr>
              <p:spPr bwMode="auto">
                <a:xfrm>
                  <a:off x="4830" y="799"/>
                  <a:ext cx="136" cy="1225"/>
                </a:xfrm>
                <a:prstGeom prst="rect">
                  <a:avLst/>
                </a:prstGeom>
                <a:solidFill>
                  <a:schemeClr val="bg1"/>
                </a:solidFill>
                <a:ln w="38100">
                  <a:solidFill>
                    <a:schemeClr val="tx1"/>
                  </a:solidFill>
                  <a:miter lim="800000"/>
                  <a:headEnd/>
                  <a:tailEnd/>
                </a:ln>
              </p:spPr>
              <p:txBody>
                <a:bodyPr anchor="ctr">
                  <a:spAutoFit/>
                </a:bodyPr>
                <a:lstStyle/>
                <a:p>
                  <a:endParaRPr lang="en-US"/>
                </a:p>
              </p:txBody>
            </p:sp>
            <p:sp>
              <p:nvSpPr>
                <p:cNvPr id="49198" name="Oval 43"/>
                <p:cNvSpPr>
                  <a:spLocks noChangeAspect="1" noChangeArrowheads="1"/>
                </p:cNvSpPr>
                <p:nvPr/>
              </p:nvSpPr>
              <p:spPr bwMode="auto">
                <a:xfrm>
                  <a:off x="5012" y="1162"/>
                  <a:ext cx="363" cy="363"/>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p>
                  <a:endParaRPr lang="en-US"/>
                </a:p>
              </p:txBody>
            </p:sp>
          </p:grpSp>
          <p:sp>
            <p:nvSpPr>
              <p:cNvPr id="49188" name="Text Box 44"/>
              <p:cNvSpPr txBox="1">
                <a:spLocks noChangeArrowheads="1"/>
              </p:cNvSpPr>
              <p:nvPr/>
            </p:nvSpPr>
            <p:spPr bwMode="auto">
              <a:xfrm>
                <a:off x="4037" y="9526"/>
                <a:ext cx="829"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barriers</a:t>
                </a:r>
              </a:p>
            </p:txBody>
          </p:sp>
        </p:grpSp>
        <p:grpSp>
          <p:nvGrpSpPr>
            <p:cNvPr id="49162" name="Group 45"/>
            <p:cNvGrpSpPr>
              <a:grpSpLocks/>
            </p:cNvGrpSpPr>
            <p:nvPr/>
          </p:nvGrpSpPr>
          <p:grpSpPr bwMode="auto">
            <a:xfrm>
              <a:off x="5098" y="8373"/>
              <a:ext cx="843" cy="1088"/>
              <a:chOff x="4955" y="8577"/>
              <a:chExt cx="997" cy="1285"/>
            </a:xfrm>
          </p:grpSpPr>
          <p:grpSp>
            <p:nvGrpSpPr>
              <p:cNvPr id="49174" name="Group 46"/>
              <p:cNvGrpSpPr>
                <a:grpSpLocks noChangeAspect="1"/>
              </p:cNvGrpSpPr>
              <p:nvPr/>
            </p:nvGrpSpPr>
            <p:grpSpPr bwMode="auto">
              <a:xfrm>
                <a:off x="5092" y="8577"/>
                <a:ext cx="606" cy="804"/>
                <a:chOff x="4105" y="339"/>
                <a:chExt cx="1270" cy="1685"/>
              </a:xfrm>
            </p:grpSpPr>
            <p:sp>
              <p:nvSpPr>
                <p:cNvPr id="49176" name="Oval 47"/>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9177" name="AutoShape 48"/>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9178" name="Oval 49"/>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49179" name="AutoShape 50"/>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9180" name="Oval 51"/>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49181" name="AutoShape 52"/>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49182" name="AutoShape 53"/>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49183" name="AutoShape 54"/>
                <p:cNvSpPr>
                  <a:spLocks noChangeAspect="1" noChangeArrowheads="1"/>
                </p:cNvSpPr>
                <p:nvPr/>
              </p:nvSpPr>
              <p:spPr bwMode="auto">
                <a:xfrm rot="6165927">
                  <a:off x="4166" y="612"/>
                  <a:ext cx="1308" cy="76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91 w 21600"/>
                    <a:gd name="T13" fmla="*/ 4592 h 21600"/>
                    <a:gd name="T14" fmla="*/ 17009 w 21600"/>
                    <a:gd name="T15" fmla="*/ 17008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lnTo>
                        <a:pt x="0" y="0"/>
                      </a:lnTo>
                      <a:close/>
                    </a:path>
                  </a:pathLst>
                </a:custGeom>
                <a:solidFill>
                  <a:schemeClr val="bg1">
                    <a:alpha val="50195"/>
                  </a:schemeClr>
                </a:solidFill>
                <a:ln w="12700">
                  <a:solidFill>
                    <a:schemeClr val="tx1"/>
                  </a:solidFill>
                  <a:miter lim="800000"/>
                  <a:headEnd/>
                  <a:tailEnd/>
                </a:ln>
              </p:spPr>
              <p:txBody>
                <a:bodyPr rot="10800000" vert="eaVert" anchor="ctr">
                  <a:spAutoFit/>
                </a:bodyPr>
                <a:lstStyle/>
                <a:p>
                  <a:endParaRPr lang="en-US"/>
                </a:p>
              </p:txBody>
            </p:sp>
            <p:sp>
              <p:nvSpPr>
                <p:cNvPr id="49184" name="Rectangle 55"/>
                <p:cNvSpPr>
                  <a:spLocks noChangeAspect="1" noChangeArrowheads="1"/>
                </p:cNvSpPr>
                <p:nvPr/>
              </p:nvSpPr>
              <p:spPr bwMode="auto">
                <a:xfrm>
                  <a:off x="4830" y="799"/>
                  <a:ext cx="136" cy="1225"/>
                </a:xfrm>
                <a:prstGeom prst="rect">
                  <a:avLst/>
                </a:prstGeom>
                <a:solidFill>
                  <a:schemeClr val="bg1"/>
                </a:solidFill>
                <a:ln w="38100">
                  <a:solidFill>
                    <a:schemeClr val="tx1"/>
                  </a:solidFill>
                  <a:miter lim="800000"/>
                  <a:headEnd/>
                  <a:tailEnd/>
                </a:ln>
              </p:spPr>
              <p:txBody>
                <a:bodyPr anchor="ctr">
                  <a:spAutoFit/>
                </a:bodyPr>
                <a:lstStyle/>
                <a:p>
                  <a:endParaRPr lang="en-US"/>
                </a:p>
              </p:txBody>
            </p:sp>
            <p:sp>
              <p:nvSpPr>
                <p:cNvPr id="49185" name="Oval 56"/>
                <p:cNvSpPr>
                  <a:spLocks noChangeAspect="1" noChangeArrowheads="1"/>
                </p:cNvSpPr>
                <p:nvPr/>
              </p:nvSpPr>
              <p:spPr bwMode="auto">
                <a:xfrm>
                  <a:off x="5012" y="1162"/>
                  <a:ext cx="363" cy="363"/>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p>
                  <a:endParaRPr lang="en-US"/>
                </a:p>
              </p:txBody>
            </p:sp>
            <p:sp>
              <p:nvSpPr>
                <p:cNvPr id="49186" name="Line 57"/>
                <p:cNvSpPr>
                  <a:spLocks noChangeAspect="1" noChangeShapeType="1"/>
                </p:cNvSpPr>
                <p:nvPr/>
              </p:nvSpPr>
              <p:spPr bwMode="auto">
                <a:xfrm>
                  <a:off x="5193" y="436"/>
                  <a:ext cx="0" cy="726"/>
                </a:xfrm>
                <a:prstGeom prst="line">
                  <a:avLst/>
                </a:prstGeom>
                <a:noFill/>
                <a:ln w="38100">
                  <a:solidFill>
                    <a:schemeClr val="bg1"/>
                  </a:solidFill>
                  <a:round/>
                  <a:headEnd type="oval" w="lg" len="lg"/>
                  <a:tailEnd type="triangle" w="lg" len="lg"/>
                </a:ln>
                <a:extLst>
                  <a:ext uri="{909E8E84-426E-40dd-AFC4-6F175D3DCCD1}">
                    <a14:hiddenFill xmlns:a14="http://schemas.microsoft.com/office/drawing/2010/main">
                      <a:noFill/>
                    </a14:hiddenFill>
                  </a:ext>
                </a:extLst>
              </p:spPr>
              <p:txBody>
                <a:bodyPr>
                  <a:spAutoFit/>
                </a:bodyPr>
                <a:lstStyle/>
                <a:p>
                  <a:endParaRPr lang="en-US"/>
                </a:p>
              </p:txBody>
            </p:sp>
          </p:grpSp>
          <p:sp>
            <p:nvSpPr>
              <p:cNvPr id="49175" name="Text Box 58"/>
              <p:cNvSpPr txBox="1">
                <a:spLocks noChangeArrowheads="1"/>
              </p:cNvSpPr>
              <p:nvPr/>
            </p:nvSpPr>
            <p:spPr bwMode="auto">
              <a:xfrm>
                <a:off x="4955" y="9525"/>
                <a:ext cx="997"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trajectory</a:t>
                </a:r>
              </a:p>
            </p:txBody>
          </p:sp>
        </p:grpSp>
        <p:grpSp>
          <p:nvGrpSpPr>
            <p:cNvPr id="49163" name="Group 59"/>
            <p:cNvGrpSpPr>
              <a:grpSpLocks/>
            </p:cNvGrpSpPr>
            <p:nvPr/>
          </p:nvGrpSpPr>
          <p:grpSpPr bwMode="auto">
            <a:xfrm>
              <a:off x="1749" y="8384"/>
              <a:ext cx="841" cy="1078"/>
              <a:chOff x="998" y="8591"/>
              <a:chExt cx="993" cy="1273"/>
            </a:xfrm>
          </p:grpSpPr>
          <p:grpSp>
            <p:nvGrpSpPr>
              <p:cNvPr id="49164" name="Group 60"/>
              <p:cNvGrpSpPr>
                <a:grpSpLocks noChangeAspect="1"/>
              </p:cNvGrpSpPr>
              <p:nvPr/>
            </p:nvGrpSpPr>
            <p:grpSpPr bwMode="auto">
              <a:xfrm>
                <a:off x="1203" y="8591"/>
                <a:ext cx="467" cy="680"/>
                <a:chOff x="4105" y="216"/>
                <a:chExt cx="1086" cy="1581"/>
              </a:xfrm>
            </p:grpSpPr>
            <p:sp>
              <p:nvSpPr>
                <p:cNvPr id="49166" name="Oval 61"/>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9167" name="AutoShape 62"/>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9168" name="Oval 63"/>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49169" name="AutoShape 64"/>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9170" name="Oval 65"/>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49171" name="AutoShape 66"/>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49172" name="AutoShape 67"/>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49173" name="AutoShape 68"/>
                <p:cNvSpPr>
                  <a:spLocks noChangeAspect="1" noChangeArrowheads="1"/>
                </p:cNvSpPr>
                <p:nvPr/>
              </p:nvSpPr>
              <p:spPr bwMode="auto">
                <a:xfrm rot="6165927">
                  <a:off x="4049" y="609"/>
                  <a:ext cx="1535" cy="749"/>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87 w 21600"/>
                    <a:gd name="T13" fmla="*/ 4585 h 21600"/>
                    <a:gd name="T14" fmla="*/ 17013 w 21600"/>
                    <a:gd name="T15" fmla="*/ 17015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lnTo>
                        <a:pt x="0" y="0"/>
                      </a:lnTo>
                      <a:close/>
                    </a:path>
                  </a:pathLst>
                </a:custGeom>
                <a:solidFill>
                  <a:schemeClr val="bg1">
                    <a:alpha val="50195"/>
                  </a:schemeClr>
                </a:solidFill>
                <a:ln w="12700">
                  <a:solidFill>
                    <a:schemeClr val="tx1"/>
                  </a:solidFill>
                  <a:miter lim="800000"/>
                  <a:headEnd/>
                  <a:tailEnd/>
                </a:ln>
              </p:spPr>
              <p:txBody>
                <a:bodyPr anchor="ctr">
                  <a:spAutoFit/>
                </a:bodyPr>
                <a:lstStyle/>
                <a:p>
                  <a:endParaRPr lang="en-US"/>
                </a:p>
              </p:txBody>
            </p:sp>
          </p:grpSp>
          <p:sp>
            <p:nvSpPr>
              <p:cNvPr id="49165" name="Text Box 69"/>
              <p:cNvSpPr txBox="1">
                <a:spLocks noChangeArrowheads="1"/>
              </p:cNvSpPr>
              <p:nvPr/>
            </p:nvSpPr>
            <p:spPr bwMode="auto">
              <a:xfrm>
                <a:off x="998" y="9526"/>
                <a:ext cx="993"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proximity</a:t>
                </a:r>
              </a:p>
            </p:txBody>
          </p:sp>
        </p:grpSp>
      </p:grpSp>
      <p:sp>
        <p:nvSpPr>
          <p:cNvPr id="49157" name="Rectangle 70"/>
          <p:cNvSpPr>
            <a:spLocks noChangeArrowheads="1"/>
          </p:cNvSpPr>
          <p:nvPr/>
        </p:nvSpPr>
        <p:spPr bwMode="auto">
          <a:xfrm>
            <a:off x="468313" y="2852738"/>
            <a:ext cx="3382962" cy="158432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endParaRPr lang="en-US"/>
          </a:p>
        </p:txBody>
      </p:sp>
    </p:spTree>
    <p:extLst>
      <p:ext uri="{BB962C8B-B14F-4D97-AF65-F5344CB8AC3E}">
        <p14:creationId xmlns:p14="http://schemas.microsoft.com/office/powerpoint/2010/main" val="427165244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bwMode="auto">
          <a:xfrm>
            <a:off x="0" y="0"/>
            <a:ext cx="9144000" cy="6858000"/>
          </a:xfrm>
          <a:prstGeom prst="rect">
            <a:avLst/>
          </a:prstGeom>
          <a:solidFill>
            <a:srgbClr val="0F3B00">
              <a:alpha val="67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0" name="Rectangle 9"/>
          <p:cNvSpPr/>
          <p:nvPr/>
        </p:nvSpPr>
        <p:spPr>
          <a:xfrm>
            <a:off x="592139" y="369240"/>
            <a:ext cx="7796286" cy="769441"/>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Detour</a:t>
            </a:r>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Goals are not intentions</a:t>
            </a:r>
            <a:endParaRPr lang="en-US" i="0" dirty="0">
              <a:effectLst>
                <a:glow rad="101600">
                  <a:schemeClr val="tx1">
                    <a:alpha val="75000"/>
                  </a:schemeClr>
                </a:glow>
              </a:effectLst>
            </a:endParaRPr>
          </a:p>
        </p:txBody>
      </p:sp>
    </p:spTree>
    <p:extLst>
      <p:ext uri="{BB962C8B-B14F-4D97-AF65-F5344CB8AC3E}">
        <p14:creationId xmlns:p14="http://schemas.microsoft.com/office/powerpoint/2010/main" val="1375055996"/>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0" y="0"/>
            <a:ext cx="9144000" cy="6858000"/>
          </a:xfrm>
          <a:prstGeom prst="rect">
            <a:avLst/>
          </a:prstGeom>
          <a:solidFill>
            <a:srgbClr val="0F3B00">
              <a:alpha val="67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3" name="Text Box 2"/>
          <p:cNvSpPr txBox="1">
            <a:spLocks noChangeArrowheads="1"/>
          </p:cNvSpPr>
          <p:nvPr/>
        </p:nvSpPr>
        <p:spPr bwMode="auto">
          <a:xfrm>
            <a:off x="592138" y="1033463"/>
            <a:ext cx="7292975" cy="771623"/>
          </a:xfrm>
          <a:prstGeom prst="rect">
            <a:avLst/>
          </a:prstGeom>
          <a:noFill/>
          <a:ln w="9525">
            <a:noFill/>
            <a:round/>
            <a:headEnd/>
            <a:tailEnd/>
          </a:ln>
          <a:effectLst/>
        </p:spPr>
        <p:txBody>
          <a:bodyPr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What is the relation between an action and the goal (or goals) to which it is directed?</a:t>
            </a:r>
            <a:endParaRPr lang="en-US" i="0" dirty="0"/>
          </a:p>
        </p:txBody>
      </p:sp>
      <p:sp>
        <p:nvSpPr>
          <p:cNvPr id="4" name="Oval 3"/>
          <p:cNvSpPr/>
          <p:nvPr/>
        </p:nvSpPr>
        <p:spPr bwMode="auto">
          <a:xfrm>
            <a:off x="755576" y="292494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act</a:t>
            </a:r>
            <a:endParaRPr kumimoji="0" lang="en-US" sz="2200" b="0" i="0" u="none" strike="noStrike" cap="none" normalizeH="0" baseline="0" dirty="0">
              <a:ln>
                <a:noFill/>
              </a:ln>
              <a:solidFill>
                <a:schemeClr val="bg1"/>
              </a:solidFill>
              <a:effectLst/>
              <a:latin typeface="Myriad Web" charset="0"/>
            </a:endParaRPr>
          </a:p>
        </p:txBody>
      </p:sp>
      <p:sp>
        <p:nvSpPr>
          <p:cNvPr id="6" name="Oval 5"/>
          <p:cNvSpPr/>
          <p:nvPr/>
        </p:nvSpPr>
        <p:spPr bwMode="auto">
          <a:xfrm>
            <a:off x="6660232" y="2708920"/>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17" name="Oval 16"/>
          <p:cNvSpPr/>
          <p:nvPr/>
        </p:nvSpPr>
        <p:spPr bwMode="auto">
          <a:xfrm>
            <a:off x="5580112" y="184482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19" name="Oval 18"/>
          <p:cNvSpPr/>
          <p:nvPr/>
        </p:nvSpPr>
        <p:spPr bwMode="auto">
          <a:xfrm>
            <a:off x="5868144" y="3789040"/>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20" name="Oval 19"/>
          <p:cNvSpPr/>
          <p:nvPr/>
        </p:nvSpPr>
        <p:spPr bwMode="auto">
          <a:xfrm>
            <a:off x="5436096" y="508518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Tree>
    <p:extLst>
      <p:ext uri="{BB962C8B-B14F-4D97-AF65-F5344CB8AC3E}">
        <p14:creationId xmlns:p14="http://schemas.microsoft.com/office/powerpoint/2010/main" val="343444998"/>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0" y="0"/>
            <a:ext cx="9144000" cy="6858000"/>
          </a:xfrm>
          <a:prstGeom prst="rect">
            <a:avLst/>
          </a:prstGeom>
          <a:solidFill>
            <a:srgbClr val="0F3B00">
              <a:alpha val="67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3" name="Text Box 2"/>
          <p:cNvSpPr txBox="1">
            <a:spLocks noChangeArrowheads="1"/>
          </p:cNvSpPr>
          <p:nvPr/>
        </p:nvSpPr>
        <p:spPr bwMode="auto">
          <a:xfrm>
            <a:off x="592138" y="1033463"/>
            <a:ext cx="7292975" cy="771623"/>
          </a:xfrm>
          <a:prstGeom prst="rect">
            <a:avLst/>
          </a:prstGeom>
          <a:noFill/>
          <a:ln w="9525">
            <a:noFill/>
            <a:round/>
            <a:headEnd/>
            <a:tailEnd/>
          </a:ln>
          <a:effectLst/>
        </p:spPr>
        <p:txBody>
          <a:bodyPr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What is the relation between an action and the goal (or goals) to which it is directed?</a:t>
            </a:r>
            <a:endParaRPr lang="en-US" i="0" dirty="0"/>
          </a:p>
        </p:txBody>
      </p:sp>
      <p:sp>
        <p:nvSpPr>
          <p:cNvPr id="4" name="Oval 3"/>
          <p:cNvSpPr/>
          <p:nvPr/>
        </p:nvSpPr>
        <p:spPr bwMode="auto">
          <a:xfrm>
            <a:off x="755576" y="292494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act</a:t>
            </a:r>
            <a:endParaRPr kumimoji="0" lang="en-US" sz="2200" b="0" i="0" u="none" strike="noStrike" cap="none" normalizeH="0" baseline="0" dirty="0">
              <a:ln>
                <a:noFill/>
              </a:ln>
              <a:solidFill>
                <a:schemeClr val="bg1"/>
              </a:solidFill>
              <a:effectLst/>
              <a:latin typeface="Myriad Web" charset="0"/>
            </a:endParaRPr>
          </a:p>
        </p:txBody>
      </p:sp>
      <p:sp>
        <p:nvSpPr>
          <p:cNvPr id="9" name="Oval 8"/>
          <p:cNvSpPr/>
          <p:nvPr/>
        </p:nvSpPr>
        <p:spPr bwMode="auto">
          <a:xfrm>
            <a:off x="5580112" y="184482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10" name="Oval 9"/>
          <p:cNvSpPr/>
          <p:nvPr/>
        </p:nvSpPr>
        <p:spPr bwMode="auto">
          <a:xfrm>
            <a:off x="6660232" y="2708920"/>
            <a:ext cx="1008112" cy="1008112"/>
          </a:xfrm>
          <a:prstGeom prst="ellipse">
            <a:avLst/>
          </a:prstGeom>
          <a:solidFill>
            <a:schemeClr val="tx1"/>
          </a:solidFill>
          <a:ln w="38100" cap="flat" cmpd="sng" algn="ctr">
            <a:noFill/>
            <a:prstDash val="solid"/>
            <a:round/>
            <a:headEnd type="none" w="med" len="med"/>
            <a:tailEnd type="none" w="med" len="med"/>
          </a:ln>
          <a:effectLst>
            <a:glow rad="444500">
              <a:schemeClr val="bg1"/>
            </a:glow>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11" name="Oval 10"/>
          <p:cNvSpPr/>
          <p:nvPr/>
        </p:nvSpPr>
        <p:spPr bwMode="auto">
          <a:xfrm>
            <a:off x="5868144" y="3789040"/>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12" name="Oval 11"/>
          <p:cNvSpPr/>
          <p:nvPr/>
        </p:nvSpPr>
        <p:spPr bwMode="auto">
          <a:xfrm>
            <a:off x="5436096" y="508518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Tree>
    <p:extLst>
      <p:ext uri="{BB962C8B-B14F-4D97-AF65-F5344CB8AC3E}">
        <p14:creationId xmlns:p14="http://schemas.microsoft.com/office/powerpoint/2010/main" val="1627287701"/>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bwMode="auto">
          <a:xfrm>
            <a:off x="0" y="0"/>
            <a:ext cx="9144000" cy="6858000"/>
          </a:xfrm>
          <a:prstGeom prst="rect">
            <a:avLst/>
          </a:prstGeom>
          <a:solidFill>
            <a:srgbClr val="0F3B00">
              <a:alpha val="67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3" name="Text Box 2"/>
          <p:cNvSpPr txBox="1">
            <a:spLocks noChangeArrowheads="1"/>
          </p:cNvSpPr>
          <p:nvPr/>
        </p:nvSpPr>
        <p:spPr bwMode="auto">
          <a:xfrm>
            <a:off x="592138" y="1033463"/>
            <a:ext cx="7292975" cy="771623"/>
          </a:xfrm>
          <a:prstGeom prst="rect">
            <a:avLst/>
          </a:prstGeom>
          <a:noFill/>
          <a:ln w="9525">
            <a:noFill/>
            <a:round/>
            <a:headEnd/>
            <a:tailEnd/>
          </a:ln>
          <a:effectLst/>
        </p:spPr>
        <p:txBody>
          <a:bodyPr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What is the relation between an action and the goal (or goals) to which it is directed?</a:t>
            </a:r>
            <a:endParaRPr lang="en-US" i="0" dirty="0"/>
          </a:p>
        </p:txBody>
      </p:sp>
      <p:sp>
        <p:nvSpPr>
          <p:cNvPr id="4" name="Oval 3"/>
          <p:cNvSpPr/>
          <p:nvPr/>
        </p:nvSpPr>
        <p:spPr bwMode="auto">
          <a:xfrm>
            <a:off x="755576" y="292494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act</a:t>
            </a:r>
            <a:endParaRPr kumimoji="0" lang="en-US" sz="2200" b="0" i="0" u="none" strike="noStrike" cap="none" normalizeH="0" baseline="0" dirty="0">
              <a:ln>
                <a:noFill/>
              </a:ln>
              <a:solidFill>
                <a:schemeClr val="bg1"/>
              </a:solidFill>
              <a:effectLst/>
              <a:latin typeface="Myriad Web" charset="0"/>
            </a:endParaRPr>
          </a:p>
        </p:txBody>
      </p:sp>
      <p:sp>
        <p:nvSpPr>
          <p:cNvPr id="5" name="Oval 4"/>
          <p:cNvSpPr/>
          <p:nvPr/>
        </p:nvSpPr>
        <p:spPr bwMode="auto">
          <a:xfrm>
            <a:off x="5580112" y="184482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6" name="Oval 5"/>
          <p:cNvSpPr/>
          <p:nvPr/>
        </p:nvSpPr>
        <p:spPr bwMode="auto">
          <a:xfrm>
            <a:off x="6660232" y="2708920"/>
            <a:ext cx="1008112" cy="1008112"/>
          </a:xfrm>
          <a:prstGeom prst="ellipse">
            <a:avLst/>
          </a:prstGeom>
          <a:solidFill>
            <a:schemeClr val="tx1"/>
          </a:solidFill>
          <a:ln w="38100" cap="flat" cmpd="sng" algn="ctr">
            <a:noFill/>
            <a:prstDash val="solid"/>
            <a:round/>
            <a:headEnd type="none" w="med" len="med"/>
            <a:tailEnd type="none" w="med" len="med"/>
          </a:ln>
          <a:effectLst>
            <a:glow rad="444500">
              <a:schemeClr val="bg1"/>
            </a:glow>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7" name="Oval 6"/>
          <p:cNvSpPr/>
          <p:nvPr/>
        </p:nvSpPr>
        <p:spPr bwMode="auto">
          <a:xfrm>
            <a:off x="5868144" y="3789040"/>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8" name="Oval 7"/>
          <p:cNvSpPr/>
          <p:nvPr/>
        </p:nvSpPr>
        <p:spPr bwMode="auto">
          <a:xfrm>
            <a:off x="5436096" y="508518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cxnSp>
        <p:nvCxnSpPr>
          <p:cNvPr id="12" name="Curved Connector 11"/>
          <p:cNvCxnSpPr>
            <a:stCxn id="2" idx="0"/>
            <a:endCxn id="6" idx="2"/>
          </p:cNvCxnSpPr>
          <p:nvPr/>
        </p:nvCxnSpPr>
        <p:spPr bwMode="auto">
          <a:xfrm rot="5400000" flipH="1" flipV="1">
            <a:off x="4572000" y="2204864"/>
            <a:ext cx="1080120" cy="3096344"/>
          </a:xfrm>
          <a:prstGeom prst="curvedConnector2">
            <a:avLst/>
          </a:prstGeom>
          <a:solidFill>
            <a:srgbClr val="00B8FF"/>
          </a:solidFill>
          <a:ln w="38100" cap="flat" cmpd="sng" algn="ctr">
            <a:solidFill>
              <a:srgbClr val="FFFFFF"/>
            </a:solidFill>
            <a:prstDash val="solid"/>
            <a:round/>
            <a:headEnd type="none" w="med" len="med"/>
            <a:tailEnd type="arrow"/>
          </a:ln>
          <a:effectLst>
            <a:glow rad="50800">
              <a:srgbClr val="0F3B00">
                <a:alpha val="75000"/>
              </a:srgbClr>
            </a:glow>
          </a:effectLst>
        </p:spPr>
      </p:cxnSp>
      <p:sp>
        <p:nvSpPr>
          <p:cNvPr id="2" name="Rounded Rectangle 1"/>
          <p:cNvSpPr/>
          <p:nvPr/>
        </p:nvSpPr>
        <p:spPr bwMode="auto">
          <a:xfrm>
            <a:off x="2267744" y="4293096"/>
            <a:ext cx="2592288" cy="864096"/>
          </a:xfrm>
          <a:prstGeom prst="roundRect">
            <a:avLst/>
          </a:prstGeom>
          <a:solidFill>
            <a:srgbClr val="FFFFFF"/>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tx1"/>
                </a:solidFill>
                <a:effectLst/>
                <a:latin typeface="Myriad Web" charset="0"/>
              </a:rPr>
              <a:t>intention</a:t>
            </a:r>
            <a:r>
              <a:rPr kumimoji="0" lang="en-US" sz="2200" b="0" i="0" u="none" strike="noStrike" cap="none" normalizeH="0" dirty="0" smtClean="0">
                <a:ln>
                  <a:noFill/>
                </a:ln>
                <a:solidFill>
                  <a:schemeClr val="tx1"/>
                </a:solidFill>
                <a:effectLst/>
                <a:latin typeface="Myriad Web" charset="0"/>
              </a:rPr>
              <a:t> or other goal-state</a:t>
            </a:r>
            <a:endParaRPr kumimoji="0" lang="en-US" sz="2200" b="0" i="0" u="none" strike="noStrike" cap="none" normalizeH="0" baseline="0" dirty="0">
              <a:ln>
                <a:noFill/>
              </a:ln>
              <a:solidFill>
                <a:schemeClr val="tx1"/>
              </a:solidFill>
              <a:effectLst/>
              <a:latin typeface="Myriad Web" charset="0"/>
            </a:endParaRPr>
          </a:p>
        </p:txBody>
      </p:sp>
      <p:cxnSp>
        <p:nvCxnSpPr>
          <p:cNvPr id="10" name="Curved Connector 9"/>
          <p:cNvCxnSpPr>
            <a:stCxn id="2" idx="0"/>
            <a:endCxn id="4" idx="6"/>
          </p:cNvCxnSpPr>
          <p:nvPr/>
        </p:nvCxnSpPr>
        <p:spPr bwMode="auto">
          <a:xfrm rot="16200000" flipV="1">
            <a:off x="2231740" y="2960948"/>
            <a:ext cx="864096" cy="1800200"/>
          </a:xfrm>
          <a:prstGeom prst="curvedConnector2">
            <a:avLst/>
          </a:prstGeom>
          <a:solidFill>
            <a:srgbClr val="00B8FF"/>
          </a:solidFill>
          <a:ln w="38100" cap="flat" cmpd="sng" algn="ctr">
            <a:solidFill>
              <a:srgbClr val="FFFFFF"/>
            </a:solidFill>
            <a:prstDash val="solid"/>
            <a:round/>
            <a:headEnd type="none" w="med" len="med"/>
            <a:tailEnd type="arrow"/>
          </a:ln>
          <a:effectLst/>
        </p:spPr>
      </p:cxnSp>
    </p:spTree>
    <p:extLst>
      <p:ext uri="{BB962C8B-B14F-4D97-AF65-F5344CB8AC3E}">
        <p14:creationId xmlns:p14="http://schemas.microsoft.com/office/powerpoint/2010/main" val="2807780247"/>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bwMode="auto">
          <a:xfrm>
            <a:off x="0" y="0"/>
            <a:ext cx="9144000" cy="6858000"/>
          </a:xfrm>
          <a:prstGeom prst="rect">
            <a:avLst/>
          </a:prstGeom>
          <a:solidFill>
            <a:srgbClr val="0F3B00">
              <a:alpha val="67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3" name="Text Box 2"/>
          <p:cNvSpPr txBox="1">
            <a:spLocks noChangeArrowheads="1"/>
          </p:cNvSpPr>
          <p:nvPr/>
        </p:nvSpPr>
        <p:spPr bwMode="auto">
          <a:xfrm>
            <a:off x="592138" y="1033463"/>
            <a:ext cx="7292975" cy="771623"/>
          </a:xfrm>
          <a:prstGeom prst="rect">
            <a:avLst/>
          </a:prstGeom>
          <a:noFill/>
          <a:ln w="9525">
            <a:noFill/>
            <a:round/>
            <a:headEnd/>
            <a:tailEnd/>
          </a:ln>
          <a:effectLst/>
        </p:spPr>
        <p:txBody>
          <a:bodyPr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What is the relation between an action and the goal (or goals) to which it is directed?</a:t>
            </a:r>
            <a:endParaRPr lang="en-US" i="0" dirty="0"/>
          </a:p>
        </p:txBody>
      </p:sp>
      <p:sp>
        <p:nvSpPr>
          <p:cNvPr id="4" name="Oval 3"/>
          <p:cNvSpPr/>
          <p:nvPr/>
        </p:nvSpPr>
        <p:spPr bwMode="auto">
          <a:xfrm>
            <a:off x="755576" y="292494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act</a:t>
            </a:r>
            <a:endParaRPr kumimoji="0" lang="en-US" sz="2200" b="0" i="0" u="none" strike="noStrike" cap="none" normalizeH="0" baseline="0" dirty="0">
              <a:ln>
                <a:noFill/>
              </a:ln>
              <a:solidFill>
                <a:schemeClr val="bg1"/>
              </a:solidFill>
              <a:effectLst/>
              <a:latin typeface="Myriad Web" charset="0"/>
            </a:endParaRPr>
          </a:p>
        </p:txBody>
      </p:sp>
      <p:sp>
        <p:nvSpPr>
          <p:cNvPr id="5" name="Oval 4"/>
          <p:cNvSpPr/>
          <p:nvPr/>
        </p:nvSpPr>
        <p:spPr bwMode="auto">
          <a:xfrm>
            <a:off x="5580112" y="184482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6" name="Oval 5"/>
          <p:cNvSpPr/>
          <p:nvPr/>
        </p:nvSpPr>
        <p:spPr bwMode="auto">
          <a:xfrm>
            <a:off x="6660232" y="2708920"/>
            <a:ext cx="1008112" cy="1008112"/>
          </a:xfrm>
          <a:prstGeom prst="ellipse">
            <a:avLst/>
          </a:prstGeom>
          <a:solidFill>
            <a:schemeClr val="tx1"/>
          </a:solidFill>
          <a:ln w="38100" cap="flat" cmpd="sng" algn="ctr">
            <a:noFill/>
            <a:prstDash val="solid"/>
            <a:round/>
            <a:headEnd type="none" w="med" len="med"/>
            <a:tailEnd type="none" w="med" len="med"/>
          </a:ln>
          <a:effectLst>
            <a:glow rad="444500">
              <a:schemeClr val="bg1"/>
            </a:glow>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7" name="Oval 6"/>
          <p:cNvSpPr/>
          <p:nvPr/>
        </p:nvSpPr>
        <p:spPr bwMode="auto">
          <a:xfrm>
            <a:off x="5868144" y="3789040"/>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8" name="Oval 7"/>
          <p:cNvSpPr/>
          <p:nvPr/>
        </p:nvSpPr>
        <p:spPr bwMode="auto">
          <a:xfrm>
            <a:off x="5436096" y="508518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cxnSp>
        <p:nvCxnSpPr>
          <p:cNvPr id="14" name="Curved Connector 13"/>
          <p:cNvCxnSpPr>
            <a:stCxn id="15" idx="0"/>
          </p:cNvCxnSpPr>
          <p:nvPr/>
        </p:nvCxnSpPr>
        <p:spPr bwMode="auto">
          <a:xfrm rot="15868923" flipH="1">
            <a:off x="4527243" y="1093306"/>
            <a:ext cx="1080120" cy="3096344"/>
          </a:xfrm>
          <a:prstGeom prst="curvedConnector2">
            <a:avLst/>
          </a:prstGeom>
          <a:solidFill>
            <a:srgbClr val="00B8FF"/>
          </a:solidFill>
          <a:ln w="38100" cap="flat" cmpd="sng" algn="ctr">
            <a:solidFill>
              <a:srgbClr val="FFFFFF"/>
            </a:solidFill>
            <a:prstDash val="solid"/>
            <a:round/>
            <a:headEnd type="none" w="med" len="med"/>
            <a:tailEnd type="none"/>
          </a:ln>
          <a:effectLst>
            <a:glow rad="50800">
              <a:srgbClr val="0F3B00">
                <a:alpha val="75000"/>
              </a:srgbClr>
            </a:glow>
          </a:effectLst>
        </p:spPr>
      </p:cxnSp>
      <p:cxnSp>
        <p:nvCxnSpPr>
          <p:cNvPr id="16" name="Curved Connector 15"/>
          <p:cNvCxnSpPr>
            <a:stCxn id="15" idx="0"/>
          </p:cNvCxnSpPr>
          <p:nvPr/>
        </p:nvCxnSpPr>
        <p:spPr bwMode="auto">
          <a:xfrm rot="5068923">
            <a:off x="2187942" y="1869287"/>
            <a:ext cx="864096" cy="1800200"/>
          </a:xfrm>
          <a:prstGeom prst="curvedConnector2">
            <a:avLst/>
          </a:prstGeom>
          <a:solidFill>
            <a:srgbClr val="00B8FF"/>
          </a:solidFill>
          <a:ln w="38100" cap="flat" cmpd="sng" algn="ctr">
            <a:solidFill>
              <a:srgbClr val="FFFFFF"/>
            </a:solidFill>
            <a:prstDash val="solid"/>
            <a:round/>
            <a:headEnd type="none" w="med" len="med"/>
            <a:tailEnd type="none"/>
          </a:ln>
          <a:effectLst/>
        </p:spPr>
      </p:cxnSp>
      <p:sp>
        <p:nvSpPr>
          <p:cNvPr id="15" name="Rounded Rectangle 14"/>
          <p:cNvSpPr/>
          <p:nvPr/>
        </p:nvSpPr>
        <p:spPr bwMode="auto">
          <a:xfrm rot="21268923" flipV="1">
            <a:off x="2136684" y="1390696"/>
            <a:ext cx="2592288" cy="864096"/>
          </a:xfrm>
          <a:prstGeom prst="roundRect">
            <a:avLst/>
          </a:prstGeom>
          <a:solidFill>
            <a:srgbClr val="FFFFFF"/>
          </a:solidFill>
          <a:ln w="38100" cap="flat" cmpd="sng" algn="ctr">
            <a:noFill/>
            <a:prstDash val="solid"/>
            <a:round/>
            <a:headEnd type="none" w="med" len="med"/>
            <a:tailEnd type="none" w="med" len="med"/>
          </a:ln>
          <a:effectLst>
            <a:glow rad="254000">
              <a:schemeClr val="tx1">
                <a:alpha val="75000"/>
              </a:schemeClr>
            </a:glow>
          </a:effectLst>
        </p:spPr>
        <p:txBody>
          <a:bodyPr vert="horz" wrap="square" lIns="91440" tIns="45720" rIns="91440" bIns="45720" numCol="1" rtlCol="0" anchor="t" anchorCtr="0" compatLnSpc="1">
            <a:prstTxWarp prst="textNoShape">
              <a:avLst/>
            </a:prstTxWarp>
            <a:scene3d>
              <a:camera prst="orthographicFront">
                <a:rot lat="0" lon="0" rev="10800000"/>
              </a:camera>
              <a:lightRig rig="threePt" dir="t"/>
            </a:scene3d>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tx1"/>
                </a:solidFill>
                <a:effectLst/>
                <a:latin typeface="Myriad Web" charset="0"/>
              </a:rPr>
              <a:t>teleological function</a:t>
            </a:r>
            <a:endParaRPr kumimoji="0" lang="en-US" sz="2200" b="0" i="0" u="none" strike="noStrike" cap="none" normalizeH="0" baseline="0" dirty="0">
              <a:ln>
                <a:noFill/>
              </a:ln>
              <a:solidFill>
                <a:schemeClr val="tx1"/>
              </a:solidFill>
              <a:effectLst/>
              <a:latin typeface="Myriad Web" charset="0"/>
            </a:endParaRPr>
          </a:p>
        </p:txBody>
      </p:sp>
      <p:cxnSp>
        <p:nvCxnSpPr>
          <p:cNvPr id="17" name="Curved Connector 16"/>
          <p:cNvCxnSpPr/>
          <p:nvPr/>
        </p:nvCxnSpPr>
        <p:spPr bwMode="auto">
          <a:xfrm rot="5400000" flipH="1" flipV="1">
            <a:off x="4572000" y="2204864"/>
            <a:ext cx="1080120" cy="3096344"/>
          </a:xfrm>
          <a:prstGeom prst="curvedConnector2">
            <a:avLst/>
          </a:prstGeom>
          <a:solidFill>
            <a:srgbClr val="00B8FF"/>
          </a:solidFill>
          <a:ln w="38100" cap="flat" cmpd="sng" algn="ctr">
            <a:solidFill>
              <a:srgbClr val="FFFFFF">
                <a:alpha val="34000"/>
              </a:srgbClr>
            </a:solidFill>
            <a:prstDash val="solid"/>
            <a:round/>
            <a:headEnd type="none" w="med" len="med"/>
            <a:tailEnd type="arrow"/>
          </a:ln>
          <a:effectLst>
            <a:glow rad="50800">
              <a:srgbClr val="0F3B00">
                <a:alpha val="34000"/>
              </a:srgbClr>
            </a:glow>
          </a:effectLst>
        </p:spPr>
      </p:cxnSp>
      <p:sp>
        <p:nvSpPr>
          <p:cNvPr id="2" name="Rounded Rectangle 1"/>
          <p:cNvSpPr/>
          <p:nvPr/>
        </p:nvSpPr>
        <p:spPr bwMode="auto">
          <a:xfrm>
            <a:off x="2267744" y="4293096"/>
            <a:ext cx="2592288" cy="864096"/>
          </a:xfrm>
          <a:prstGeom prst="roundRect">
            <a:avLst/>
          </a:prstGeom>
          <a:solidFill>
            <a:srgbClr val="FFFFFF">
              <a:alpha val="34000"/>
            </a:srgbClr>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tx1"/>
                </a:solidFill>
                <a:effectLst/>
                <a:latin typeface="Myriad Web" charset="0"/>
              </a:rPr>
              <a:t>intention</a:t>
            </a:r>
            <a:r>
              <a:rPr kumimoji="0" lang="en-US" sz="2200" b="0" i="0" u="none" strike="noStrike" cap="none" normalizeH="0" dirty="0" smtClean="0">
                <a:ln>
                  <a:noFill/>
                </a:ln>
                <a:solidFill>
                  <a:schemeClr val="tx1"/>
                </a:solidFill>
                <a:effectLst/>
                <a:latin typeface="Myriad Web" charset="0"/>
              </a:rPr>
              <a:t> or other goal-state</a:t>
            </a:r>
            <a:endParaRPr kumimoji="0" lang="en-US" sz="2200" b="0" i="0" u="none" strike="noStrike" cap="none" normalizeH="0" baseline="0" dirty="0">
              <a:ln>
                <a:noFill/>
              </a:ln>
              <a:solidFill>
                <a:schemeClr val="tx1"/>
              </a:solidFill>
              <a:effectLst/>
              <a:latin typeface="Myriad Web" charset="0"/>
            </a:endParaRPr>
          </a:p>
        </p:txBody>
      </p:sp>
      <p:cxnSp>
        <p:nvCxnSpPr>
          <p:cNvPr id="10" name="Curved Connector 9"/>
          <p:cNvCxnSpPr>
            <a:stCxn id="2" idx="0"/>
            <a:endCxn id="4" idx="6"/>
          </p:cNvCxnSpPr>
          <p:nvPr/>
        </p:nvCxnSpPr>
        <p:spPr bwMode="auto">
          <a:xfrm rot="16200000" flipV="1">
            <a:off x="2231740" y="2960948"/>
            <a:ext cx="864096" cy="1800200"/>
          </a:xfrm>
          <a:prstGeom prst="curvedConnector2">
            <a:avLst/>
          </a:prstGeom>
          <a:solidFill>
            <a:srgbClr val="00B8FF"/>
          </a:solidFill>
          <a:ln w="38100" cap="flat" cmpd="sng" algn="ctr">
            <a:solidFill>
              <a:srgbClr val="FFFFFF">
                <a:alpha val="34000"/>
              </a:srgbClr>
            </a:solidFill>
            <a:prstDash val="solid"/>
            <a:round/>
            <a:headEnd type="none" w="med" len="med"/>
            <a:tailEnd type="arrow"/>
          </a:ln>
          <a:effectLst/>
        </p:spPr>
      </p:cxnSp>
    </p:spTree>
    <p:extLst>
      <p:ext uri="{BB962C8B-B14F-4D97-AF65-F5344CB8AC3E}">
        <p14:creationId xmlns:p14="http://schemas.microsoft.com/office/powerpoint/2010/main" val="2194263113"/>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bwMode="auto">
          <a:xfrm>
            <a:off x="0" y="0"/>
            <a:ext cx="9144000" cy="6858000"/>
          </a:xfrm>
          <a:prstGeom prst="rect">
            <a:avLst/>
          </a:prstGeom>
          <a:solidFill>
            <a:srgbClr val="0F3B00">
              <a:alpha val="67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3" name="Text Box 2"/>
          <p:cNvSpPr txBox="1">
            <a:spLocks noChangeArrowheads="1"/>
          </p:cNvSpPr>
          <p:nvPr/>
        </p:nvSpPr>
        <p:spPr bwMode="auto">
          <a:xfrm>
            <a:off x="592138" y="1033463"/>
            <a:ext cx="7292975" cy="771623"/>
          </a:xfrm>
          <a:prstGeom prst="rect">
            <a:avLst/>
          </a:prstGeom>
          <a:noFill/>
          <a:ln w="9525">
            <a:noFill/>
            <a:round/>
            <a:headEnd/>
            <a:tailEnd/>
          </a:ln>
          <a:effectLst/>
        </p:spPr>
        <p:txBody>
          <a:bodyPr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What is the relation between an action and the goal (or goals) to which it is directed?</a:t>
            </a:r>
            <a:endParaRPr lang="en-US" i="0" dirty="0"/>
          </a:p>
        </p:txBody>
      </p:sp>
      <p:sp>
        <p:nvSpPr>
          <p:cNvPr id="4" name="Oval 3"/>
          <p:cNvSpPr/>
          <p:nvPr/>
        </p:nvSpPr>
        <p:spPr bwMode="auto">
          <a:xfrm>
            <a:off x="755576" y="292494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act</a:t>
            </a:r>
            <a:endParaRPr kumimoji="0" lang="en-US" sz="2200" b="0" i="0" u="none" strike="noStrike" cap="none" normalizeH="0" baseline="0" dirty="0">
              <a:ln>
                <a:noFill/>
              </a:ln>
              <a:solidFill>
                <a:schemeClr val="bg1"/>
              </a:solidFill>
              <a:effectLst/>
              <a:latin typeface="Myriad Web" charset="0"/>
            </a:endParaRPr>
          </a:p>
        </p:txBody>
      </p:sp>
      <p:sp>
        <p:nvSpPr>
          <p:cNvPr id="5" name="Oval 4"/>
          <p:cNvSpPr/>
          <p:nvPr/>
        </p:nvSpPr>
        <p:spPr bwMode="auto">
          <a:xfrm>
            <a:off x="5580112" y="184482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6" name="Oval 5"/>
          <p:cNvSpPr/>
          <p:nvPr/>
        </p:nvSpPr>
        <p:spPr bwMode="auto">
          <a:xfrm>
            <a:off x="6660232" y="2708920"/>
            <a:ext cx="1008112" cy="1008112"/>
          </a:xfrm>
          <a:prstGeom prst="ellipse">
            <a:avLst/>
          </a:prstGeom>
          <a:solidFill>
            <a:schemeClr val="tx1"/>
          </a:solidFill>
          <a:ln w="38100" cap="flat" cmpd="sng" algn="ctr">
            <a:noFill/>
            <a:prstDash val="solid"/>
            <a:round/>
            <a:headEnd type="none" w="med" len="med"/>
            <a:tailEnd type="none" w="med" len="med"/>
          </a:ln>
          <a:effectLst>
            <a:glow rad="444500">
              <a:schemeClr val="bg1"/>
            </a:glow>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7" name="Oval 6"/>
          <p:cNvSpPr/>
          <p:nvPr/>
        </p:nvSpPr>
        <p:spPr bwMode="auto">
          <a:xfrm>
            <a:off x="5868144" y="3789040"/>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8" name="Oval 7"/>
          <p:cNvSpPr/>
          <p:nvPr/>
        </p:nvSpPr>
        <p:spPr bwMode="auto">
          <a:xfrm>
            <a:off x="5436096" y="508518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cxnSp>
        <p:nvCxnSpPr>
          <p:cNvPr id="14" name="Curved Connector 13"/>
          <p:cNvCxnSpPr>
            <a:stCxn id="15" idx="0"/>
          </p:cNvCxnSpPr>
          <p:nvPr/>
        </p:nvCxnSpPr>
        <p:spPr bwMode="auto">
          <a:xfrm rot="15868923" flipH="1">
            <a:off x="4527243" y="1093306"/>
            <a:ext cx="1080120" cy="3096344"/>
          </a:xfrm>
          <a:prstGeom prst="curvedConnector2">
            <a:avLst/>
          </a:prstGeom>
          <a:solidFill>
            <a:srgbClr val="00B8FF"/>
          </a:solidFill>
          <a:ln w="38100" cap="flat" cmpd="sng" algn="ctr">
            <a:solidFill>
              <a:srgbClr val="FFFFFF"/>
            </a:solidFill>
            <a:prstDash val="solid"/>
            <a:round/>
            <a:headEnd type="none" w="med" len="med"/>
            <a:tailEnd type="none"/>
          </a:ln>
          <a:effectLst>
            <a:glow rad="50800">
              <a:srgbClr val="0F3B00">
                <a:alpha val="75000"/>
              </a:srgbClr>
            </a:glow>
          </a:effectLst>
        </p:spPr>
      </p:cxnSp>
      <p:cxnSp>
        <p:nvCxnSpPr>
          <p:cNvPr id="16" name="Curved Connector 15"/>
          <p:cNvCxnSpPr>
            <a:stCxn id="15" idx="0"/>
          </p:cNvCxnSpPr>
          <p:nvPr/>
        </p:nvCxnSpPr>
        <p:spPr bwMode="auto">
          <a:xfrm rot="5068923">
            <a:off x="2187942" y="1869287"/>
            <a:ext cx="864096" cy="1800200"/>
          </a:xfrm>
          <a:prstGeom prst="curvedConnector2">
            <a:avLst/>
          </a:prstGeom>
          <a:solidFill>
            <a:srgbClr val="00B8FF"/>
          </a:solidFill>
          <a:ln w="38100" cap="flat" cmpd="sng" algn="ctr">
            <a:solidFill>
              <a:srgbClr val="FFFFFF"/>
            </a:solidFill>
            <a:prstDash val="solid"/>
            <a:round/>
            <a:headEnd type="none" w="med" len="med"/>
            <a:tailEnd type="none"/>
          </a:ln>
          <a:effectLst/>
        </p:spPr>
      </p:cxnSp>
      <p:sp>
        <p:nvSpPr>
          <p:cNvPr id="17" name="Rounded Rectangle 16"/>
          <p:cNvSpPr/>
          <p:nvPr/>
        </p:nvSpPr>
        <p:spPr bwMode="auto">
          <a:xfrm flipV="1">
            <a:off x="-108521" y="-99392"/>
            <a:ext cx="4680521" cy="1765294"/>
          </a:xfrm>
          <a:prstGeom prst="roundRect">
            <a:avLst>
              <a:gd name="adj" fmla="val 8709"/>
            </a:avLst>
          </a:prstGeom>
          <a:solidFill>
            <a:srgbClr val="FFFFFF"/>
          </a:solidFill>
          <a:ln w="38100" cap="flat" cmpd="sng" algn="ctr">
            <a:noFill/>
            <a:prstDash val="solid"/>
            <a:round/>
            <a:headEnd type="none" w="med" len="med"/>
            <a:tailEnd type="none" w="med" len="med"/>
          </a:ln>
          <a:effectLst>
            <a:glow rad="254000">
              <a:schemeClr val="tx1">
                <a:alpha val="75000"/>
              </a:schemeClr>
            </a:glow>
          </a:effectLst>
        </p:spPr>
        <p:txBody>
          <a:bodyPr vert="horz" wrap="square" lIns="91440" tIns="45720" rIns="91440" bIns="45720" numCol="1" rtlCol="0" anchor="t" anchorCtr="0" compatLnSpc="1">
            <a:prstTxWarp prst="textNoShape">
              <a:avLst/>
            </a:prstTxWarp>
            <a:scene3d>
              <a:camera prst="orthographicFront">
                <a:rot lat="0" lon="0" rev="10800000"/>
              </a:camera>
              <a:lightRig rig="threePt" dir="t"/>
            </a:scene3d>
          </a:bodyPr>
          <a:lstStyle/>
          <a:p>
            <a:endParaRPr lang="en-US" i="0" dirty="0">
              <a:solidFill>
                <a:schemeClr val="tx2"/>
              </a:solidFill>
              <a:effectLst>
                <a:glow rad="101600">
                  <a:schemeClr val="bg1">
                    <a:alpha val="75000"/>
                  </a:schemeClr>
                </a:glow>
              </a:effectLst>
            </a:endParaRPr>
          </a:p>
        </p:txBody>
      </p:sp>
      <p:cxnSp>
        <p:nvCxnSpPr>
          <p:cNvPr id="18" name="Curved Connector 17"/>
          <p:cNvCxnSpPr/>
          <p:nvPr/>
        </p:nvCxnSpPr>
        <p:spPr bwMode="auto">
          <a:xfrm rot="5400000" flipH="1" flipV="1">
            <a:off x="4572000" y="2204864"/>
            <a:ext cx="1080120" cy="3096344"/>
          </a:xfrm>
          <a:prstGeom prst="curvedConnector2">
            <a:avLst/>
          </a:prstGeom>
          <a:solidFill>
            <a:srgbClr val="00B8FF"/>
          </a:solidFill>
          <a:ln w="38100" cap="flat" cmpd="sng" algn="ctr">
            <a:solidFill>
              <a:srgbClr val="FFFFFF">
                <a:alpha val="34000"/>
              </a:srgbClr>
            </a:solidFill>
            <a:prstDash val="solid"/>
            <a:round/>
            <a:headEnd type="none" w="med" len="med"/>
            <a:tailEnd type="arrow"/>
          </a:ln>
          <a:effectLst>
            <a:glow rad="50800">
              <a:srgbClr val="0F3B00">
                <a:alpha val="34000"/>
              </a:srgbClr>
            </a:glow>
          </a:effectLst>
        </p:spPr>
      </p:cxnSp>
      <p:sp>
        <p:nvSpPr>
          <p:cNvPr id="2" name="Rounded Rectangle 1"/>
          <p:cNvSpPr/>
          <p:nvPr/>
        </p:nvSpPr>
        <p:spPr bwMode="auto">
          <a:xfrm>
            <a:off x="2267744" y="4293096"/>
            <a:ext cx="2592288" cy="864096"/>
          </a:xfrm>
          <a:prstGeom prst="roundRect">
            <a:avLst/>
          </a:prstGeom>
          <a:solidFill>
            <a:srgbClr val="FFFFFF">
              <a:alpha val="34000"/>
            </a:srgbClr>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tx1"/>
                </a:solidFill>
                <a:effectLst/>
                <a:latin typeface="Myriad Web" charset="0"/>
              </a:rPr>
              <a:t>intention</a:t>
            </a:r>
            <a:r>
              <a:rPr kumimoji="0" lang="en-US" sz="2200" b="0" i="0" u="none" strike="noStrike" cap="none" normalizeH="0" dirty="0" smtClean="0">
                <a:ln>
                  <a:noFill/>
                </a:ln>
                <a:solidFill>
                  <a:schemeClr val="tx1"/>
                </a:solidFill>
                <a:effectLst/>
                <a:latin typeface="Myriad Web" charset="0"/>
              </a:rPr>
              <a:t> or other goal-state</a:t>
            </a:r>
            <a:endParaRPr kumimoji="0" lang="en-US" sz="2200" b="0" i="0" u="none" strike="noStrike" cap="none" normalizeH="0" baseline="0" dirty="0">
              <a:ln>
                <a:noFill/>
              </a:ln>
              <a:solidFill>
                <a:schemeClr val="tx1"/>
              </a:solidFill>
              <a:effectLst/>
              <a:latin typeface="Myriad Web" charset="0"/>
            </a:endParaRPr>
          </a:p>
        </p:txBody>
      </p:sp>
      <p:cxnSp>
        <p:nvCxnSpPr>
          <p:cNvPr id="10" name="Curved Connector 9"/>
          <p:cNvCxnSpPr>
            <a:stCxn id="2" idx="0"/>
            <a:endCxn id="4" idx="6"/>
          </p:cNvCxnSpPr>
          <p:nvPr/>
        </p:nvCxnSpPr>
        <p:spPr bwMode="auto">
          <a:xfrm rot="16200000" flipV="1">
            <a:off x="2231740" y="2960948"/>
            <a:ext cx="864096" cy="1800200"/>
          </a:xfrm>
          <a:prstGeom prst="curvedConnector2">
            <a:avLst/>
          </a:prstGeom>
          <a:solidFill>
            <a:srgbClr val="00B8FF"/>
          </a:solidFill>
          <a:ln w="38100" cap="flat" cmpd="sng" algn="ctr">
            <a:solidFill>
              <a:srgbClr val="FFFFFF">
                <a:alpha val="34000"/>
              </a:srgbClr>
            </a:solidFill>
            <a:prstDash val="solid"/>
            <a:round/>
            <a:headEnd type="none" w="med" len="med"/>
            <a:tailEnd type="arrow"/>
          </a:ln>
          <a:effectLst/>
        </p:spPr>
      </p:cxnSp>
      <p:sp>
        <p:nvSpPr>
          <p:cNvPr id="15" name="Rounded Rectangle 14"/>
          <p:cNvSpPr/>
          <p:nvPr/>
        </p:nvSpPr>
        <p:spPr bwMode="auto">
          <a:xfrm rot="21268923" flipV="1">
            <a:off x="2136684" y="1390696"/>
            <a:ext cx="2592288" cy="864096"/>
          </a:xfrm>
          <a:prstGeom prst="roundRect">
            <a:avLst/>
          </a:prstGeom>
          <a:solidFill>
            <a:srgbClr val="FFFFFF"/>
          </a:solidFill>
          <a:ln w="38100" cap="flat" cmpd="sng" algn="ctr">
            <a:noFill/>
            <a:prstDash val="solid"/>
            <a:round/>
            <a:headEnd type="none" w="med" len="med"/>
            <a:tailEnd type="none" w="med" len="med"/>
          </a:ln>
          <a:effectLst>
            <a:glow rad="254000">
              <a:schemeClr val="tx1">
                <a:alpha val="75000"/>
              </a:schemeClr>
            </a:glow>
          </a:effectLst>
        </p:spPr>
        <p:txBody>
          <a:bodyPr vert="horz" wrap="square" lIns="91440" tIns="45720" rIns="91440" bIns="45720" numCol="1" rtlCol="0" anchor="t" anchorCtr="0" compatLnSpc="1">
            <a:prstTxWarp prst="textNoShape">
              <a:avLst/>
            </a:prstTxWarp>
            <a:scene3d>
              <a:camera prst="orthographicFront">
                <a:rot lat="0" lon="0" rev="10800000"/>
              </a:camera>
              <a:lightRig rig="threePt" dir="t"/>
            </a:scene3d>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tx1"/>
                </a:solidFill>
                <a:effectLst/>
                <a:latin typeface="Myriad Web" charset="0"/>
              </a:rPr>
              <a:t>teleological function</a:t>
            </a:r>
            <a:endParaRPr kumimoji="0" lang="en-US" sz="2200" b="0" i="0" u="none" strike="noStrike" cap="none" normalizeH="0" baseline="0" dirty="0">
              <a:ln>
                <a:noFill/>
              </a:ln>
              <a:solidFill>
                <a:schemeClr val="tx1"/>
              </a:solidFill>
              <a:effectLst/>
              <a:latin typeface="Myriad Web" charset="0"/>
            </a:endParaRPr>
          </a:p>
        </p:txBody>
      </p:sp>
      <p:sp>
        <p:nvSpPr>
          <p:cNvPr id="19" name="Rounded Rectangle 18"/>
          <p:cNvSpPr/>
          <p:nvPr/>
        </p:nvSpPr>
        <p:spPr bwMode="auto">
          <a:xfrm flipV="1">
            <a:off x="35497" y="116632"/>
            <a:ext cx="4392487" cy="1549270"/>
          </a:xfrm>
          <a:prstGeom prst="roundRect">
            <a:avLst>
              <a:gd name="adj" fmla="val 8709"/>
            </a:avLst>
          </a:prstGeom>
          <a:no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cene3d>
              <a:camera prst="orthographicFront">
                <a:rot lat="0" lon="0" rev="10800000"/>
              </a:camera>
              <a:lightRig rig="threePt" dir="t"/>
            </a:scene3d>
          </a:bodyPr>
          <a:lstStyle/>
          <a:p>
            <a:r>
              <a:rPr lang="en-US" i="0" dirty="0">
                <a:solidFill>
                  <a:schemeClr val="tx2"/>
                </a:solidFill>
                <a:effectLst>
                  <a:glow rad="101600">
                    <a:schemeClr val="bg1">
                      <a:alpha val="50000"/>
                    </a:schemeClr>
                  </a:glow>
                </a:effectLst>
              </a:rPr>
              <a:t>(</a:t>
            </a:r>
            <a:r>
              <a:rPr lang="en-US" i="0" dirty="0" err="1">
                <a:solidFill>
                  <a:schemeClr val="tx2"/>
                </a:solidFill>
                <a:effectLst>
                  <a:glow rad="101600">
                    <a:schemeClr val="bg1">
                      <a:alpha val="50000"/>
                    </a:schemeClr>
                  </a:glow>
                </a:effectLst>
              </a:rPr>
              <a:t>i</a:t>
            </a:r>
            <a:r>
              <a:rPr lang="en-US" i="0" dirty="0">
                <a:solidFill>
                  <a:schemeClr val="tx2"/>
                </a:solidFill>
                <a:effectLst>
                  <a:glow rad="101600">
                    <a:schemeClr val="bg1">
                      <a:alpha val="50000"/>
                    </a:schemeClr>
                  </a:glow>
                </a:effectLst>
              </a:rPr>
              <a:t>) in the past, actions of this type have caused outcomes of this type; (ii) this action happens now in part because (</a:t>
            </a:r>
            <a:r>
              <a:rPr lang="en-US" i="0" dirty="0" err="1">
                <a:solidFill>
                  <a:schemeClr val="tx2"/>
                </a:solidFill>
                <a:effectLst>
                  <a:glow rad="101600">
                    <a:schemeClr val="bg1">
                      <a:alpha val="50000"/>
                    </a:schemeClr>
                  </a:glow>
                </a:effectLst>
              </a:rPr>
              <a:t>i</a:t>
            </a:r>
            <a:r>
              <a:rPr lang="en-US" i="0" dirty="0">
                <a:solidFill>
                  <a:schemeClr val="tx2"/>
                </a:solidFill>
                <a:effectLst>
                  <a:glow rad="101600">
                    <a:schemeClr val="bg1">
                      <a:alpha val="50000"/>
                    </a:schemeClr>
                  </a:glow>
                </a:effectLst>
              </a:rPr>
              <a:t>)</a:t>
            </a:r>
            <a:r>
              <a:rPr lang="en-US" i="0" dirty="0" smtClean="0">
                <a:solidFill>
                  <a:schemeClr val="tx2"/>
                </a:solidFill>
                <a:effectLst>
                  <a:glow rad="101600">
                    <a:schemeClr val="bg1">
                      <a:alpha val="50000"/>
                    </a:schemeClr>
                  </a:glow>
                </a:effectLst>
              </a:rPr>
              <a:t>.</a:t>
            </a:r>
            <a:endParaRPr lang="en-US" i="0" dirty="0">
              <a:solidFill>
                <a:schemeClr val="tx2"/>
              </a:solidFill>
              <a:effectLst>
                <a:glow rad="101600">
                  <a:schemeClr val="bg1">
                    <a:alpha val="50000"/>
                  </a:schemeClr>
                </a:glow>
              </a:effectLst>
            </a:endParaRPr>
          </a:p>
        </p:txBody>
      </p:sp>
    </p:spTree>
    <p:extLst>
      <p:ext uri="{BB962C8B-B14F-4D97-AF65-F5344CB8AC3E}">
        <p14:creationId xmlns:p14="http://schemas.microsoft.com/office/powerpoint/2010/main" val="3493925675"/>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a:spLocks noChangeArrowheads="1"/>
          </p:cNvSpPr>
          <p:nvPr/>
        </p:nvSpPr>
        <p:spPr bwMode="auto">
          <a:xfrm>
            <a:off x="592138" y="1033463"/>
            <a:ext cx="7292975" cy="771623"/>
          </a:xfrm>
          <a:prstGeom prst="rect">
            <a:avLst/>
          </a:prstGeom>
          <a:noFill/>
          <a:ln w="9525">
            <a:noFill/>
            <a:round/>
            <a:headEnd/>
            <a:tailEnd/>
          </a:ln>
          <a:effectLst/>
        </p:spPr>
        <p:txBody>
          <a:bodyPr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What is the relation between an action and the goal (or goals) to which it is directed?</a:t>
            </a:r>
            <a:endParaRPr lang="en-US" i="0" dirty="0"/>
          </a:p>
        </p:txBody>
      </p:sp>
      <p:sp>
        <p:nvSpPr>
          <p:cNvPr id="4" name="Oval 3"/>
          <p:cNvSpPr/>
          <p:nvPr/>
        </p:nvSpPr>
        <p:spPr bwMode="auto">
          <a:xfrm>
            <a:off x="755576" y="292494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act</a:t>
            </a:r>
            <a:endParaRPr kumimoji="0" lang="en-US" sz="2200" b="0" i="0" u="none" strike="noStrike" cap="none" normalizeH="0" baseline="0" dirty="0">
              <a:ln>
                <a:noFill/>
              </a:ln>
              <a:solidFill>
                <a:schemeClr val="bg1"/>
              </a:solidFill>
              <a:effectLst/>
              <a:latin typeface="Myriad Web" charset="0"/>
            </a:endParaRPr>
          </a:p>
        </p:txBody>
      </p:sp>
      <p:sp>
        <p:nvSpPr>
          <p:cNvPr id="5" name="Oval 4"/>
          <p:cNvSpPr/>
          <p:nvPr/>
        </p:nvSpPr>
        <p:spPr bwMode="auto">
          <a:xfrm>
            <a:off x="5580112" y="184482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6" name="Oval 5"/>
          <p:cNvSpPr/>
          <p:nvPr/>
        </p:nvSpPr>
        <p:spPr bwMode="auto">
          <a:xfrm>
            <a:off x="6660232" y="2708920"/>
            <a:ext cx="1008112" cy="1008112"/>
          </a:xfrm>
          <a:prstGeom prst="ellipse">
            <a:avLst/>
          </a:prstGeom>
          <a:solidFill>
            <a:schemeClr val="tx1"/>
          </a:solidFill>
          <a:ln w="38100" cap="flat" cmpd="sng" algn="ctr">
            <a:noFill/>
            <a:prstDash val="solid"/>
            <a:round/>
            <a:headEnd type="none" w="med" len="med"/>
            <a:tailEnd type="none" w="med" len="med"/>
          </a:ln>
          <a:effectLst>
            <a:glow rad="444500">
              <a:schemeClr val="bg1"/>
            </a:glow>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7" name="Oval 6"/>
          <p:cNvSpPr/>
          <p:nvPr/>
        </p:nvSpPr>
        <p:spPr bwMode="auto">
          <a:xfrm>
            <a:off x="5868144" y="3789040"/>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8" name="Oval 7"/>
          <p:cNvSpPr/>
          <p:nvPr/>
        </p:nvSpPr>
        <p:spPr bwMode="auto">
          <a:xfrm>
            <a:off x="5436096" y="508518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cxnSp>
        <p:nvCxnSpPr>
          <p:cNvPr id="14" name="Curved Connector 13"/>
          <p:cNvCxnSpPr>
            <a:stCxn id="15" idx="0"/>
          </p:cNvCxnSpPr>
          <p:nvPr/>
        </p:nvCxnSpPr>
        <p:spPr bwMode="auto">
          <a:xfrm rot="15868923" flipH="1">
            <a:off x="4527243" y="1093306"/>
            <a:ext cx="1080120" cy="3096344"/>
          </a:xfrm>
          <a:prstGeom prst="curvedConnector2">
            <a:avLst/>
          </a:prstGeom>
          <a:solidFill>
            <a:srgbClr val="00B8FF"/>
          </a:solidFill>
          <a:ln w="38100" cap="flat" cmpd="sng" algn="ctr">
            <a:solidFill>
              <a:srgbClr val="FFFFFF"/>
            </a:solidFill>
            <a:prstDash val="solid"/>
            <a:round/>
            <a:headEnd type="none" w="med" len="med"/>
            <a:tailEnd type="none"/>
          </a:ln>
          <a:effectLst>
            <a:glow rad="50800">
              <a:srgbClr val="0F3B00">
                <a:alpha val="75000"/>
              </a:srgbClr>
            </a:glow>
          </a:effectLst>
        </p:spPr>
      </p:cxnSp>
      <p:cxnSp>
        <p:nvCxnSpPr>
          <p:cNvPr id="16" name="Curved Connector 15"/>
          <p:cNvCxnSpPr>
            <a:stCxn id="15" idx="0"/>
          </p:cNvCxnSpPr>
          <p:nvPr/>
        </p:nvCxnSpPr>
        <p:spPr bwMode="auto">
          <a:xfrm rot="5068923">
            <a:off x="2187942" y="1869287"/>
            <a:ext cx="864096" cy="1800200"/>
          </a:xfrm>
          <a:prstGeom prst="curvedConnector2">
            <a:avLst/>
          </a:prstGeom>
          <a:solidFill>
            <a:srgbClr val="00B8FF"/>
          </a:solidFill>
          <a:ln w="38100" cap="flat" cmpd="sng" algn="ctr">
            <a:solidFill>
              <a:srgbClr val="FFFFFF"/>
            </a:solidFill>
            <a:prstDash val="solid"/>
            <a:round/>
            <a:headEnd type="none" w="med" len="med"/>
            <a:tailEnd type="none"/>
          </a:ln>
          <a:effectLst/>
        </p:spPr>
      </p:cxnSp>
      <p:sp>
        <p:nvSpPr>
          <p:cNvPr id="17" name="Rounded Rectangle 16"/>
          <p:cNvSpPr/>
          <p:nvPr/>
        </p:nvSpPr>
        <p:spPr bwMode="auto">
          <a:xfrm flipV="1">
            <a:off x="-108521" y="-99392"/>
            <a:ext cx="4680521" cy="1765294"/>
          </a:xfrm>
          <a:prstGeom prst="roundRect">
            <a:avLst>
              <a:gd name="adj" fmla="val 8709"/>
            </a:avLst>
          </a:prstGeom>
          <a:solidFill>
            <a:srgbClr val="FFFFFF"/>
          </a:solidFill>
          <a:ln w="38100" cap="flat" cmpd="sng" algn="ctr">
            <a:noFill/>
            <a:prstDash val="solid"/>
            <a:round/>
            <a:headEnd type="none" w="med" len="med"/>
            <a:tailEnd type="none" w="med" len="med"/>
          </a:ln>
          <a:effectLst>
            <a:glow rad="254000">
              <a:schemeClr val="tx1">
                <a:alpha val="75000"/>
              </a:schemeClr>
            </a:glow>
          </a:effectLst>
        </p:spPr>
        <p:txBody>
          <a:bodyPr vert="horz" wrap="square" lIns="91440" tIns="45720" rIns="91440" bIns="45720" numCol="1" rtlCol="0" anchor="t" anchorCtr="0" compatLnSpc="1">
            <a:prstTxWarp prst="textNoShape">
              <a:avLst/>
            </a:prstTxWarp>
            <a:scene3d>
              <a:camera prst="orthographicFront">
                <a:rot lat="0" lon="0" rev="10800000"/>
              </a:camera>
              <a:lightRig rig="threePt" dir="t"/>
            </a:scene3d>
          </a:bodyPr>
          <a:lstStyle/>
          <a:p>
            <a:endParaRPr lang="en-US" i="0" dirty="0">
              <a:solidFill>
                <a:schemeClr val="tx2"/>
              </a:solidFill>
              <a:effectLst>
                <a:glow rad="101600">
                  <a:schemeClr val="bg1">
                    <a:alpha val="75000"/>
                  </a:schemeClr>
                </a:glow>
              </a:effectLst>
            </a:endParaRPr>
          </a:p>
        </p:txBody>
      </p:sp>
      <p:cxnSp>
        <p:nvCxnSpPr>
          <p:cNvPr id="18" name="Curved Connector 17"/>
          <p:cNvCxnSpPr/>
          <p:nvPr/>
        </p:nvCxnSpPr>
        <p:spPr bwMode="auto">
          <a:xfrm rot="5400000" flipH="1" flipV="1">
            <a:off x="4572000" y="2204864"/>
            <a:ext cx="1080120" cy="3096344"/>
          </a:xfrm>
          <a:prstGeom prst="curvedConnector2">
            <a:avLst/>
          </a:prstGeom>
          <a:solidFill>
            <a:srgbClr val="00B8FF"/>
          </a:solidFill>
          <a:ln w="38100" cap="flat" cmpd="sng" algn="ctr">
            <a:solidFill>
              <a:srgbClr val="FFFFFF">
                <a:alpha val="34000"/>
              </a:srgbClr>
            </a:solidFill>
            <a:prstDash val="solid"/>
            <a:round/>
            <a:headEnd type="none" w="med" len="med"/>
            <a:tailEnd type="arrow"/>
          </a:ln>
          <a:effectLst>
            <a:glow rad="50800">
              <a:srgbClr val="0F3B00">
                <a:alpha val="34000"/>
              </a:srgbClr>
            </a:glow>
          </a:effectLst>
        </p:spPr>
      </p:cxnSp>
      <p:sp>
        <p:nvSpPr>
          <p:cNvPr id="2" name="Rounded Rectangle 1"/>
          <p:cNvSpPr/>
          <p:nvPr/>
        </p:nvSpPr>
        <p:spPr bwMode="auto">
          <a:xfrm>
            <a:off x="2267744" y="4293096"/>
            <a:ext cx="2592288" cy="864096"/>
          </a:xfrm>
          <a:prstGeom prst="roundRect">
            <a:avLst/>
          </a:prstGeom>
          <a:solidFill>
            <a:srgbClr val="FFFFFF">
              <a:alpha val="34000"/>
            </a:srgbClr>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tx1"/>
                </a:solidFill>
                <a:effectLst/>
                <a:latin typeface="Myriad Web" charset="0"/>
              </a:rPr>
              <a:t>intention</a:t>
            </a:r>
            <a:r>
              <a:rPr kumimoji="0" lang="en-US" sz="2200" b="0" i="0" u="none" strike="noStrike" cap="none" normalizeH="0" dirty="0" smtClean="0">
                <a:ln>
                  <a:noFill/>
                </a:ln>
                <a:solidFill>
                  <a:schemeClr val="tx1"/>
                </a:solidFill>
                <a:effectLst/>
                <a:latin typeface="Myriad Web" charset="0"/>
              </a:rPr>
              <a:t> or other goal-state</a:t>
            </a:r>
            <a:endParaRPr kumimoji="0" lang="en-US" sz="2200" b="0" i="0" u="none" strike="noStrike" cap="none" normalizeH="0" baseline="0" dirty="0">
              <a:ln>
                <a:noFill/>
              </a:ln>
              <a:solidFill>
                <a:schemeClr val="tx1"/>
              </a:solidFill>
              <a:effectLst/>
              <a:latin typeface="Myriad Web" charset="0"/>
            </a:endParaRPr>
          </a:p>
        </p:txBody>
      </p:sp>
      <p:cxnSp>
        <p:nvCxnSpPr>
          <p:cNvPr id="10" name="Curved Connector 9"/>
          <p:cNvCxnSpPr>
            <a:stCxn id="2" idx="0"/>
            <a:endCxn id="4" idx="6"/>
          </p:cNvCxnSpPr>
          <p:nvPr/>
        </p:nvCxnSpPr>
        <p:spPr bwMode="auto">
          <a:xfrm rot="16200000" flipV="1">
            <a:off x="2231740" y="2960948"/>
            <a:ext cx="864096" cy="1800200"/>
          </a:xfrm>
          <a:prstGeom prst="curvedConnector2">
            <a:avLst/>
          </a:prstGeom>
          <a:solidFill>
            <a:srgbClr val="00B8FF"/>
          </a:solidFill>
          <a:ln w="38100" cap="flat" cmpd="sng" algn="ctr">
            <a:solidFill>
              <a:srgbClr val="FFFFFF">
                <a:alpha val="34000"/>
              </a:srgbClr>
            </a:solidFill>
            <a:prstDash val="solid"/>
            <a:round/>
            <a:headEnd type="none" w="med" len="med"/>
            <a:tailEnd type="arrow"/>
          </a:ln>
          <a:effectLst/>
        </p:spPr>
      </p:cxnSp>
      <p:sp>
        <p:nvSpPr>
          <p:cNvPr id="15" name="Rounded Rectangle 14"/>
          <p:cNvSpPr/>
          <p:nvPr/>
        </p:nvSpPr>
        <p:spPr bwMode="auto">
          <a:xfrm rot="21268923" flipV="1">
            <a:off x="2136684" y="1390696"/>
            <a:ext cx="2592288" cy="864096"/>
          </a:xfrm>
          <a:prstGeom prst="roundRect">
            <a:avLst/>
          </a:prstGeom>
          <a:solidFill>
            <a:srgbClr val="FFFFFF"/>
          </a:solidFill>
          <a:ln w="38100" cap="flat" cmpd="sng" algn="ctr">
            <a:noFill/>
            <a:prstDash val="solid"/>
            <a:round/>
            <a:headEnd type="none" w="med" len="med"/>
            <a:tailEnd type="none" w="med" len="med"/>
          </a:ln>
          <a:effectLst>
            <a:glow rad="254000">
              <a:schemeClr val="tx1">
                <a:alpha val="75000"/>
              </a:schemeClr>
            </a:glow>
          </a:effectLst>
        </p:spPr>
        <p:txBody>
          <a:bodyPr vert="horz" wrap="square" lIns="91440" tIns="45720" rIns="91440" bIns="45720" numCol="1" rtlCol="0" anchor="t" anchorCtr="0" compatLnSpc="1">
            <a:prstTxWarp prst="textNoShape">
              <a:avLst/>
            </a:prstTxWarp>
            <a:scene3d>
              <a:camera prst="orthographicFront">
                <a:rot lat="0" lon="0" rev="10800000"/>
              </a:camera>
              <a:lightRig rig="threePt" dir="t"/>
            </a:scene3d>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tx1"/>
                </a:solidFill>
                <a:effectLst/>
                <a:latin typeface="Myriad Web" charset="0"/>
              </a:rPr>
              <a:t>teleological function</a:t>
            </a:r>
            <a:endParaRPr kumimoji="0" lang="en-US" sz="2200" b="0" i="0" u="none" strike="noStrike" cap="none" normalizeH="0" baseline="0" dirty="0">
              <a:ln>
                <a:noFill/>
              </a:ln>
              <a:solidFill>
                <a:schemeClr val="tx1"/>
              </a:solidFill>
              <a:effectLst/>
              <a:latin typeface="Myriad Web" charset="0"/>
            </a:endParaRPr>
          </a:p>
        </p:txBody>
      </p:sp>
      <p:sp>
        <p:nvSpPr>
          <p:cNvPr id="19" name="Rounded Rectangle 18"/>
          <p:cNvSpPr/>
          <p:nvPr/>
        </p:nvSpPr>
        <p:spPr bwMode="auto">
          <a:xfrm flipV="1">
            <a:off x="35497" y="116632"/>
            <a:ext cx="4392487" cy="1549270"/>
          </a:xfrm>
          <a:prstGeom prst="roundRect">
            <a:avLst>
              <a:gd name="adj" fmla="val 8709"/>
            </a:avLst>
          </a:prstGeom>
          <a:no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cene3d>
              <a:camera prst="orthographicFront">
                <a:rot lat="0" lon="0" rev="10800000"/>
              </a:camera>
              <a:lightRig rig="threePt" dir="t"/>
            </a:scene3d>
          </a:bodyPr>
          <a:lstStyle/>
          <a:p>
            <a:r>
              <a:rPr lang="en-US" i="0" dirty="0">
                <a:solidFill>
                  <a:schemeClr val="tx2"/>
                </a:solidFill>
                <a:effectLst>
                  <a:glow rad="101600">
                    <a:schemeClr val="bg1">
                      <a:alpha val="50000"/>
                    </a:schemeClr>
                  </a:glow>
                </a:effectLst>
              </a:rPr>
              <a:t>(</a:t>
            </a:r>
            <a:r>
              <a:rPr lang="en-US" i="0" dirty="0" err="1">
                <a:solidFill>
                  <a:schemeClr val="tx2"/>
                </a:solidFill>
                <a:effectLst>
                  <a:glow rad="101600">
                    <a:schemeClr val="bg1">
                      <a:alpha val="50000"/>
                    </a:schemeClr>
                  </a:glow>
                </a:effectLst>
              </a:rPr>
              <a:t>i</a:t>
            </a:r>
            <a:r>
              <a:rPr lang="en-US" i="0" dirty="0">
                <a:solidFill>
                  <a:schemeClr val="tx2"/>
                </a:solidFill>
                <a:effectLst>
                  <a:glow rad="101600">
                    <a:schemeClr val="bg1">
                      <a:alpha val="50000"/>
                    </a:schemeClr>
                  </a:glow>
                </a:effectLst>
              </a:rPr>
              <a:t>) in the past, actions of this type have caused outcomes of this type; (ii) this action happens now in part because (</a:t>
            </a:r>
            <a:r>
              <a:rPr lang="en-US" i="0" dirty="0" err="1">
                <a:solidFill>
                  <a:schemeClr val="tx2"/>
                </a:solidFill>
                <a:effectLst>
                  <a:glow rad="101600">
                    <a:schemeClr val="bg1">
                      <a:alpha val="50000"/>
                    </a:schemeClr>
                  </a:glow>
                </a:effectLst>
              </a:rPr>
              <a:t>i</a:t>
            </a:r>
            <a:r>
              <a:rPr lang="en-US" i="0" dirty="0">
                <a:solidFill>
                  <a:schemeClr val="tx2"/>
                </a:solidFill>
                <a:effectLst>
                  <a:glow rad="101600">
                    <a:schemeClr val="bg1">
                      <a:alpha val="50000"/>
                    </a:schemeClr>
                  </a:glow>
                </a:effectLst>
              </a:rPr>
              <a:t>)</a:t>
            </a:r>
            <a:r>
              <a:rPr lang="en-US" i="0" dirty="0" smtClean="0">
                <a:solidFill>
                  <a:schemeClr val="tx2"/>
                </a:solidFill>
                <a:effectLst>
                  <a:glow rad="101600">
                    <a:schemeClr val="bg1">
                      <a:alpha val="50000"/>
                    </a:schemeClr>
                  </a:glow>
                </a:effectLst>
              </a:rPr>
              <a:t>.</a:t>
            </a:r>
            <a:endParaRPr lang="en-US" i="0" dirty="0">
              <a:solidFill>
                <a:schemeClr val="tx2"/>
              </a:solidFill>
              <a:effectLst>
                <a:glow rad="101600">
                  <a:schemeClr val="bg1">
                    <a:alpha val="50000"/>
                  </a:schemeClr>
                </a:glow>
              </a:effectLst>
            </a:endParaRPr>
          </a:p>
        </p:txBody>
      </p:sp>
      <p:sp>
        <p:nvSpPr>
          <p:cNvPr id="20" name="Rectangle 19"/>
          <p:cNvSpPr/>
          <p:nvPr/>
        </p:nvSpPr>
        <p:spPr bwMode="auto">
          <a:xfrm>
            <a:off x="0" y="0"/>
            <a:ext cx="9144000" cy="6858000"/>
          </a:xfrm>
          <a:prstGeom prst="rect">
            <a:avLst/>
          </a:prstGeom>
          <a:solidFill>
            <a:srgbClr val="0F3B00">
              <a:alpha val="67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1" name="Text Box 2"/>
          <p:cNvSpPr txBox="1">
            <a:spLocks noChangeArrowheads="1"/>
          </p:cNvSpPr>
          <p:nvPr/>
        </p:nvSpPr>
        <p:spPr bwMode="auto">
          <a:xfrm>
            <a:off x="1456234" y="5013176"/>
            <a:ext cx="5708054" cy="771623"/>
          </a:xfrm>
          <a:prstGeom prst="rect">
            <a:avLst/>
          </a:prstGeom>
          <a:solidFill>
            <a:schemeClr val="tx1"/>
          </a:solidFill>
          <a:ln w="9525">
            <a:noFill/>
            <a:round/>
            <a:headEnd/>
            <a:tailEnd/>
          </a:ln>
          <a:effectLst>
            <a:glow rad="508000">
              <a:schemeClr val="tx1">
                <a:alpha val="75000"/>
              </a:schemeClr>
            </a:glow>
          </a:effectLst>
        </p:spPr>
        <p:txBody>
          <a:bodyPr wrap="square" lIns="90000" tIns="46800" rIns="90000" bIns="46800">
            <a:prstTxWarp prst="textNoShape">
              <a:avLst/>
            </a:prstTxWarp>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It is possible to represent goal-directed actions without representing intentions.</a:t>
            </a:r>
            <a:endParaRPr lang="en-US" i="0" dirty="0"/>
          </a:p>
        </p:txBody>
      </p:sp>
    </p:spTree>
    <p:extLst>
      <p:ext uri="{BB962C8B-B14F-4D97-AF65-F5344CB8AC3E}">
        <p14:creationId xmlns:p14="http://schemas.microsoft.com/office/powerpoint/2010/main" val="1694812363"/>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bwMode="auto">
          <a:xfrm>
            <a:off x="0" y="0"/>
            <a:ext cx="9144000" cy="6858000"/>
          </a:xfrm>
          <a:prstGeom prst="rect">
            <a:avLst/>
          </a:prstGeom>
          <a:solidFill>
            <a:srgbClr val="0F3B00">
              <a:alpha val="67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7" name="Text Box 2"/>
          <p:cNvSpPr txBox="1">
            <a:spLocks noChangeArrowheads="1"/>
          </p:cNvSpPr>
          <p:nvPr/>
        </p:nvSpPr>
        <p:spPr bwMode="auto">
          <a:xfrm>
            <a:off x="1717973" y="3212466"/>
            <a:ext cx="5708054" cy="433068"/>
          </a:xfrm>
          <a:prstGeom prst="rect">
            <a:avLst/>
          </a:prstGeom>
          <a:noFill/>
          <a:ln w="9525">
            <a:noFill/>
            <a:round/>
            <a:headEnd/>
            <a:tailEnd/>
          </a:ln>
          <a:effectLst/>
        </p:spPr>
        <p:txBody>
          <a:bodyPr wrap="square" lIns="90000" tIns="46800" rIns="90000" bIns="46800">
            <a:prstTxWarp prst="textNoShape">
              <a:avLst/>
            </a:prstTxWarp>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End Detour</a:t>
            </a:r>
            <a:endParaRPr lang="en-US" i="0" dirty="0"/>
          </a:p>
        </p:txBody>
      </p:sp>
    </p:spTree>
    <p:extLst>
      <p:ext uri="{BB962C8B-B14F-4D97-AF65-F5344CB8AC3E}">
        <p14:creationId xmlns:p14="http://schemas.microsoft.com/office/powerpoint/2010/main" val="65171408"/>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77" name="Picture 2"/>
          <p:cNvPicPr>
            <a:picLocks noChangeAspect="1" noChangeArrowheads="1"/>
          </p:cNvPicPr>
          <p:nvPr/>
        </p:nvPicPr>
        <p:blipFill>
          <a:blip r:embed="rId2">
            <a:lum bright="-18000" contrast="6000"/>
            <a:grayscl/>
            <a:extLst>
              <a:ext uri="{28A0092B-C50C-407E-A947-70E740481C1C}">
                <a14:useLocalDpi xmlns:a14="http://schemas.microsoft.com/office/drawing/2010/main" val="0"/>
              </a:ext>
            </a:extLst>
          </a:blip>
          <a:srcRect b="21399"/>
          <a:stretch>
            <a:fillRect/>
          </a:stretch>
        </p:blipFill>
        <p:spPr bwMode="auto">
          <a:xfrm>
            <a:off x="0" y="1479550"/>
            <a:ext cx="9144000" cy="537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0179" name="Rectangle 3"/>
          <p:cNvSpPr>
            <a:spLocks noChangeArrowheads="1"/>
          </p:cNvSpPr>
          <p:nvPr/>
        </p:nvSpPr>
        <p:spPr bwMode="auto">
          <a:xfrm>
            <a:off x="0" y="3716338"/>
            <a:ext cx="9144000" cy="2065337"/>
          </a:xfrm>
          <a:prstGeom prst="rect">
            <a:avLst/>
          </a:prstGeom>
          <a:gradFill rotWithShape="1">
            <a:gsLst>
              <a:gs pos="0">
                <a:schemeClr val="tx1"/>
              </a:gs>
              <a:gs pos="100000">
                <a:schemeClr val="tx1">
                  <a:gamma/>
                  <a:tint val="0"/>
                  <a:invGamma/>
                  <a:alpha val="0"/>
                </a:schemeClr>
              </a:gs>
            </a:gsLst>
            <a:lin ang="5400000" scaled="1"/>
          </a:gradFill>
          <a:ln w="9525">
            <a:noFill/>
            <a:miter lim="800000"/>
            <a:headEnd/>
            <a:tailEnd/>
          </a:ln>
          <a:effectLst/>
        </p:spPr>
        <p:txBody>
          <a:bodyPr anchor="ctr">
            <a:spAutoFit/>
          </a:bodyPr>
          <a:lstStyle/>
          <a:p>
            <a:pPr>
              <a:defRPr/>
            </a:pPr>
            <a:endParaRPr lang="en-US">
              <a:ea typeface="Arial" charset="0"/>
              <a:cs typeface="Arial" charset="0"/>
            </a:endParaRPr>
          </a:p>
        </p:txBody>
      </p:sp>
      <p:sp>
        <p:nvSpPr>
          <p:cNvPr id="50179" name="Text Box 4"/>
          <p:cNvSpPr txBox="1">
            <a:spLocks noChangeArrowheads="1"/>
          </p:cNvSpPr>
          <p:nvPr/>
        </p:nvSpPr>
        <p:spPr bwMode="auto">
          <a:xfrm>
            <a:off x="395288" y="322263"/>
            <a:ext cx="3600450" cy="420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6614" tIns="93308" rIns="186614" bIns="93308">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Aft>
                <a:spcPct val="100000"/>
              </a:spcAft>
            </a:pPr>
            <a:r>
              <a:rPr lang="en-GB" i="0"/>
              <a:t>Your </a:t>
            </a:r>
            <a:r>
              <a:rPr lang="en-GB"/>
              <a:t>field  </a:t>
            </a:r>
            <a:r>
              <a:rPr lang="en-GB" i="0"/>
              <a:t>= a set of objects related to you by proximity, orientation, lighting and other factors</a:t>
            </a:r>
          </a:p>
          <a:p>
            <a:pPr eaLnBrk="1" hangingPunct="1">
              <a:spcAft>
                <a:spcPct val="100000"/>
              </a:spcAft>
            </a:pPr>
            <a:r>
              <a:rPr lang="en-GB" i="0"/>
              <a:t>You </a:t>
            </a:r>
            <a:r>
              <a:rPr lang="en-GB"/>
              <a:t>encounter </a:t>
            </a:r>
            <a:r>
              <a:rPr lang="en-GB" i="0"/>
              <a:t>an object = it is in your field</a:t>
            </a:r>
          </a:p>
          <a:p>
            <a:pPr eaLnBrk="1" hangingPunct="1">
              <a:spcAft>
                <a:spcPct val="100000"/>
              </a:spcAft>
            </a:pPr>
            <a:r>
              <a:rPr lang="en-GB" i="0"/>
              <a:t>You </a:t>
            </a:r>
            <a:r>
              <a:rPr lang="en-GB"/>
              <a:t>register </a:t>
            </a:r>
            <a:r>
              <a:rPr lang="en-GB" i="0"/>
              <a:t>an object at a location = you most recently encountered the object at that location</a:t>
            </a:r>
          </a:p>
        </p:txBody>
      </p:sp>
      <p:sp>
        <p:nvSpPr>
          <p:cNvPr id="50180" name="Rectangle 5"/>
          <p:cNvSpPr>
            <a:spLocks noChangeArrowheads="1"/>
          </p:cNvSpPr>
          <p:nvPr/>
        </p:nvSpPr>
        <p:spPr bwMode="auto">
          <a:xfrm>
            <a:off x="468313" y="2852738"/>
            <a:ext cx="3382962" cy="158432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endParaRPr lang="en-US"/>
          </a:p>
        </p:txBody>
      </p:sp>
      <p:sp>
        <p:nvSpPr>
          <p:cNvPr id="50181" name="Text Box 6"/>
          <p:cNvSpPr txBox="1">
            <a:spLocks noChangeArrowheads="1"/>
          </p:cNvSpPr>
          <p:nvPr/>
        </p:nvSpPr>
        <p:spPr bwMode="auto">
          <a:xfrm>
            <a:off x="4140200" y="322263"/>
            <a:ext cx="4752975" cy="42510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6614" tIns="93308" rIns="186614" bIns="93308">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100000"/>
              </a:spcBef>
            </a:pPr>
            <a:r>
              <a:rPr lang="en-GB" i="0" u="sng" dirty="0"/>
              <a:t>Principle </a:t>
            </a:r>
            <a:r>
              <a:rPr lang="en-GB" i="0" u="sng" dirty="0" smtClean="0"/>
              <a:t>3:</a:t>
            </a:r>
            <a:r>
              <a:rPr lang="en-GB" i="0" dirty="0" smtClean="0"/>
              <a:t>  </a:t>
            </a:r>
            <a:r>
              <a:rPr lang="en-GB" i="0" dirty="0"/>
              <a:t>one </a:t>
            </a:r>
            <a:r>
              <a:rPr lang="en-GB" i="0" dirty="0" smtClean="0"/>
              <a:t>can</a:t>
            </a:r>
            <a:r>
              <a:rPr lang="en-GB" altLang="ja-JP" i="0" dirty="0" smtClean="0"/>
              <a:t>’t </a:t>
            </a:r>
            <a:r>
              <a:rPr lang="en-GB" altLang="ja-JP" i="0" dirty="0"/>
              <a:t>goal-</a:t>
            </a:r>
            <a:r>
              <a:rPr lang="en-GB" altLang="ja-JP" i="0" dirty="0" err="1"/>
              <a:t>directedly</a:t>
            </a:r>
            <a:r>
              <a:rPr lang="en-GB" altLang="ja-JP" i="0" dirty="0"/>
              <a:t> act on an object unless one has encountered it.</a:t>
            </a:r>
          </a:p>
          <a:p>
            <a:pPr eaLnBrk="1" hangingPunct="1"/>
            <a:endParaRPr lang="en-GB" i="0" u="sng" dirty="0"/>
          </a:p>
          <a:p>
            <a:pPr eaLnBrk="1" hangingPunct="1"/>
            <a:r>
              <a:rPr lang="en-GB" i="0" u="sng" dirty="0"/>
              <a:t>Principle 2:</a:t>
            </a:r>
            <a:r>
              <a:rPr lang="en-GB" i="0" dirty="0"/>
              <a:t> correct registration is a condition of </a:t>
            </a:r>
            <a:r>
              <a:rPr lang="en-GB" dirty="0"/>
              <a:t>successful </a:t>
            </a:r>
            <a:r>
              <a:rPr lang="en-GB" i="0" dirty="0"/>
              <a:t>action.</a:t>
            </a:r>
          </a:p>
          <a:p>
            <a:pPr eaLnBrk="1" hangingPunct="1"/>
            <a:endParaRPr lang="en-GB" i="0" u="sng" dirty="0"/>
          </a:p>
          <a:p>
            <a:pPr eaLnBrk="1" hangingPunct="1"/>
            <a:r>
              <a:rPr lang="en-GB" i="0" u="sng" dirty="0"/>
              <a:t>Principle 3:</a:t>
            </a:r>
            <a:r>
              <a:rPr lang="en-GB" i="0" dirty="0"/>
              <a:t> when an agent performs a goal-directed action and the goal specifies an object, the agent will act as if the object were actually in the location she registers it at.</a:t>
            </a:r>
          </a:p>
        </p:txBody>
      </p:sp>
      <p:sp>
        <p:nvSpPr>
          <p:cNvPr id="50182" name="Line 7"/>
          <p:cNvSpPr>
            <a:spLocks noChangeShapeType="1"/>
          </p:cNvSpPr>
          <p:nvPr/>
        </p:nvSpPr>
        <p:spPr bwMode="auto">
          <a:xfrm>
            <a:off x="4067175" y="0"/>
            <a:ext cx="0" cy="5516563"/>
          </a:xfrm>
          <a:prstGeom prst="line">
            <a:avLst/>
          </a:prstGeom>
          <a:noFill/>
          <a:ln w="9525" cap="rnd">
            <a:solidFill>
              <a:schemeClr val="bg1"/>
            </a:solidFill>
            <a:prstDash val="sysDot"/>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50183" name="Rectangle 8"/>
          <p:cNvSpPr>
            <a:spLocks noChangeArrowheads="1"/>
          </p:cNvSpPr>
          <p:nvPr/>
        </p:nvSpPr>
        <p:spPr bwMode="auto">
          <a:xfrm>
            <a:off x="4140200" y="1700213"/>
            <a:ext cx="4824413" cy="295275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grpSp>
        <p:nvGrpSpPr>
          <p:cNvPr id="50184" name="Group 9"/>
          <p:cNvGrpSpPr>
            <a:grpSpLocks/>
          </p:cNvGrpSpPr>
          <p:nvPr/>
        </p:nvGrpSpPr>
        <p:grpSpPr bwMode="auto">
          <a:xfrm>
            <a:off x="395288" y="4941888"/>
            <a:ext cx="5043487" cy="1582737"/>
            <a:chOff x="1655" y="8119"/>
            <a:chExt cx="4286" cy="1344"/>
          </a:xfrm>
        </p:grpSpPr>
        <p:sp>
          <p:nvSpPr>
            <p:cNvPr id="690186" name="AutoShape 10"/>
            <p:cNvSpPr>
              <a:spLocks noChangeArrowheads="1"/>
            </p:cNvSpPr>
            <p:nvPr/>
          </p:nvSpPr>
          <p:spPr bwMode="auto">
            <a:xfrm>
              <a:off x="1655" y="8119"/>
              <a:ext cx="4229" cy="1305"/>
            </a:xfrm>
            <a:prstGeom prst="roundRect">
              <a:avLst>
                <a:gd name="adj" fmla="val 6546"/>
              </a:avLst>
            </a:prstGeom>
            <a:gradFill rotWithShape="1">
              <a:gsLst>
                <a:gs pos="0">
                  <a:schemeClr val="tx1"/>
                </a:gs>
                <a:gs pos="100000">
                  <a:schemeClr val="tx1">
                    <a:gamma/>
                    <a:shade val="46275"/>
                    <a:invGamma/>
                    <a:alpha val="0"/>
                  </a:schemeClr>
                </a:gs>
              </a:gsLst>
              <a:lin ang="5400000" scaled="1"/>
            </a:gradFill>
            <a:ln w="9525" cap="rnd">
              <a:solidFill>
                <a:schemeClr val="bg1"/>
              </a:solidFill>
              <a:prstDash val="sysDot"/>
              <a:round/>
              <a:headEnd/>
              <a:tailEnd/>
            </a:ln>
            <a:effectLst/>
          </p:spPr>
          <p:txBody>
            <a:bodyPr anchor="ctr">
              <a:spAutoFit/>
            </a:bodyPr>
            <a:lstStyle/>
            <a:p>
              <a:pPr>
                <a:defRPr/>
              </a:pPr>
              <a:endParaRPr lang="en-US">
                <a:ea typeface="Arial" charset="0"/>
                <a:cs typeface="Arial" charset="0"/>
              </a:endParaRPr>
            </a:p>
          </p:txBody>
        </p:sp>
        <p:grpSp>
          <p:nvGrpSpPr>
            <p:cNvPr id="50186" name="Group 11"/>
            <p:cNvGrpSpPr>
              <a:grpSpLocks/>
            </p:cNvGrpSpPr>
            <p:nvPr/>
          </p:nvGrpSpPr>
          <p:grpSpPr bwMode="auto">
            <a:xfrm>
              <a:off x="2471" y="8384"/>
              <a:ext cx="960" cy="1077"/>
              <a:chOff x="1851" y="8591"/>
              <a:chExt cx="1133" cy="1270"/>
            </a:xfrm>
          </p:grpSpPr>
          <p:grpSp>
            <p:nvGrpSpPr>
              <p:cNvPr id="50239" name="Group 12"/>
              <p:cNvGrpSpPr>
                <a:grpSpLocks noChangeAspect="1"/>
              </p:cNvGrpSpPr>
              <p:nvPr/>
            </p:nvGrpSpPr>
            <p:grpSpPr bwMode="auto">
              <a:xfrm>
                <a:off x="2026" y="8591"/>
                <a:ext cx="657" cy="680"/>
                <a:chOff x="2925" y="799"/>
                <a:chExt cx="1970" cy="2041"/>
              </a:xfrm>
            </p:grpSpPr>
            <p:sp>
              <p:nvSpPr>
                <p:cNvPr id="50241" name="Oval 13"/>
                <p:cNvSpPr>
                  <a:spLocks noChangeAspect="1" noChangeArrowheads="1"/>
                </p:cNvSpPr>
                <p:nvPr/>
              </p:nvSpPr>
              <p:spPr bwMode="auto">
                <a:xfrm>
                  <a:off x="3605" y="799"/>
                  <a:ext cx="471" cy="722"/>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0242" name="AutoShape 14"/>
                <p:cNvSpPr>
                  <a:spLocks noChangeAspect="1" noChangeArrowheads="1"/>
                </p:cNvSpPr>
                <p:nvPr/>
              </p:nvSpPr>
              <p:spPr bwMode="auto">
                <a:xfrm>
                  <a:off x="3786" y="1117"/>
                  <a:ext cx="95" cy="157"/>
                </a:xfrm>
                <a:prstGeom prst="triangle">
                  <a:avLst>
                    <a:gd name="adj" fmla="val 5263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0243" name="AutoShape 15"/>
                <p:cNvSpPr>
                  <a:spLocks noChangeAspect="1" noChangeArrowheads="1"/>
                </p:cNvSpPr>
                <p:nvPr/>
              </p:nvSpPr>
              <p:spPr bwMode="auto">
                <a:xfrm>
                  <a:off x="3753" y="1525"/>
                  <a:ext cx="203" cy="110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0244" name="Oval 16"/>
                <p:cNvSpPr>
                  <a:spLocks noChangeAspect="1" noChangeArrowheads="1"/>
                </p:cNvSpPr>
                <p:nvPr/>
              </p:nvSpPr>
              <p:spPr bwMode="auto">
                <a:xfrm>
                  <a:off x="3832" y="1706"/>
                  <a:ext cx="45" cy="499"/>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50245" name="Oval 17"/>
                <p:cNvSpPr>
                  <a:spLocks noChangeAspect="1" noChangeArrowheads="1"/>
                </p:cNvSpPr>
                <p:nvPr/>
              </p:nvSpPr>
              <p:spPr bwMode="auto">
                <a:xfrm rot="5400000">
                  <a:off x="4059" y="1933"/>
                  <a:ext cx="45" cy="499"/>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50246" name="AutoShape 18"/>
                <p:cNvSpPr>
                  <a:spLocks noChangeAspect="1" noChangeArrowheads="1"/>
                </p:cNvSpPr>
                <p:nvPr/>
              </p:nvSpPr>
              <p:spPr bwMode="auto">
                <a:xfrm rot="5400000">
                  <a:off x="3900" y="2500"/>
                  <a:ext cx="91" cy="227"/>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50247" name="AutoShape 19"/>
                <p:cNvSpPr>
                  <a:spLocks noChangeAspect="1" noChangeArrowheads="1"/>
                </p:cNvSpPr>
                <p:nvPr/>
              </p:nvSpPr>
              <p:spPr bwMode="auto">
                <a:xfrm>
                  <a:off x="4013" y="2613"/>
                  <a:ext cx="91" cy="227"/>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50248" name="Freeform 20"/>
                <p:cNvSpPr>
                  <a:spLocks noChangeAspect="1"/>
                </p:cNvSpPr>
                <p:nvPr/>
              </p:nvSpPr>
              <p:spPr bwMode="auto">
                <a:xfrm>
                  <a:off x="2925" y="1298"/>
                  <a:ext cx="1970" cy="1036"/>
                </a:xfrm>
                <a:custGeom>
                  <a:avLst/>
                  <a:gdLst>
                    <a:gd name="T0" fmla="*/ 379 w 1970"/>
                    <a:gd name="T1" fmla="*/ 30 h 1036"/>
                    <a:gd name="T2" fmla="*/ 970 w 1970"/>
                    <a:gd name="T3" fmla="*/ 300 h 1036"/>
                    <a:gd name="T4" fmla="*/ 1609 w 1970"/>
                    <a:gd name="T5" fmla="*/ 15 h 1036"/>
                    <a:gd name="T6" fmla="*/ 1970 w 1970"/>
                    <a:gd name="T7" fmla="*/ 552 h 1036"/>
                    <a:gd name="T8" fmla="*/ 1005 w 1970"/>
                    <a:gd name="T9" fmla="*/ 1034 h 1036"/>
                    <a:gd name="T10" fmla="*/ 0 w 1970"/>
                    <a:gd name="T11" fmla="*/ 561 h 1036"/>
                    <a:gd name="T12" fmla="*/ 379 w 1970"/>
                    <a:gd name="T13" fmla="*/ 30 h 1036"/>
                    <a:gd name="T14" fmla="*/ 0 60000 65536"/>
                    <a:gd name="T15" fmla="*/ 0 60000 65536"/>
                    <a:gd name="T16" fmla="*/ 0 60000 65536"/>
                    <a:gd name="T17" fmla="*/ 0 60000 65536"/>
                    <a:gd name="T18" fmla="*/ 0 60000 65536"/>
                    <a:gd name="T19" fmla="*/ 0 60000 65536"/>
                    <a:gd name="T20" fmla="*/ 0 60000 65536"/>
                    <a:gd name="T21" fmla="*/ 0 w 1970"/>
                    <a:gd name="T22" fmla="*/ 0 h 1036"/>
                    <a:gd name="T23" fmla="*/ 1970 w 1970"/>
                    <a:gd name="T24" fmla="*/ 1036 h 10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70" h="1036">
                      <a:moveTo>
                        <a:pt x="379" y="30"/>
                      </a:moveTo>
                      <a:cubicBezTo>
                        <a:pt x="552" y="138"/>
                        <a:pt x="765" y="302"/>
                        <a:pt x="970" y="300"/>
                      </a:cubicBezTo>
                      <a:cubicBezTo>
                        <a:pt x="1175" y="298"/>
                        <a:pt x="1423" y="133"/>
                        <a:pt x="1609" y="15"/>
                      </a:cubicBezTo>
                      <a:cubicBezTo>
                        <a:pt x="1970" y="552"/>
                        <a:pt x="1615" y="15"/>
                        <a:pt x="1970" y="552"/>
                      </a:cubicBezTo>
                      <a:cubicBezTo>
                        <a:pt x="1869" y="722"/>
                        <a:pt x="1333" y="1032"/>
                        <a:pt x="1005" y="1034"/>
                      </a:cubicBezTo>
                      <a:cubicBezTo>
                        <a:pt x="677" y="1036"/>
                        <a:pt x="104" y="728"/>
                        <a:pt x="0" y="561"/>
                      </a:cubicBezTo>
                      <a:cubicBezTo>
                        <a:pt x="413" y="0"/>
                        <a:pt x="20" y="510"/>
                        <a:pt x="379" y="30"/>
                      </a:cubicBezTo>
                      <a:close/>
                    </a:path>
                  </a:pathLst>
                </a:custGeom>
                <a:solidFill>
                  <a:schemeClr val="bg1">
                    <a:alpha val="5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p>
                  <a:endParaRPr lang="en-US"/>
                </a:p>
              </p:txBody>
            </p:sp>
          </p:grpSp>
          <p:sp>
            <p:nvSpPr>
              <p:cNvPr id="50240" name="Text Box 21"/>
              <p:cNvSpPr txBox="1">
                <a:spLocks noChangeArrowheads="1"/>
              </p:cNvSpPr>
              <p:nvPr/>
            </p:nvSpPr>
            <p:spPr bwMode="auto">
              <a:xfrm>
                <a:off x="1851" y="9524"/>
                <a:ext cx="1133"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orientation</a:t>
                </a:r>
              </a:p>
            </p:txBody>
          </p:sp>
        </p:grpSp>
        <p:grpSp>
          <p:nvGrpSpPr>
            <p:cNvPr id="50187" name="Group 22"/>
            <p:cNvGrpSpPr>
              <a:grpSpLocks/>
            </p:cNvGrpSpPr>
            <p:nvPr/>
          </p:nvGrpSpPr>
          <p:grpSpPr bwMode="auto">
            <a:xfrm>
              <a:off x="3400" y="8309"/>
              <a:ext cx="713" cy="1154"/>
              <a:chOff x="3039" y="8502"/>
              <a:chExt cx="842" cy="1363"/>
            </a:xfrm>
          </p:grpSpPr>
          <p:grpSp>
            <p:nvGrpSpPr>
              <p:cNvPr id="50226" name="Group 23"/>
              <p:cNvGrpSpPr>
                <a:grpSpLocks noChangeAspect="1"/>
              </p:cNvGrpSpPr>
              <p:nvPr/>
            </p:nvGrpSpPr>
            <p:grpSpPr bwMode="auto">
              <a:xfrm>
                <a:off x="3074" y="8502"/>
                <a:ext cx="662" cy="772"/>
                <a:chOff x="3696" y="2205"/>
                <a:chExt cx="1361" cy="1588"/>
              </a:xfrm>
            </p:grpSpPr>
            <p:sp>
              <p:nvSpPr>
                <p:cNvPr id="50228" name="AutoShape 24"/>
                <p:cNvSpPr>
                  <a:spLocks noChangeAspect="1" noChangeArrowheads="1"/>
                </p:cNvSpPr>
                <p:nvPr/>
              </p:nvSpPr>
              <p:spPr bwMode="auto">
                <a:xfrm>
                  <a:off x="4558" y="2205"/>
                  <a:ext cx="499" cy="499"/>
                </a:xfrm>
                <a:prstGeom prst="sun">
                  <a:avLst>
                    <a:gd name="adj" fmla="val 25000"/>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50229" name="AutoShape 25"/>
                <p:cNvSpPr>
                  <a:spLocks noChangeAspect="1" noChangeArrowheads="1"/>
                </p:cNvSpPr>
                <p:nvPr/>
              </p:nvSpPr>
              <p:spPr bwMode="auto">
                <a:xfrm>
                  <a:off x="3696" y="2296"/>
                  <a:ext cx="182" cy="363"/>
                </a:xfrm>
                <a:prstGeom prst="moon">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50230" name="Oval 26"/>
                <p:cNvSpPr>
                  <a:spLocks noChangeAspect="1" noChangeArrowheads="1"/>
                </p:cNvSpPr>
                <p:nvPr/>
              </p:nvSpPr>
              <p:spPr bwMode="auto">
                <a:xfrm>
                  <a:off x="4150" y="2432"/>
                  <a:ext cx="314" cy="481"/>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0231" name="AutoShape 27"/>
                <p:cNvSpPr>
                  <a:spLocks noChangeAspect="1" noChangeArrowheads="1"/>
                </p:cNvSpPr>
                <p:nvPr/>
              </p:nvSpPr>
              <p:spPr bwMode="auto">
                <a:xfrm>
                  <a:off x="4270" y="2644"/>
                  <a:ext cx="64" cy="105"/>
                </a:xfrm>
                <a:prstGeom prst="triangle">
                  <a:avLst>
                    <a:gd name="adj" fmla="val 5263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0232" name="AutoShape 28"/>
                <p:cNvSpPr>
                  <a:spLocks noChangeAspect="1" noChangeArrowheads="1"/>
                </p:cNvSpPr>
                <p:nvPr/>
              </p:nvSpPr>
              <p:spPr bwMode="auto">
                <a:xfrm>
                  <a:off x="4248" y="2916"/>
                  <a:ext cx="136" cy="734"/>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0233" name="Oval 29"/>
                <p:cNvSpPr>
                  <a:spLocks noChangeAspect="1" noChangeArrowheads="1"/>
                </p:cNvSpPr>
                <p:nvPr/>
              </p:nvSpPr>
              <p:spPr bwMode="auto">
                <a:xfrm>
                  <a:off x="4301" y="3037"/>
                  <a:ext cx="30" cy="333"/>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50234" name="Oval 30"/>
                <p:cNvSpPr>
                  <a:spLocks noChangeAspect="1" noChangeArrowheads="1"/>
                </p:cNvSpPr>
                <p:nvPr/>
              </p:nvSpPr>
              <p:spPr bwMode="auto">
                <a:xfrm rot="5400000">
                  <a:off x="4453" y="3188"/>
                  <a:ext cx="30" cy="333"/>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50235" name="AutoShape 31"/>
                <p:cNvSpPr>
                  <a:spLocks noChangeAspect="1" noChangeArrowheads="1"/>
                </p:cNvSpPr>
                <p:nvPr/>
              </p:nvSpPr>
              <p:spPr bwMode="auto">
                <a:xfrm rot="5400000">
                  <a:off x="4347" y="3566"/>
                  <a:ext cx="60" cy="151"/>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50236" name="AutoShape 32"/>
                <p:cNvSpPr>
                  <a:spLocks noChangeAspect="1" noChangeArrowheads="1"/>
                </p:cNvSpPr>
                <p:nvPr/>
              </p:nvSpPr>
              <p:spPr bwMode="auto">
                <a:xfrm>
                  <a:off x="4422" y="3642"/>
                  <a:ext cx="60" cy="151"/>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50237" name="Freeform 33"/>
                <p:cNvSpPr>
                  <a:spLocks noChangeAspect="1"/>
                </p:cNvSpPr>
                <p:nvPr/>
              </p:nvSpPr>
              <p:spPr bwMode="auto">
                <a:xfrm>
                  <a:off x="3696" y="2765"/>
                  <a:ext cx="1314" cy="691"/>
                </a:xfrm>
                <a:custGeom>
                  <a:avLst/>
                  <a:gdLst>
                    <a:gd name="T0" fmla="*/ 113 w 1970"/>
                    <a:gd name="T1" fmla="*/ 9 h 1036"/>
                    <a:gd name="T2" fmla="*/ 288 w 1970"/>
                    <a:gd name="T3" fmla="*/ 89 h 1036"/>
                    <a:gd name="T4" fmla="*/ 478 w 1970"/>
                    <a:gd name="T5" fmla="*/ 5 h 1036"/>
                    <a:gd name="T6" fmla="*/ 584 w 1970"/>
                    <a:gd name="T7" fmla="*/ 163 h 1036"/>
                    <a:gd name="T8" fmla="*/ 298 w 1970"/>
                    <a:gd name="T9" fmla="*/ 307 h 1036"/>
                    <a:gd name="T10" fmla="*/ 0 w 1970"/>
                    <a:gd name="T11" fmla="*/ 166 h 1036"/>
                    <a:gd name="T12" fmla="*/ 113 w 1970"/>
                    <a:gd name="T13" fmla="*/ 9 h 1036"/>
                    <a:gd name="T14" fmla="*/ 0 60000 65536"/>
                    <a:gd name="T15" fmla="*/ 0 60000 65536"/>
                    <a:gd name="T16" fmla="*/ 0 60000 65536"/>
                    <a:gd name="T17" fmla="*/ 0 60000 65536"/>
                    <a:gd name="T18" fmla="*/ 0 60000 65536"/>
                    <a:gd name="T19" fmla="*/ 0 60000 65536"/>
                    <a:gd name="T20" fmla="*/ 0 60000 65536"/>
                    <a:gd name="T21" fmla="*/ 0 w 1970"/>
                    <a:gd name="T22" fmla="*/ 0 h 1036"/>
                    <a:gd name="T23" fmla="*/ 1970 w 1970"/>
                    <a:gd name="T24" fmla="*/ 1036 h 10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70" h="1036">
                      <a:moveTo>
                        <a:pt x="379" y="30"/>
                      </a:moveTo>
                      <a:cubicBezTo>
                        <a:pt x="552" y="138"/>
                        <a:pt x="765" y="302"/>
                        <a:pt x="970" y="300"/>
                      </a:cubicBezTo>
                      <a:cubicBezTo>
                        <a:pt x="1175" y="298"/>
                        <a:pt x="1423" y="133"/>
                        <a:pt x="1609" y="15"/>
                      </a:cubicBezTo>
                      <a:cubicBezTo>
                        <a:pt x="1970" y="552"/>
                        <a:pt x="1615" y="15"/>
                        <a:pt x="1970" y="552"/>
                      </a:cubicBezTo>
                      <a:cubicBezTo>
                        <a:pt x="1869" y="722"/>
                        <a:pt x="1333" y="1032"/>
                        <a:pt x="1005" y="1034"/>
                      </a:cubicBezTo>
                      <a:cubicBezTo>
                        <a:pt x="677" y="1036"/>
                        <a:pt x="104" y="728"/>
                        <a:pt x="0" y="561"/>
                      </a:cubicBezTo>
                      <a:cubicBezTo>
                        <a:pt x="413" y="0"/>
                        <a:pt x="20" y="510"/>
                        <a:pt x="379" y="30"/>
                      </a:cubicBezTo>
                      <a:close/>
                    </a:path>
                  </a:pathLst>
                </a:custGeom>
                <a:gradFill rotWithShape="1">
                  <a:gsLst>
                    <a:gs pos="0">
                      <a:srgbClr val="B2B2B2">
                        <a:alpha val="0"/>
                      </a:srgbClr>
                    </a:gs>
                    <a:gs pos="100000">
                      <a:srgbClr val="52525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p>
                  <a:endParaRPr lang="en-US"/>
                </a:p>
              </p:txBody>
            </p:sp>
            <p:sp>
              <p:nvSpPr>
                <p:cNvPr id="50238" name="AutoShape 34"/>
                <p:cNvSpPr>
                  <a:spLocks noChangeAspect="1" noChangeArrowheads="1"/>
                </p:cNvSpPr>
                <p:nvPr/>
              </p:nvSpPr>
              <p:spPr bwMode="auto">
                <a:xfrm rot="1382036">
                  <a:off x="4558" y="2205"/>
                  <a:ext cx="499" cy="499"/>
                </a:xfrm>
                <a:prstGeom prst="sun">
                  <a:avLst>
                    <a:gd name="adj" fmla="val 25000"/>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grpSp>
          <p:sp>
            <p:nvSpPr>
              <p:cNvPr id="50227" name="Text Box 35"/>
              <p:cNvSpPr txBox="1">
                <a:spLocks noChangeArrowheads="1"/>
              </p:cNvSpPr>
              <p:nvPr/>
            </p:nvSpPr>
            <p:spPr bwMode="auto">
              <a:xfrm>
                <a:off x="3039" y="9527"/>
                <a:ext cx="842"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lighting</a:t>
                </a:r>
              </a:p>
            </p:txBody>
          </p:sp>
        </p:grpSp>
        <p:grpSp>
          <p:nvGrpSpPr>
            <p:cNvPr id="50188" name="Group 36"/>
            <p:cNvGrpSpPr>
              <a:grpSpLocks/>
            </p:cNvGrpSpPr>
            <p:nvPr/>
          </p:nvGrpSpPr>
          <p:grpSpPr bwMode="auto">
            <a:xfrm>
              <a:off x="4246" y="8322"/>
              <a:ext cx="702" cy="1140"/>
              <a:chOff x="4037" y="8518"/>
              <a:chExt cx="829" cy="1346"/>
            </a:xfrm>
          </p:grpSpPr>
          <p:grpSp>
            <p:nvGrpSpPr>
              <p:cNvPr id="50214" name="Group 37"/>
              <p:cNvGrpSpPr>
                <a:grpSpLocks noChangeAspect="1"/>
              </p:cNvGrpSpPr>
              <p:nvPr/>
            </p:nvGrpSpPr>
            <p:grpSpPr bwMode="auto">
              <a:xfrm>
                <a:off x="4096" y="8518"/>
                <a:ext cx="605" cy="861"/>
                <a:chOff x="4105" y="216"/>
                <a:chExt cx="1270" cy="1808"/>
              </a:xfrm>
            </p:grpSpPr>
            <p:sp>
              <p:nvSpPr>
                <p:cNvPr id="50216" name="Oval 38"/>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0217" name="AutoShape 39"/>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0218" name="Oval 40"/>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50219" name="AutoShape 41"/>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0220" name="Oval 42"/>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50221" name="AutoShape 43"/>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50222" name="AutoShape 44"/>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50223" name="AutoShape 45"/>
                <p:cNvSpPr>
                  <a:spLocks noChangeAspect="1" noChangeArrowheads="1"/>
                </p:cNvSpPr>
                <p:nvPr/>
              </p:nvSpPr>
              <p:spPr bwMode="auto">
                <a:xfrm rot="6165927">
                  <a:off x="4049" y="609"/>
                  <a:ext cx="1535" cy="749"/>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87 w 21600"/>
                    <a:gd name="T13" fmla="*/ 4585 h 21600"/>
                    <a:gd name="T14" fmla="*/ 17013 w 21600"/>
                    <a:gd name="T15" fmla="*/ 17015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lnTo>
                        <a:pt x="0" y="0"/>
                      </a:lnTo>
                      <a:close/>
                    </a:path>
                  </a:pathLst>
                </a:custGeom>
                <a:solidFill>
                  <a:schemeClr val="bg1">
                    <a:alpha val="50195"/>
                  </a:schemeClr>
                </a:solidFill>
                <a:ln w="12700">
                  <a:solidFill>
                    <a:schemeClr val="tx1"/>
                  </a:solidFill>
                  <a:miter lim="800000"/>
                  <a:headEnd/>
                  <a:tailEnd/>
                </a:ln>
              </p:spPr>
              <p:txBody>
                <a:bodyPr anchor="ctr">
                  <a:spAutoFit/>
                </a:bodyPr>
                <a:lstStyle/>
                <a:p>
                  <a:endParaRPr lang="en-US"/>
                </a:p>
              </p:txBody>
            </p:sp>
            <p:sp>
              <p:nvSpPr>
                <p:cNvPr id="50224" name="Rectangle 46"/>
                <p:cNvSpPr>
                  <a:spLocks noChangeAspect="1" noChangeArrowheads="1"/>
                </p:cNvSpPr>
                <p:nvPr/>
              </p:nvSpPr>
              <p:spPr bwMode="auto">
                <a:xfrm>
                  <a:off x="4830" y="799"/>
                  <a:ext cx="136" cy="1225"/>
                </a:xfrm>
                <a:prstGeom prst="rect">
                  <a:avLst/>
                </a:prstGeom>
                <a:solidFill>
                  <a:schemeClr val="bg1"/>
                </a:solidFill>
                <a:ln w="38100">
                  <a:solidFill>
                    <a:schemeClr val="tx1"/>
                  </a:solidFill>
                  <a:miter lim="800000"/>
                  <a:headEnd/>
                  <a:tailEnd/>
                </a:ln>
              </p:spPr>
              <p:txBody>
                <a:bodyPr anchor="ctr">
                  <a:spAutoFit/>
                </a:bodyPr>
                <a:lstStyle/>
                <a:p>
                  <a:endParaRPr lang="en-US"/>
                </a:p>
              </p:txBody>
            </p:sp>
            <p:sp>
              <p:nvSpPr>
                <p:cNvPr id="50225" name="Oval 47"/>
                <p:cNvSpPr>
                  <a:spLocks noChangeAspect="1" noChangeArrowheads="1"/>
                </p:cNvSpPr>
                <p:nvPr/>
              </p:nvSpPr>
              <p:spPr bwMode="auto">
                <a:xfrm>
                  <a:off x="5012" y="1162"/>
                  <a:ext cx="363" cy="363"/>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p>
                  <a:endParaRPr lang="en-US"/>
                </a:p>
              </p:txBody>
            </p:sp>
          </p:grpSp>
          <p:sp>
            <p:nvSpPr>
              <p:cNvPr id="50215" name="Text Box 48"/>
              <p:cNvSpPr txBox="1">
                <a:spLocks noChangeArrowheads="1"/>
              </p:cNvSpPr>
              <p:nvPr/>
            </p:nvSpPr>
            <p:spPr bwMode="auto">
              <a:xfrm>
                <a:off x="4037" y="9526"/>
                <a:ext cx="829"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barriers</a:t>
                </a:r>
              </a:p>
            </p:txBody>
          </p:sp>
        </p:grpSp>
        <p:grpSp>
          <p:nvGrpSpPr>
            <p:cNvPr id="50189" name="Group 49"/>
            <p:cNvGrpSpPr>
              <a:grpSpLocks/>
            </p:cNvGrpSpPr>
            <p:nvPr/>
          </p:nvGrpSpPr>
          <p:grpSpPr bwMode="auto">
            <a:xfrm>
              <a:off x="5098" y="8373"/>
              <a:ext cx="843" cy="1088"/>
              <a:chOff x="4955" y="8577"/>
              <a:chExt cx="997" cy="1285"/>
            </a:xfrm>
          </p:grpSpPr>
          <p:grpSp>
            <p:nvGrpSpPr>
              <p:cNvPr id="50201" name="Group 50"/>
              <p:cNvGrpSpPr>
                <a:grpSpLocks noChangeAspect="1"/>
              </p:cNvGrpSpPr>
              <p:nvPr/>
            </p:nvGrpSpPr>
            <p:grpSpPr bwMode="auto">
              <a:xfrm>
                <a:off x="5092" y="8577"/>
                <a:ext cx="606" cy="804"/>
                <a:chOff x="4105" y="339"/>
                <a:chExt cx="1270" cy="1685"/>
              </a:xfrm>
            </p:grpSpPr>
            <p:sp>
              <p:nvSpPr>
                <p:cNvPr id="50203" name="Oval 51"/>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0204" name="AutoShape 52"/>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0205" name="Oval 53"/>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50206" name="AutoShape 54"/>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0207" name="Oval 55"/>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50208" name="AutoShape 56"/>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50209" name="AutoShape 57"/>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50210" name="AutoShape 58"/>
                <p:cNvSpPr>
                  <a:spLocks noChangeAspect="1" noChangeArrowheads="1"/>
                </p:cNvSpPr>
                <p:nvPr/>
              </p:nvSpPr>
              <p:spPr bwMode="auto">
                <a:xfrm rot="6165927">
                  <a:off x="4166" y="612"/>
                  <a:ext cx="1308" cy="76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91 w 21600"/>
                    <a:gd name="T13" fmla="*/ 4592 h 21600"/>
                    <a:gd name="T14" fmla="*/ 17009 w 21600"/>
                    <a:gd name="T15" fmla="*/ 17008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lnTo>
                        <a:pt x="0" y="0"/>
                      </a:lnTo>
                      <a:close/>
                    </a:path>
                  </a:pathLst>
                </a:custGeom>
                <a:solidFill>
                  <a:schemeClr val="bg1">
                    <a:alpha val="50195"/>
                  </a:schemeClr>
                </a:solidFill>
                <a:ln w="12700">
                  <a:solidFill>
                    <a:schemeClr val="tx1"/>
                  </a:solidFill>
                  <a:miter lim="800000"/>
                  <a:headEnd/>
                  <a:tailEnd/>
                </a:ln>
              </p:spPr>
              <p:txBody>
                <a:bodyPr rot="10800000" vert="eaVert" anchor="ctr">
                  <a:spAutoFit/>
                </a:bodyPr>
                <a:lstStyle/>
                <a:p>
                  <a:endParaRPr lang="en-US"/>
                </a:p>
              </p:txBody>
            </p:sp>
            <p:sp>
              <p:nvSpPr>
                <p:cNvPr id="50211" name="Rectangle 59"/>
                <p:cNvSpPr>
                  <a:spLocks noChangeAspect="1" noChangeArrowheads="1"/>
                </p:cNvSpPr>
                <p:nvPr/>
              </p:nvSpPr>
              <p:spPr bwMode="auto">
                <a:xfrm>
                  <a:off x="4830" y="799"/>
                  <a:ext cx="136" cy="1225"/>
                </a:xfrm>
                <a:prstGeom prst="rect">
                  <a:avLst/>
                </a:prstGeom>
                <a:solidFill>
                  <a:schemeClr val="bg1"/>
                </a:solidFill>
                <a:ln w="38100">
                  <a:solidFill>
                    <a:schemeClr val="tx1"/>
                  </a:solidFill>
                  <a:miter lim="800000"/>
                  <a:headEnd/>
                  <a:tailEnd/>
                </a:ln>
              </p:spPr>
              <p:txBody>
                <a:bodyPr anchor="ctr">
                  <a:spAutoFit/>
                </a:bodyPr>
                <a:lstStyle/>
                <a:p>
                  <a:endParaRPr lang="en-US"/>
                </a:p>
              </p:txBody>
            </p:sp>
            <p:sp>
              <p:nvSpPr>
                <p:cNvPr id="50212" name="Oval 60"/>
                <p:cNvSpPr>
                  <a:spLocks noChangeAspect="1" noChangeArrowheads="1"/>
                </p:cNvSpPr>
                <p:nvPr/>
              </p:nvSpPr>
              <p:spPr bwMode="auto">
                <a:xfrm>
                  <a:off x="5012" y="1162"/>
                  <a:ext cx="363" cy="363"/>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p>
                  <a:endParaRPr lang="en-US"/>
                </a:p>
              </p:txBody>
            </p:sp>
            <p:sp>
              <p:nvSpPr>
                <p:cNvPr id="50213" name="Line 61"/>
                <p:cNvSpPr>
                  <a:spLocks noChangeAspect="1" noChangeShapeType="1"/>
                </p:cNvSpPr>
                <p:nvPr/>
              </p:nvSpPr>
              <p:spPr bwMode="auto">
                <a:xfrm>
                  <a:off x="5193" y="436"/>
                  <a:ext cx="0" cy="726"/>
                </a:xfrm>
                <a:prstGeom prst="line">
                  <a:avLst/>
                </a:prstGeom>
                <a:noFill/>
                <a:ln w="38100">
                  <a:solidFill>
                    <a:schemeClr val="bg1"/>
                  </a:solidFill>
                  <a:round/>
                  <a:headEnd type="oval" w="lg" len="lg"/>
                  <a:tailEnd type="triangle" w="lg" len="lg"/>
                </a:ln>
                <a:extLst>
                  <a:ext uri="{909E8E84-426E-40dd-AFC4-6F175D3DCCD1}">
                    <a14:hiddenFill xmlns:a14="http://schemas.microsoft.com/office/drawing/2010/main">
                      <a:noFill/>
                    </a14:hiddenFill>
                  </a:ext>
                </a:extLst>
              </p:spPr>
              <p:txBody>
                <a:bodyPr>
                  <a:spAutoFit/>
                </a:bodyPr>
                <a:lstStyle/>
                <a:p>
                  <a:endParaRPr lang="en-US"/>
                </a:p>
              </p:txBody>
            </p:sp>
          </p:grpSp>
          <p:sp>
            <p:nvSpPr>
              <p:cNvPr id="50202" name="Text Box 62"/>
              <p:cNvSpPr txBox="1">
                <a:spLocks noChangeArrowheads="1"/>
              </p:cNvSpPr>
              <p:nvPr/>
            </p:nvSpPr>
            <p:spPr bwMode="auto">
              <a:xfrm>
                <a:off x="4955" y="9525"/>
                <a:ext cx="997"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trajectory</a:t>
                </a:r>
              </a:p>
            </p:txBody>
          </p:sp>
        </p:grpSp>
        <p:grpSp>
          <p:nvGrpSpPr>
            <p:cNvPr id="50190" name="Group 63"/>
            <p:cNvGrpSpPr>
              <a:grpSpLocks/>
            </p:cNvGrpSpPr>
            <p:nvPr/>
          </p:nvGrpSpPr>
          <p:grpSpPr bwMode="auto">
            <a:xfrm>
              <a:off x="1749" y="8384"/>
              <a:ext cx="841" cy="1078"/>
              <a:chOff x="998" y="8591"/>
              <a:chExt cx="993" cy="1273"/>
            </a:xfrm>
          </p:grpSpPr>
          <p:grpSp>
            <p:nvGrpSpPr>
              <p:cNvPr id="50191" name="Group 64"/>
              <p:cNvGrpSpPr>
                <a:grpSpLocks noChangeAspect="1"/>
              </p:cNvGrpSpPr>
              <p:nvPr/>
            </p:nvGrpSpPr>
            <p:grpSpPr bwMode="auto">
              <a:xfrm>
                <a:off x="1203" y="8591"/>
                <a:ext cx="467" cy="680"/>
                <a:chOff x="4105" y="216"/>
                <a:chExt cx="1086" cy="1581"/>
              </a:xfrm>
            </p:grpSpPr>
            <p:sp>
              <p:nvSpPr>
                <p:cNvPr id="50193" name="Oval 65"/>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0194" name="AutoShape 66"/>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0195" name="Oval 67"/>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50196" name="AutoShape 68"/>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0197" name="Oval 69"/>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50198" name="AutoShape 70"/>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50199" name="AutoShape 71"/>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50200" name="AutoShape 72"/>
                <p:cNvSpPr>
                  <a:spLocks noChangeAspect="1" noChangeArrowheads="1"/>
                </p:cNvSpPr>
                <p:nvPr/>
              </p:nvSpPr>
              <p:spPr bwMode="auto">
                <a:xfrm rot="6165927">
                  <a:off x="4049" y="609"/>
                  <a:ext cx="1535" cy="749"/>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87 w 21600"/>
                    <a:gd name="T13" fmla="*/ 4585 h 21600"/>
                    <a:gd name="T14" fmla="*/ 17013 w 21600"/>
                    <a:gd name="T15" fmla="*/ 17015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lnTo>
                        <a:pt x="0" y="0"/>
                      </a:lnTo>
                      <a:close/>
                    </a:path>
                  </a:pathLst>
                </a:custGeom>
                <a:solidFill>
                  <a:schemeClr val="bg1">
                    <a:alpha val="50195"/>
                  </a:schemeClr>
                </a:solidFill>
                <a:ln w="12700">
                  <a:solidFill>
                    <a:schemeClr val="tx1"/>
                  </a:solidFill>
                  <a:miter lim="800000"/>
                  <a:headEnd/>
                  <a:tailEnd/>
                </a:ln>
              </p:spPr>
              <p:txBody>
                <a:bodyPr anchor="ctr">
                  <a:spAutoFit/>
                </a:bodyPr>
                <a:lstStyle/>
                <a:p>
                  <a:endParaRPr lang="en-US"/>
                </a:p>
              </p:txBody>
            </p:sp>
          </p:grpSp>
          <p:sp>
            <p:nvSpPr>
              <p:cNvPr id="50192" name="Text Box 73"/>
              <p:cNvSpPr txBox="1">
                <a:spLocks noChangeArrowheads="1"/>
              </p:cNvSpPr>
              <p:nvPr/>
            </p:nvSpPr>
            <p:spPr bwMode="auto">
              <a:xfrm>
                <a:off x="998" y="9526"/>
                <a:ext cx="993"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proximity</a:t>
                </a:r>
              </a:p>
            </p:txBody>
          </p:sp>
        </p:grpSp>
      </p:grpSp>
    </p:spTree>
    <p:extLst>
      <p:ext uri="{BB962C8B-B14F-4D97-AF65-F5344CB8AC3E}">
        <p14:creationId xmlns:p14="http://schemas.microsoft.com/office/powerpoint/2010/main" val="135919774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7761" name="Picture 7" descr="DSC_AA_0666cutout.JPG"/>
          <p:cNvPicPr>
            <a:picLocks noChangeAspect="1"/>
          </p:cNvPicPr>
          <p:nvPr/>
        </p:nvPicPr>
        <p:blipFill>
          <a:blip r:embed="rId2">
            <a:grayscl/>
            <a:extLst>
              <a:ext uri="{28A0092B-C50C-407E-A947-70E740481C1C}">
                <a14:useLocalDpi xmlns:a14="http://schemas.microsoft.com/office/drawing/2010/main" val="0"/>
              </a:ext>
            </a:extLst>
          </a:blip>
          <a:srcRect r="9062"/>
          <a:stretch>
            <a:fillRect/>
          </a:stretch>
        </p:blipFill>
        <p:spPr bwMode="auto">
          <a:xfrm>
            <a:off x="-36513" y="0"/>
            <a:ext cx="4157663"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 Box 2"/>
          <p:cNvSpPr txBox="1">
            <a:spLocks noChangeArrowheads="1"/>
          </p:cNvSpPr>
          <p:nvPr/>
        </p:nvSpPr>
        <p:spPr bwMode="auto">
          <a:xfrm>
            <a:off x="2555776" y="82800"/>
            <a:ext cx="6192688" cy="1618008"/>
          </a:xfrm>
          <a:prstGeom prst="rect">
            <a:avLst/>
          </a:prstGeom>
          <a:noFill/>
          <a:ln w="9525">
            <a:noFill/>
            <a:round/>
            <a:headEnd/>
            <a:tailEnd/>
          </a:ln>
          <a:effectLst/>
        </p:spPr>
        <p:txBody>
          <a:bodyPr lIns="90000" tIns="46800" rIns="90000" bIns="46800">
            <a:spAutoFit/>
          </a:bodyP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9900" i="0" dirty="0">
                <a:solidFill>
                  <a:schemeClr val="tx1"/>
                </a:solidFill>
                <a:effectLst>
                  <a:glow rad="127000">
                    <a:schemeClr val="accent3">
                      <a:alpha val="50000"/>
                    </a:schemeClr>
                  </a:glow>
                </a:effectLst>
                <a:cs typeface="Arial" charset="0"/>
              </a:rPr>
              <a:t>challenge</a:t>
            </a:r>
          </a:p>
        </p:txBody>
      </p:sp>
      <p:sp>
        <p:nvSpPr>
          <p:cNvPr id="10" name="Text Box 2"/>
          <p:cNvSpPr txBox="1">
            <a:spLocks noChangeArrowheads="1"/>
          </p:cNvSpPr>
          <p:nvPr/>
        </p:nvSpPr>
        <p:spPr bwMode="auto">
          <a:xfrm>
            <a:off x="3563888" y="1312892"/>
            <a:ext cx="5040560"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defRPr/>
            </a:pPr>
            <a:r>
              <a:rPr lang="en-GB" i="0" dirty="0" smtClean="0">
                <a:solidFill>
                  <a:schemeClr val="bg1">
                    <a:lumMod val="50000"/>
                  </a:schemeClr>
                </a:solidFill>
                <a:effectLst>
                  <a:glow rad="101600">
                    <a:schemeClr val="tx1">
                      <a:alpha val="75000"/>
                    </a:schemeClr>
                  </a:glow>
                </a:effectLst>
              </a:rPr>
              <a:t>Explain the emergence, in evolution or development, of full-blown theory of mind cognition.</a:t>
            </a:r>
            <a:endParaRPr lang="en-GB" dirty="0">
              <a:solidFill>
                <a:schemeClr val="bg1">
                  <a:lumMod val="50000"/>
                </a:schemeClr>
              </a:solidFill>
              <a:effectLst>
                <a:glow rad="101600">
                  <a:schemeClr val="tx1">
                    <a:alpha val="75000"/>
                  </a:schemeClr>
                </a:glow>
              </a:effectLst>
            </a:endParaRPr>
          </a:p>
        </p:txBody>
      </p:sp>
      <p:sp>
        <p:nvSpPr>
          <p:cNvPr id="5" name="Text Box 2"/>
          <p:cNvSpPr txBox="1">
            <a:spLocks noChangeArrowheads="1"/>
          </p:cNvSpPr>
          <p:nvPr/>
        </p:nvSpPr>
        <p:spPr bwMode="auto">
          <a:xfrm>
            <a:off x="3851920" y="2204864"/>
            <a:ext cx="4896544" cy="1618008"/>
          </a:xfrm>
          <a:prstGeom prst="rect">
            <a:avLst/>
          </a:prstGeom>
          <a:noFill/>
          <a:ln w="9525">
            <a:noFill/>
            <a:round/>
            <a:headEnd/>
            <a:tailEnd/>
          </a:ln>
          <a:effectLst/>
        </p:spPr>
        <p:txBody>
          <a:bodyPr lIns="90000" tIns="46800" rIns="90000" bIns="46800">
            <a:spAutoFit/>
          </a:bodyP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9900" i="0" dirty="0">
                <a:solidFill>
                  <a:schemeClr val="tx1"/>
                </a:solidFill>
                <a:effectLst>
                  <a:glow rad="127000">
                    <a:schemeClr val="accent3"/>
                  </a:glow>
                </a:effectLst>
                <a:cs typeface="Arial" charset="0"/>
              </a:rPr>
              <a:t>puzzle</a:t>
            </a:r>
          </a:p>
        </p:txBody>
      </p:sp>
    </p:spTree>
    <p:extLst>
      <p:ext uri="{BB962C8B-B14F-4D97-AF65-F5344CB8AC3E}">
        <p14:creationId xmlns:p14="http://schemas.microsoft.com/office/powerpoint/2010/main" val="134806659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01" name="Picture 2"/>
          <p:cNvPicPr>
            <a:picLocks noChangeAspect="1" noChangeArrowheads="1"/>
          </p:cNvPicPr>
          <p:nvPr/>
        </p:nvPicPr>
        <p:blipFill>
          <a:blip r:embed="rId2">
            <a:lum bright="-18000" contrast="6000"/>
            <a:grayscl/>
            <a:extLst>
              <a:ext uri="{28A0092B-C50C-407E-A947-70E740481C1C}">
                <a14:useLocalDpi xmlns:a14="http://schemas.microsoft.com/office/drawing/2010/main" val="0"/>
              </a:ext>
            </a:extLst>
          </a:blip>
          <a:srcRect b="21399"/>
          <a:stretch>
            <a:fillRect/>
          </a:stretch>
        </p:blipFill>
        <p:spPr bwMode="auto">
          <a:xfrm>
            <a:off x="0" y="1479550"/>
            <a:ext cx="9144000" cy="537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0771" name="Rectangle 3"/>
          <p:cNvSpPr>
            <a:spLocks noChangeArrowheads="1"/>
          </p:cNvSpPr>
          <p:nvPr/>
        </p:nvSpPr>
        <p:spPr bwMode="auto">
          <a:xfrm>
            <a:off x="0" y="3716338"/>
            <a:ext cx="9144000" cy="2065337"/>
          </a:xfrm>
          <a:prstGeom prst="rect">
            <a:avLst/>
          </a:prstGeom>
          <a:gradFill rotWithShape="1">
            <a:gsLst>
              <a:gs pos="0">
                <a:schemeClr val="tx1"/>
              </a:gs>
              <a:gs pos="100000">
                <a:schemeClr val="tx1">
                  <a:gamma/>
                  <a:tint val="0"/>
                  <a:invGamma/>
                  <a:alpha val="0"/>
                </a:schemeClr>
              </a:gs>
            </a:gsLst>
            <a:lin ang="5400000" scaled="1"/>
          </a:gradFill>
          <a:ln w="9525">
            <a:noFill/>
            <a:miter lim="800000"/>
            <a:headEnd/>
            <a:tailEnd/>
          </a:ln>
          <a:effectLst/>
        </p:spPr>
        <p:txBody>
          <a:bodyPr anchor="ctr">
            <a:spAutoFit/>
          </a:bodyPr>
          <a:lstStyle/>
          <a:p>
            <a:pPr>
              <a:defRPr/>
            </a:pPr>
            <a:endParaRPr lang="en-US">
              <a:ea typeface="Arial" charset="0"/>
              <a:cs typeface="Arial" charset="0"/>
            </a:endParaRPr>
          </a:p>
        </p:txBody>
      </p:sp>
      <p:sp>
        <p:nvSpPr>
          <p:cNvPr id="51203" name="Text Box 4"/>
          <p:cNvSpPr txBox="1">
            <a:spLocks noChangeArrowheads="1"/>
          </p:cNvSpPr>
          <p:nvPr/>
        </p:nvSpPr>
        <p:spPr bwMode="auto">
          <a:xfrm>
            <a:off x="395288" y="322263"/>
            <a:ext cx="3600450" cy="420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6614" tIns="93308" rIns="186614" bIns="93308">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Aft>
                <a:spcPct val="100000"/>
              </a:spcAft>
            </a:pPr>
            <a:r>
              <a:rPr lang="en-GB" i="0"/>
              <a:t>Your </a:t>
            </a:r>
            <a:r>
              <a:rPr lang="en-GB"/>
              <a:t>field  </a:t>
            </a:r>
            <a:r>
              <a:rPr lang="en-GB" i="0"/>
              <a:t>= a set of objects related to you by proximity, orientation, lighting and other factors</a:t>
            </a:r>
          </a:p>
          <a:p>
            <a:pPr eaLnBrk="1" hangingPunct="1">
              <a:spcAft>
                <a:spcPct val="100000"/>
              </a:spcAft>
            </a:pPr>
            <a:r>
              <a:rPr lang="en-GB" i="0"/>
              <a:t>You </a:t>
            </a:r>
            <a:r>
              <a:rPr lang="en-GB"/>
              <a:t>encounter </a:t>
            </a:r>
            <a:r>
              <a:rPr lang="en-GB" i="0"/>
              <a:t>an object = it is in your field</a:t>
            </a:r>
          </a:p>
          <a:p>
            <a:pPr eaLnBrk="1" hangingPunct="1">
              <a:spcAft>
                <a:spcPct val="100000"/>
              </a:spcAft>
            </a:pPr>
            <a:r>
              <a:rPr lang="en-GB" i="0"/>
              <a:t>You </a:t>
            </a:r>
            <a:r>
              <a:rPr lang="en-GB"/>
              <a:t>register </a:t>
            </a:r>
            <a:r>
              <a:rPr lang="en-GB" i="0"/>
              <a:t>an object at a location = you most recently encountered the object at that location</a:t>
            </a:r>
          </a:p>
        </p:txBody>
      </p:sp>
      <p:sp>
        <p:nvSpPr>
          <p:cNvPr id="51204" name="Rectangle 5"/>
          <p:cNvSpPr>
            <a:spLocks noChangeArrowheads="1"/>
          </p:cNvSpPr>
          <p:nvPr/>
        </p:nvSpPr>
        <p:spPr bwMode="auto">
          <a:xfrm>
            <a:off x="468313" y="2852738"/>
            <a:ext cx="3382962" cy="158432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endParaRPr lang="en-US"/>
          </a:p>
        </p:txBody>
      </p:sp>
      <p:sp>
        <p:nvSpPr>
          <p:cNvPr id="51205" name="Text Box 6"/>
          <p:cNvSpPr txBox="1">
            <a:spLocks noChangeArrowheads="1"/>
          </p:cNvSpPr>
          <p:nvPr/>
        </p:nvSpPr>
        <p:spPr bwMode="auto">
          <a:xfrm>
            <a:off x="4140200" y="322263"/>
            <a:ext cx="4752975" cy="42510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6614" tIns="93308" rIns="186614" bIns="93308">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100000"/>
              </a:spcBef>
            </a:pPr>
            <a:r>
              <a:rPr lang="en-GB" i="0" u="sng" dirty="0"/>
              <a:t>Principle </a:t>
            </a:r>
            <a:r>
              <a:rPr lang="en-GB" i="0" u="sng" dirty="0" smtClean="0"/>
              <a:t>3:</a:t>
            </a:r>
            <a:r>
              <a:rPr lang="en-GB" i="0" dirty="0" smtClean="0"/>
              <a:t>  </a:t>
            </a:r>
            <a:r>
              <a:rPr lang="en-GB" i="0" dirty="0"/>
              <a:t>one </a:t>
            </a:r>
            <a:r>
              <a:rPr lang="en-GB" i="0" dirty="0" smtClean="0"/>
              <a:t>can</a:t>
            </a:r>
            <a:r>
              <a:rPr lang="en-GB" altLang="ja-JP" i="0" dirty="0" smtClean="0"/>
              <a:t>’t </a:t>
            </a:r>
            <a:r>
              <a:rPr lang="en-GB" altLang="ja-JP" i="0" dirty="0"/>
              <a:t>goal-</a:t>
            </a:r>
            <a:r>
              <a:rPr lang="en-GB" altLang="ja-JP" i="0" dirty="0" err="1"/>
              <a:t>directedly</a:t>
            </a:r>
            <a:r>
              <a:rPr lang="en-GB" altLang="ja-JP" i="0" dirty="0"/>
              <a:t> act on an object unless one has encountered it.</a:t>
            </a:r>
          </a:p>
          <a:p>
            <a:pPr eaLnBrk="1" hangingPunct="1"/>
            <a:endParaRPr lang="en-GB" i="0" u="sng" dirty="0"/>
          </a:p>
          <a:p>
            <a:pPr eaLnBrk="1" hangingPunct="1"/>
            <a:r>
              <a:rPr lang="en-GB" i="0" u="sng" dirty="0"/>
              <a:t>Principle 2:</a:t>
            </a:r>
            <a:r>
              <a:rPr lang="en-GB" i="0" dirty="0"/>
              <a:t> correct registration is a condition of </a:t>
            </a:r>
            <a:r>
              <a:rPr lang="en-GB" dirty="0"/>
              <a:t>successful </a:t>
            </a:r>
            <a:r>
              <a:rPr lang="en-GB" i="0" dirty="0"/>
              <a:t>action.</a:t>
            </a:r>
          </a:p>
          <a:p>
            <a:pPr eaLnBrk="1" hangingPunct="1"/>
            <a:endParaRPr lang="en-GB" i="0" u="sng" dirty="0"/>
          </a:p>
          <a:p>
            <a:pPr eaLnBrk="1" hangingPunct="1"/>
            <a:r>
              <a:rPr lang="en-GB" i="0" u="sng" dirty="0"/>
              <a:t>Principle 3:</a:t>
            </a:r>
            <a:r>
              <a:rPr lang="en-GB" i="0" dirty="0"/>
              <a:t> when an agent performs a goal-directed action and the goal specifies an object, the agent will act as if the object were actually in the location she registers it at.</a:t>
            </a:r>
          </a:p>
        </p:txBody>
      </p:sp>
      <p:sp>
        <p:nvSpPr>
          <p:cNvPr id="51206" name="Line 7"/>
          <p:cNvSpPr>
            <a:spLocks noChangeShapeType="1"/>
          </p:cNvSpPr>
          <p:nvPr/>
        </p:nvSpPr>
        <p:spPr bwMode="auto">
          <a:xfrm>
            <a:off x="4067175" y="0"/>
            <a:ext cx="0" cy="5516563"/>
          </a:xfrm>
          <a:prstGeom prst="line">
            <a:avLst/>
          </a:prstGeom>
          <a:noFill/>
          <a:ln w="9525" cap="rnd">
            <a:solidFill>
              <a:schemeClr val="bg1"/>
            </a:solidFill>
            <a:prstDash val="sysDot"/>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51207" name="Rectangle 8"/>
          <p:cNvSpPr>
            <a:spLocks noChangeArrowheads="1"/>
          </p:cNvSpPr>
          <p:nvPr/>
        </p:nvSpPr>
        <p:spPr bwMode="auto">
          <a:xfrm>
            <a:off x="4140200" y="1700213"/>
            <a:ext cx="4824413" cy="295275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grpSp>
        <p:nvGrpSpPr>
          <p:cNvPr id="51208" name="Group 9"/>
          <p:cNvGrpSpPr>
            <a:grpSpLocks/>
          </p:cNvGrpSpPr>
          <p:nvPr/>
        </p:nvGrpSpPr>
        <p:grpSpPr bwMode="auto">
          <a:xfrm>
            <a:off x="395288" y="4941888"/>
            <a:ext cx="5043487" cy="1582737"/>
            <a:chOff x="1655" y="8119"/>
            <a:chExt cx="4286" cy="1344"/>
          </a:xfrm>
        </p:grpSpPr>
        <p:sp>
          <p:nvSpPr>
            <p:cNvPr id="800778" name="AutoShape 10"/>
            <p:cNvSpPr>
              <a:spLocks noChangeArrowheads="1"/>
            </p:cNvSpPr>
            <p:nvPr/>
          </p:nvSpPr>
          <p:spPr bwMode="auto">
            <a:xfrm>
              <a:off x="1655" y="8119"/>
              <a:ext cx="4229" cy="1305"/>
            </a:xfrm>
            <a:prstGeom prst="roundRect">
              <a:avLst>
                <a:gd name="adj" fmla="val 6546"/>
              </a:avLst>
            </a:prstGeom>
            <a:gradFill rotWithShape="1">
              <a:gsLst>
                <a:gs pos="0">
                  <a:schemeClr val="tx1"/>
                </a:gs>
                <a:gs pos="100000">
                  <a:schemeClr val="tx1">
                    <a:gamma/>
                    <a:shade val="46275"/>
                    <a:invGamma/>
                    <a:alpha val="0"/>
                  </a:schemeClr>
                </a:gs>
              </a:gsLst>
              <a:lin ang="5400000" scaled="1"/>
            </a:gradFill>
            <a:ln w="9525" cap="rnd">
              <a:solidFill>
                <a:schemeClr val="bg1"/>
              </a:solidFill>
              <a:prstDash val="sysDot"/>
              <a:round/>
              <a:headEnd/>
              <a:tailEnd/>
            </a:ln>
            <a:effectLst/>
          </p:spPr>
          <p:txBody>
            <a:bodyPr anchor="ctr">
              <a:spAutoFit/>
            </a:bodyPr>
            <a:lstStyle/>
            <a:p>
              <a:pPr>
                <a:defRPr/>
              </a:pPr>
              <a:endParaRPr lang="en-US">
                <a:ea typeface="Arial" charset="0"/>
                <a:cs typeface="Arial" charset="0"/>
              </a:endParaRPr>
            </a:p>
          </p:txBody>
        </p:sp>
        <p:grpSp>
          <p:nvGrpSpPr>
            <p:cNvPr id="51211" name="Group 11"/>
            <p:cNvGrpSpPr>
              <a:grpSpLocks/>
            </p:cNvGrpSpPr>
            <p:nvPr/>
          </p:nvGrpSpPr>
          <p:grpSpPr bwMode="auto">
            <a:xfrm>
              <a:off x="2471" y="8384"/>
              <a:ext cx="960" cy="1077"/>
              <a:chOff x="1851" y="8591"/>
              <a:chExt cx="1133" cy="1270"/>
            </a:xfrm>
          </p:grpSpPr>
          <p:grpSp>
            <p:nvGrpSpPr>
              <p:cNvPr id="51264" name="Group 12"/>
              <p:cNvGrpSpPr>
                <a:grpSpLocks noChangeAspect="1"/>
              </p:cNvGrpSpPr>
              <p:nvPr/>
            </p:nvGrpSpPr>
            <p:grpSpPr bwMode="auto">
              <a:xfrm>
                <a:off x="2026" y="8591"/>
                <a:ext cx="657" cy="680"/>
                <a:chOff x="2925" y="799"/>
                <a:chExt cx="1970" cy="2041"/>
              </a:xfrm>
            </p:grpSpPr>
            <p:sp>
              <p:nvSpPr>
                <p:cNvPr id="51266" name="Oval 13"/>
                <p:cNvSpPr>
                  <a:spLocks noChangeAspect="1" noChangeArrowheads="1"/>
                </p:cNvSpPr>
                <p:nvPr/>
              </p:nvSpPr>
              <p:spPr bwMode="auto">
                <a:xfrm>
                  <a:off x="3605" y="799"/>
                  <a:ext cx="471" cy="722"/>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1267" name="AutoShape 14"/>
                <p:cNvSpPr>
                  <a:spLocks noChangeAspect="1" noChangeArrowheads="1"/>
                </p:cNvSpPr>
                <p:nvPr/>
              </p:nvSpPr>
              <p:spPr bwMode="auto">
                <a:xfrm>
                  <a:off x="3786" y="1117"/>
                  <a:ext cx="95" cy="157"/>
                </a:xfrm>
                <a:prstGeom prst="triangle">
                  <a:avLst>
                    <a:gd name="adj" fmla="val 5263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1268" name="AutoShape 15"/>
                <p:cNvSpPr>
                  <a:spLocks noChangeAspect="1" noChangeArrowheads="1"/>
                </p:cNvSpPr>
                <p:nvPr/>
              </p:nvSpPr>
              <p:spPr bwMode="auto">
                <a:xfrm>
                  <a:off x="3753" y="1525"/>
                  <a:ext cx="203" cy="110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1269" name="Oval 16"/>
                <p:cNvSpPr>
                  <a:spLocks noChangeAspect="1" noChangeArrowheads="1"/>
                </p:cNvSpPr>
                <p:nvPr/>
              </p:nvSpPr>
              <p:spPr bwMode="auto">
                <a:xfrm>
                  <a:off x="3832" y="1706"/>
                  <a:ext cx="45" cy="499"/>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51270" name="Oval 17"/>
                <p:cNvSpPr>
                  <a:spLocks noChangeAspect="1" noChangeArrowheads="1"/>
                </p:cNvSpPr>
                <p:nvPr/>
              </p:nvSpPr>
              <p:spPr bwMode="auto">
                <a:xfrm rot="5400000">
                  <a:off x="4059" y="1933"/>
                  <a:ext cx="45" cy="499"/>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51271" name="AutoShape 18"/>
                <p:cNvSpPr>
                  <a:spLocks noChangeAspect="1" noChangeArrowheads="1"/>
                </p:cNvSpPr>
                <p:nvPr/>
              </p:nvSpPr>
              <p:spPr bwMode="auto">
                <a:xfrm rot="5400000">
                  <a:off x="3900" y="2500"/>
                  <a:ext cx="91" cy="227"/>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51272" name="AutoShape 19"/>
                <p:cNvSpPr>
                  <a:spLocks noChangeAspect="1" noChangeArrowheads="1"/>
                </p:cNvSpPr>
                <p:nvPr/>
              </p:nvSpPr>
              <p:spPr bwMode="auto">
                <a:xfrm>
                  <a:off x="4013" y="2613"/>
                  <a:ext cx="91" cy="227"/>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51273" name="Freeform 20"/>
                <p:cNvSpPr>
                  <a:spLocks noChangeAspect="1"/>
                </p:cNvSpPr>
                <p:nvPr/>
              </p:nvSpPr>
              <p:spPr bwMode="auto">
                <a:xfrm>
                  <a:off x="2925" y="1298"/>
                  <a:ext cx="1970" cy="1036"/>
                </a:xfrm>
                <a:custGeom>
                  <a:avLst/>
                  <a:gdLst>
                    <a:gd name="T0" fmla="*/ 379 w 1970"/>
                    <a:gd name="T1" fmla="*/ 30 h 1036"/>
                    <a:gd name="T2" fmla="*/ 970 w 1970"/>
                    <a:gd name="T3" fmla="*/ 300 h 1036"/>
                    <a:gd name="T4" fmla="*/ 1609 w 1970"/>
                    <a:gd name="T5" fmla="*/ 15 h 1036"/>
                    <a:gd name="T6" fmla="*/ 1970 w 1970"/>
                    <a:gd name="T7" fmla="*/ 552 h 1036"/>
                    <a:gd name="T8" fmla="*/ 1005 w 1970"/>
                    <a:gd name="T9" fmla="*/ 1034 h 1036"/>
                    <a:gd name="T10" fmla="*/ 0 w 1970"/>
                    <a:gd name="T11" fmla="*/ 561 h 1036"/>
                    <a:gd name="T12" fmla="*/ 379 w 1970"/>
                    <a:gd name="T13" fmla="*/ 30 h 1036"/>
                    <a:gd name="T14" fmla="*/ 0 60000 65536"/>
                    <a:gd name="T15" fmla="*/ 0 60000 65536"/>
                    <a:gd name="T16" fmla="*/ 0 60000 65536"/>
                    <a:gd name="T17" fmla="*/ 0 60000 65536"/>
                    <a:gd name="T18" fmla="*/ 0 60000 65536"/>
                    <a:gd name="T19" fmla="*/ 0 60000 65536"/>
                    <a:gd name="T20" fmla="*/ 0 60000 65536"/>
                    <a:gd name="T21" fmla="*/ 0 w 1970"/>
                    <a:gd name="T22" fmla="*/ 0 h 1036"/>
                    <a:gd name="T23" fmla="*/ 1970 w 1970"/>
                    <a:gd name="T24" fmla="*/ 1036 h 10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70" h="1036">
                      <a:moveTo>
                        <a:pt x="379" y="30"/>
                      </a:moveTo>
                      <a:cubicBezTo>
                        <a:pt x="552" y="138"/>
                        <a:pt x="765" y="302"/>
                        <a:pt x="970" y="300"/>
                      </a:cubicBezTo>
                      <a:cubicBezTo>
                        <a:pt x="1175" y="298"/>
                        <a:pt x="1423" y="133"/>
                        <a:pt x="1609" y="15"/>
                      </a:cubicBezTo>
                      <a:cubicBezTo>
                        <a:pt x="1970" y="552"/>
                        <a:pt x="1615" y="15"/>
                        <a:pt x="1970" y="552"/>
                      </a:cubicBezTo>
                      <a:cubicBezTo>
                        <a:pt x="1869" y="722"/>
                        <a:pt x="1333" y="1032"/>
                        <a:pt x="1005" y="1034"/>
                      </a:cubicBezTo>
                      <a:cubicBezTo>
                        <a:pt x="677" y="1036"/>
                        <a:pt x="104" y="728"/>
                        <a:pt x="0" y="561"/>
                      </a:cubicBezTo>
                      <a:cubicBezTo>
                        <a:pt x="413" y="0"/>
                        <a:pt x="20" y="510"/>
                        <a:pt x="379" y="30"/>
                      </a:cubicBezTo>
                      <a:close/>
                    </a:path>
                  </a:pathLst>
                </a:custGeom>
                <a:solidFill>
                  <a:schemeClr val="bg1">
                    <a:alpha val="5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p>
                  <a:endParaRPr lang="en-US"/>
                </a:p>
              </p:txBody>
            </p:sp>
          </p:grpSp>
          <p:sp>
            <p:nvSpPr>
              <p:cNvPr id="51265" name="Text Box 21"/>
              <p:cNvSpPr txBox="1">
                <a:spLocks noChangeArrowheads="1"/>
              </p:cNvSpPr>
              <p:nvPr/>
            </p:nvSpPr>
            <p:spPr bwMode="auto">
              <a:xfrm>
                <a:off x="1851" y="9524"/>
                <a:ext cx="1133"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orientation</a:t>
                </a:r>
              </a:p>
            </p:txBody>
          </p:sp>
        </p:grpSp>
        <p:grpSp>
          <p:nvGrpSpPr>
            <p:cNvPr id="51212" name="Group 22"/>
            <p:cNvGrpSpPr>
              <a:grpSpLocks/>
            </p:cNvGrpSpPr>
            <p:nvPr/>
          </p:nvGrpSpPr>
          <p:grpSpPr bwMode="auto">
            <a:xfrm>
              <a:off x="3400" y="8309"/>
              <a:ext cx="713" cy="1154"/>
              <a:chOff x="3039" y="8502"/>
              <a:chExt cx="842" cy="1363"/>
            </a:xfrm>
          </p:grpSpPr>
          <p:grpSp>
            <p:nvGrpSpPr>
              <p:cNvPr id="51251" name="Group 23"/>
              <p:cNvGrpSpPr>
                <a:grpSpLocks noChangeAspect="1"/>
              </p:cNvGrpSpPr>
              <p:nvPr/>
            </p:nvGrpSpPr>
            <p:grpSpPr bwMode="auto">
              <a:xfrm>
                <a:off x="3074" y="8502"/>
                <a:ext cx="662" cy="772"/>
                <a:chOff x="3696" y="2205"/>
                <a:chExt cx="1361" cy="1588"/>
              </a:xfrm>
            </p:grpSpPr>
            <p:sp>
              <p:nvSpPr>
                <p:cNvPr id="51253" name="AutoShape 24"/>
                <p:cNvSpPr>
                  <a:spLocks noChangeAspect="1" noChangeArrowheads="1"/>
                </p:cNvSpPr>
                <p:nvPr/>
              </p:nvSpPr>
              <p:spPr bwMode="auto">
                <a:xfrm>
                  <a:off x="4558" y="2205"/>
                  <a:ext cx="499" cy="499"/>
                </a:xfrm>
                <a:prstGeom prst="sun">
                  <a:avLst>
                    <a:gd name="adj" fmla="val 25000"/>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51254" name="AutoShape 25"/>
                <p:cNvSpPr>
                  <a:spLocks noChangeAspect="1" noChangeArrowheads="1"/>
                </p:cNvSpPr>
                <p:nvPr/>
              </p:nvSpPr>
              <p:spPr bwMode="auto">
                <a:xfrm>
                  <a:off x="3696" y="2296"/>
                  <a:ext cx="182" cy="363"/>
                </a:xfrm>
                <a:prstGeom prst="moon">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51255" name="Oval 26"/>
                <p:cNvSpPr>
                  <a:spLocks noChangeAspect="1" noChangeArrowheads="1"/>
                </p:cNvSpPr>
                <p:nvPr/>
              </p:nvSpPr>
              <p:spPr bwMode="auto">
                <a:xfrm>
                  <a:off x="4150" y="2432"/>
                  <a:ext cx="314" cy="481"/>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1256" name="AutoShape 27"/>
                <p:cNvSpPr>
                  <a:spLocks noChangeAspect="1" noChangeArrowheads="1"/>
                </p:cNvSpPr>
                <p:nvPr/>
              </p:nvSpPr>
              <p:spPr bwMode="auto">
                <a:xfrm>
                  <a:off x="4270" y="2644"/>
                  <a:ext cx="64" cy="105"/>
                </a:xfrm>
                <a:prstGeom prst="triangle">
                  <a:avLst>
                    <a:gd name="adj" fmla="val 5263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1257" name="AutoShape 28"/>
                <p:cNvSpPr>
                  <a:spLocks noChangeAspect="1" noChangeArrowheads="1"/>
                </p:cNvSpPr>
                <p:nvPr/>
              </p:nvSpPr>
              <p:spPr bwMode="auto">
                <a:xfrm>
                  <a:off x="4248" y="2916"/>
                  <a:ext cx="136" cy="734"/>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1258" name="Oval 29"/>
                <p:cNvSpPr>
                  <a:spLocks noChangeAspect="1" noChangeArrowheads="1"/>
                </p:cNvSpPr>
                <p:nvPr/>
              </p:nvSpPr>
              <p:spPr bwMode="auto">
                <a:xfrm>
                  <a:off x="4301" y="3037"/>
                  <a:ext cx="30" cy="333"/>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51259" name="Oval 30"/>
                <p:cNvSpPr>
                  <a:spLocks noChangeAspect="1" noChangeArrowheads="1"/>
                </p:cNvSpPr>
                <p:nvPr/>
              </p:nvSpPr>
              <p:spPr bwMode="auto">
                <a:xfrm rot="5400000">
                  <a:off x="4453" y="3188"/>
                  <a:ext cx="30" cy="333"/>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51260" name="AutoShape 31"/>
                <p:cNvSpPr>
                  <a:spLocks noChangeAspect="1" noChangeArrowheads="1"/>
                </p:cNvSpPr>
                <p:nvPr/>
              </p:nvSpPr>
              <p:spPr bwMode="auto">
                <a:xfrm rot="5400000">
                  <a:off x="4347" y="3566"/>
                  <a:ext cx="60" cy="151"/>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51261" name="AutoShape 32"/>
                <p:cNvSpPr>
                  <a:spLocks noChangeAspect="1" noChangeArrowheads="1"/>
                </p:cNvSpPr>
                <p:nvPr/>
              </p:nvSpPr>
              <p:spPr bwMode="auto">
                <a:xfrm>
                  <a:off x="4422" y="3642"/>
                  <a:ext cx="60" cy="151"/>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51262" name="Freeform 33"/>
                <p:cNvSpPr>
                  <a:spLocks noChangeAspect="1"/>
                </p:cNvSpPr>
                <p:nvPr/>
              </p:nvSpPr>
              <p:spPr bwMode="auto">
                <a:xfrm>
                  <a:off x="3696" y="2765"/>
                  <a:ext cx="1314" cy="691"/>
                </a:xfrm>
                <a:custGeom>
                  <a:avLst/>
                  <a:gdLst>
                    <a:gd name="T0" fmla="*/ 113 w 1970"/>
                    <a:gd name="T1" fmla="*/ 9 h 1036"/>
                    <a:gd name="T2" fmla="*/ 288 w 1970"/>
                    <a:gd name="T3" fmla="*/ 89 h 1036"/>
                    <a:gd name="T4" fmla="*/ 478 w 1970"/>
                    <a:gd name="T5" fmla="*/ 5 h 1036"/>
                    <a:gd name="T6" fmla="*/ 584 w 1970"/>
                    <a:gd name="T7" fmla="*/ 163 h 1036"/>
                    <a:gd name="T8" fmla="*/ 298 w 1970"/>
                    <a:gd name="T9" fmla="*/ 307 h 1036"/>
                    <a:gd name="T10" fmla="*/ 0 w 1970"/>
                    <a:gd name="T11" fmla="*/ 166 h 1036"/>
                    <a:gd name="T12" fmla="*/ 113 w 1970"/>
                    <a:gd name="T13" fmla="*/ 9 h 1036"/>
                    <a:gd name="T14" fmla="*/ 0 60000 65536"/>
                    <a:gd name="T15" fmla="*/ 0 60000 65536"/>
                    <a:gd name="T16" fmla="*/ 0 60000 65536"/>
                    <a:gd name="T17" fmla="*/ 0 60000 65536"/>
                    <a:gd name="T18" fmla="*/ 0 60000 65536"/>
                    <a:gd name="T19" fmla="*/ 0 60000 65536"/>
                    <a:gd name="T20" fmla="*/ 0 60000 65536"/>
                    <a:gd name="T21" fmla="*/ 0 w 1970"/>
                    <a:gd name="T22" fmla="*/ 0 h 1036"/>
                    <a:gd name="T23" fmla="*/ 1970 w 1970"/>
                    <a:gd name="T24" fmla="*/ 1036 h 10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70" h="1036">
                      <a:moveTo>
                        <a:pt x="379" y="30"/>
                      </a:moveTo>
                      <a:cubicBezTo>
                        <a:pt x="552" y="138"/>
                        <a:pt x="765" y="302"/>
                        <a:pt x="970" y="300"/>
                      </a:cubicBezTo>
                      <a:cubicBezTo>
                        <a:pt x="1175" y="298"/>
                        <a:pt x="1423" y="133"/>
                        <a:pt x="1609" y="15"/>
                      </a:cubicBezTo>
                      <a:cubicBezTo>
                        <a:pt x="1970" y="552"/>
                        <a:pt x="1615" y="15"/>
                        <a:pt x="1970" y="552"/>
                      </a:cubicBezTo>
                      <a:cubicBezTo>
                        <a:pt x="1869" y="722"/>
                        <a:pt x="1333" y="1032"/>
                        <a:pt x="1005" y="1034"/>
                      </a:cubicBezTo>
                      <a:cubicBezTo>
                        <a:pt x="677" y="1036"/>
                        <a:pt x="104" y="728"/>
                        <a:pt x="0" y="561"/>
                      </a:cubicBezTo>
                      <a:cubicBezTo>
                        <a:pt x="413" y="0"/>
                        <a:pt x="20" y="510"/>
                        <a:pt x="379" y="30"/>
                      </a:cubicBezTo>
                      <a:close/>
                    </a:path>
                  </a:pathLst>
                </a:custGeom>
                <a:gradFill rotWithShape="1">
                  <a:gsLst>
                    <a:gs pos="0">
                      <a:srgbClr val="B2B2B2">
                        <a:alpha val="0"/>
                      </a:srgbClr>
                    </a:gs>
                    <a:gs pos="100000">
                      <a:srgbClr val="52525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p>
                  <a:endParaRPr lang="en-US"/>
                </a:p>
              </p:txBody>
            </p:sp>
            <p:sp>
              <p:nvSpPr>
                <p:cNvPr id="51263" name="AutoShape 34"/>
                <p:cNvSpPr>
                  <a:spLocks noChangeAspect="1" noChangeArrowheads="1"/>
                </p:cNvSpPr>
                <p:nvPr/>
              </p:nvSpPr>
              <p:spPr bwMode="auto">
                <a:xfrm rot="1382036">
                  <a:off x="4558" y="2205"/>
                  <a:ext cx="499" cy="499"/>
                </a:xfrm>
                <a:prstGeom prst="sun">
                  <a:avLst>
                    <a:gd name="adj" fmla="val 25000"/>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grpSp>
          <p:sp>
            <p:nvSpPr>
              <p:cNvPr id="51252" name="Text Box 35"/>
              <p:cNvSpPr txBox="1">
                <a:spLocks noChangeArrowheads="1"/>
              </p:cNvSpPr>
              <p:nvPr/>
            </p:nvSpPr>
            <p:spPr bwMode="auto">
              <a:xfrm>
                <a:off x="3039" y="9527"/>
                <a:ext cx="842"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lighting</a:t>
                </a:r>
              </a:p>
            </p:txBody>
          </p:sp>
        </p:grpSp>
        <p:grpSp>
          <p:nvGrpSpPr>
            <p:cNvPr id="51213" name="Group 36"/>
            <p:cNvGrpSpPr>
              <a:grpSpLocks/>
            </p:cNvGrpSpPr>
            <p:nvPr/>
          </p:nvGrpSpPr>
          <p:grpSpPr bwMode="auto">
            <a:xfrm>
              <a:off x="4246" y="8322"/>
              <a:ext cx="702" cy="1140"/>
              <a:chOff x="4037" y="8518"/>
              <a:chExt cx="829" cy="1346"/>
            </a:xfrm>
          </p:grpSpPr>
          <p:grpSp>
            <p:nvGrpSpPr>
              <p:cNvPr id="51239" name="Group 37"/>
              <p:cNvGrpSpPr>
                <a:grpSpLocks noChangeAspect="1"/>
              </p:cNvGrpSpPr>
              <p:nvPr/>
            </p:nvGrpSpPr>
            <p:grpSpPr bwMode="auto">
              <a:xfrm>
                <a:off x="4096" y="8518"/>
                <a:ext cx="605" cy="861"/>
                <a:chOff x="4105" y="216"/>
                <a:chExt cx="1270" cy="1808"/>
              </a:xfrm>
            </p:grpSpPr>
            <p:sp>
              <p:nvSpPr>
                <p:cNvPr id="51241" name="Oval 38"/>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1242" name="AutoShape 39"/>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1243" name="Oval 40"/>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51244" name="AutoShape 41"/>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1245" name="Oval 42"/>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51246" name="AutoShape 43"/>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51247" name="AutoShape 44"/>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51248" name="AutoShape 45"/>
                <p:cNvSpPr>
                  <a:spLocks noChangeAspect="1" noChangeArrowheads="1"/>
                </p:cNvSpPr>
                <p:nvPr/>
              </p:nvSpPr>
              <p:spPr bwMode="auto">
                <a:xfrm rot="6165927">
                  <a:off x="4049" y="609"/>
                  <a:ext cx="1535" cy="749"/>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87 w 21600"/>
                    <a:gd name="T13" fmla="*/ 4585 h 21600"/>
                    <a:gd name="T14" fmla="*/ 17013 w 21600"/>
                    <a:gd name="T15" fmla="*/ 17015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lnTo>
                        <a:pt x="0" y="0"/>
                      </a:lnTo>
                      <a:close/>
                    </a:path>
                  </a:pathLst>
                </a:custGeom>
                <a:solidFill>
                  <a:schemeClr val="bg1">
                    <a:alpha val="50195"/>
                  </a:schemeClr>
                </a:solidFill>
                <a:ln w="12700">
                  <a:solidFill>
                    <a:schemeClr val="tx1"/>
                  </a:solidFill>
                  <a:miter lim="800000"/>
                  <a:headEnd/>
                  <a:tailEnd/>
                </a:ln>
              </p:spPr>
              <p:txBody>
                <a:bodyPr anchor="ctr">
                  <a:spAutoFit/>
                </a:bodyPr>
                <a:lstStyle/>
                <a:p>
                  <a:endParaRPr lang="en-US"/>
                </a:p>
              </p:txBody>
            </p:sp>
            <p:sp>
              <p:nvSpPr>
                <p:cNvPr id="51249" name="Rectangle 46"/>
                <p:cNvSpPr>
                  <a:spLocks noChangeAspect="1" noChangeArrowheads="1"/>
                </p:cNvSpPr>
                <p:nvPr/>
              </p:nvSpPr>
              <p:spPr bwMode="auto">
                <a:xfrm>
                  <a:off x="4830" y="799"/>
                  <a:ext cx="136" cy="1225"/>
                </a:xfrm>
                <a:prstGeom prst="rect">
                  <a:avLst/>
                </a:prstGeom>
                <a:solidFill>
                  <a:schemeClr val="bg1"/>
                </a:solidFill>
                <a:ln w="38100">
                  <a:solidFill>
                    <a:schemeClr val="tx1"/>
                  </a:solidFill>
                  <a:miter lim="800000"/>
                  <a:headEnd/>
                  <a:tailEnd/>
                </a:ln>
              </p:spPr>
              <p:txBody>
                <a:bodyPr anchor="ctr">
                  <a:spAutoFit/>
                </a:bodyPr>
                <a:lstStyle/>
                <a:p>
                  <a:endParaRPr lang="en-US"/>
                </a:p>
              </p:txBody>
            </p:sp>
            <p:sp>
              <p:nvSpPr>
                <p:cNvPr id="51250" name="Oval 47"/>
                <p:cNvSpPr>
                  <a:spLocks noChangeAspect="1" noChangeArrowheads="1"/>
                </p:cNvSpPr>
                <p:nvPr/>
              </p:nvSpPr>
              <p:spPr bwMode="auto">
                <a:xfrm>
                  <a:off x="5012" y="1162"/>
                  <a:ext cx="363" cy="363"/>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p>
                  <a:endParaRPr lang="en-US"/>
                </a:p>
              </p:txBody>
            </p:sp>
          </p:grpSp>
          <p:sp>
            <p:nvSpPr>
              <p:cNvPr id="51240" name="Text Box 48"/>
              <p:cNvSpPr txBox="1">
                <a:spLocks noChangeArrowheads="1"/>
              </p:cNvSpPr>
              <p:nvPr/>
            </p:nvSpPr>
            <p:spPr bwMode="auto">
              <a:xfrm>
                <a:off x="4037" y="9526"/>
                <a:ext cx="829"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barriers</a:t>
                </a:r>
              </a:p>
            </p:txBody>
          </p:sp>
        </p:grpSp>
        <p:grpSp>
          <p:nvGrpSpPr>
            <p:cNvPr id="51214" name="Group 49"/>
            <p:cNvGrpSpPr>
              <a:grpSpLocks/>
            </p:cNvGrpSpPr>
            <p:nvPr/>
          </p:nvGrpSpPr>
          <p:grpSpPr bwMode="auto">
            <a:xfrm>
              <a:off x="5098" y="8373"/>
              <a:ext cx="843" cy="1088"/>
              <a:chOff x="4955" y="8577"/>
              <a:chExt cx="997" cy="1285"/>
            </a:xfrm>
          </p:grpSpPr>
          <p:grpSp>
            <p:nvGrpSpPr>
              <p:cNvPr id="51226" name="Group 50"/>
              <p:cNvGrpSpPr>
                <a:grpSpLocks noChangeAspect="1"/>
              </p:cNvGrpSpPr>
              <p:nvPr/>
            </p:nvGrpSpPr>
            <p:grpSpPr bwMode="auto">
              <a:xfrm>
                <a:off x="5092" y="8577"/>
                <a:ext cx="606" cy="804"/>
                <a:chOff x="4105" y="339"/>
                <a:chExt cx="1270" cy="1685"/>
              </a:xfrm>
            </p:grpSpPr>
            <p:sp>
              <p:nvSpPr>
                <p:cNvPr id="51228" name="Oval 51"/>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1229" name="AutoShape 52"/>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1230" name="Oval 53"/>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51231" name="AutoShape 54"/>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1232" name="Oval 55"/>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51233" name="AutoShape 56"/>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51234" name="AutoShape 57"/>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51235" name="AutoShape 58"/>
                <p:cNvSpPr>
                  <a:spLocks noChangeAspect="1" noChangeArrowheads="1"/>
                </p:cNvSpPr>
                <p:nvPr/>
              </p:nvSpPr>
              <p:spPr bwMode="auto">
                <a:xfrm rot="6165927">
                  <a:off x="4166" y="612"/>
                  <a:ext cx="1308" cy="76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91 w 21600"/>
                    <a:gd name="T13" fmla="*/ 4592 h 21600"/>
                    <a:gd name="T14" fmla="*/ 17009 w 21600"/>
                    <a:gd name="T15" fmla="*/ 17008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lnTo>
                        <a:pt x="0" y="0"/>
                      </a:lnTo>
                      <a:close/>
                    </a:path>
                  </a:pathLst>
                </a:custGeom>
                <a:solidFill>
                  <a:schemeClr val="bg1">
                    <a:alpha val="50195"/>
                  </a:schemeClr>
                </a:solidFill>
                <a:ln w="12700">
                  <a:solidFill>
                    <a:schemeClr val="tx1"/>
                  </a:solidFill>
                  <a:miter lim="800000"/>
                  <a:headEnd/>
                  <a:tailEnd/>
                </a:ln>
              </p:spPr>
              <p:txBody>
                <a:bodyPr rot="10800000" vert="eaVert" anchor="ctr">
                  <a:spAutoFit/>
                </a:bodyPr>
                <a:lstStyle/>
                <a:p>
                  <a:endParaRPr lang="en-US"/>
                </a:p>
              </p:txBody>
            </p:sp>
            <p:sp>
              <p:nvSpPr>
                <p:cNvPr id="51236" name="Rectangle 59"/>
                <p:cNvSpPr>
                  <a:spLocks noChangeAspect="1" noChangeArrowheads="1"/>
                </p:cNvSpPr>
                <p:nvPr/>
              </p:nvSpPr>
              <p:spPr bwMode="auto">
                <a:xfrm>
                  <a:off x="4830" y="799"/>
                  <a:ext cx="136" cy="1225"/>
                </a:xfrm>
                <a:prstGeom prst="rect">
                  <a:avLst/>
                </a:prstGeom>
                <a:solidFill>
                  <a:schemeClr val="bg1"/>
                </a:solidFill>
                <a:ln w="38100">
                  <a:solidFill>
                    <a:schemeClr val="tx1"/>
                  </a:solidFill>
                  <a:miter lim="800000"/>
                  <a:headEnd/>
                  <a:tailEnd/>
                </a:ln>
              </p:spPr>
              <p:txBody>
                <a:bodyPr anchor="ctr">
                  <a:spAutoFit/>
                </a:bodyPr>
                <a:lstStyle/>
                <a:p>
                  <a:endParaRPr lang="en-US"/>
                </a:p>
              </p:txBody>
            </p:sp>
            <p:sp>
              <p:nvSpPr>
                <p:cNvPr id="51237" name="Oval 60"/>
                <p:cNvSpPr>
                  <a:spLocks noChangeAspect="1" noChangeArrowheads="1"/>
                </p:cNvSpPr>
                <p:nvPr/>
              </p:nvSpPr>
              <p:spPr bwMode="auto">
                <a:xfrm>
                  <a:off x="5012" y="1162"/>
                  <a:ext cx="363" cy="363"/>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p>
                  <a:endParaRPr lang="en-US"/>
                </a:p>
              </p:txBody>
            </p:sp>
            <p:sp>
              <p:nvSpPr>
                <p:cNvPr id="51238" name="Line 61"/>
                <p:cNvSpPr>
                  <a:spLocks noChangeAspect="1" noChangeShapeType="1"/>
                </p:cNvSpPr>
                <p:nvPr/>
              </p:nvSpPr>
              <p:spPr bwMode="auto">
                <a:xfrm>
                  <a:off x="5193" y="436"/>
                  <a:ext cx="0" cy="726"/>
                </a:xfrm>
                <a:prstGeom prst="line">
                  <a:avLst/>
                </a:prstGeom>
                <a:noFill/>
                <a:ln w="38100">
                  <a:solidFill>
                    <a:schemeClr val="bg1"/>
                  </a:solidFill>
                  <a:round/>
                  <a:headEnd type="oval" w="lg" len="lg"/>
                  <a:tailEnd type="triangle" w="lg" len="lg"/>
                </a:ln>
                <a:extLst>
                  <a:ext uri="{909E8E84-426E-40dd-AFC4-6F175D3DCCD1}">
                    <a14:hiddenFill xmlns:a14="http://schemas.microsoft.com/office/drawing/2010/main">
                      <a:noFill/>
                    </a14:hiddenFill>
                  </a:ext>
                </a:extLst>
              </p:spPr>
              <p:txBody>
                <a:bodyPr>
                  <a:spAutoFit/>
                </a:bodyPr>
                <a:lstStyle/>
                <a:p>
                  <a:endParaRPr lang="en-US"/>
                </a:p>
              </p:txBody>
            </p:sp>
          </p:grpSp>
          <p:sp>
            <p:nvSpPr>
              <p:cNvPr id="51227" name="Text Box 62"/>
              <p:cNvSpPr txBox="1">
                <a:spLocks noChangeArrowheads="1"/>
              </p:cNvSpPr>
              <p:nvPr/>
            </p:nvSpPr>
            <p:spPr bwMode="auto">
              <a:xfrm>
                <a:off x="4955" y="9525"/>
                <a:ext cx="997"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trajectory</a:t>
                </a:r>
              </a:p>
            </p:txBody>
          </p:sp>
        </p:grpSp>
        <p:grpSp>
          <p:nvGrpSpPr>
            <p:cNvPr id="51215" name="Group 63"/>
            <p:cNvGrpSpPr>
              <a:grpSpLocks/>
            </p:cNvGrpSpPr>
            <p:nvPr/>
          </p:nvGrpSpPr>
          <p:grpSpPr bwMode="auto">
            <a:xfrm>
              <a:off x="1749" y="8384"/>
              <a:ext cx="841" cy="1078"/>
              <a:chOff x="998" y="8591"/>
              <a:chExt cx="993" cy="1273"/>
            </a:xfrm>
          </p:grpSpPr>
          <p:grpSp>
            <p:nvGrpSpPr>
              <p:cNvPr id="51216" name="Group 64"/>
              <p:cNvGrpSpPr>
                <a:grpSpLocks noChangeAspect="1"/>
              </p:cNvGrpSpPr>
              <p:nvPr/>
            </p:nvGrpSpPr>
            <p:grpSpPr bwMode="auto">
              <a:xfrm>
                <a:off x="1203" y="8591"/>
                <a:ext cx="467" cy="680"/>
                <a:chOff x="4105" y="216"/>
                <a:chExt cx="1086" cy="1581"/>
              </a:xfrm>
            </p:grpSpPr>
            <p:sp>
              <p:nvSpPr>
                <p:cNvPr id="51218" name="Oval 65"/>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1219" name="AutoShape 66"/>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1220" name="Oval 67"/>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51221" name="AutoShape 68"/>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1222" name="Oval 69"/>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51223" name="AutoShape 70"/>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51224" name="AutoShape 71"/>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51225" name="AutoShape 72"/>
                <p:cNvSpPr>
                  <a:spLocks noChangeAspect="1" noChangeArrowheads="1"/>
                </p:cNvSpPr>
                <p:nvPr/>
              </p:nvSpPr>
              <p:spPr bwMode="auto">
                <a:xfrm rot="6165927">
                  <a:off x="4049" y="609"/>
                  <a:ext cx="1535" cy="749"/>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87 w 21600"/>
                    <a:gd name="T13" fmla="*/ 4585 h 21600"/>
                    <a:gd name="T14" fmla="*/ 17013 w 21600"/>
                    <a:gd name="T15" fmla="*/ 17015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lnTo>
                        <a:pt x="0" y="0"/>
                      </a:lnTo>
                      <a:close/>
                    </a:path>
                  </a:pathLst>
                </a:custGeom>
                <a:solidFill>
                  <a:schemeClr val="bg1">
                    <a:alpha val="50195"/>
                  </a:schemeClr>
                </a:solidFill>
                <a:ln w="12700">
                  <a:solidFill>
                    <a:schemeClr val="tx1"/>
                  </a:solidFill>
                  <a:miter lim="800000"/>
                  <a:headEnd/>
                  <a:tailEnd/>
                </a:ln>
              </p:spPr>
              <p:txBody>
                <a:bodyPr anchor="ctr">
                  <a:spAutoFit/>
                </a:bodyPr>
                <a:lstStyle/>
                <a:p>
                  <a:endParaRPr lang="en-US"/>
                </a:p>
              </p:txBody>
            </p:sp>
          </p:grpSp>
          <p:sp>
            <p:nvSpPr>
              <p:cNvPr id="51217" name="Text Box 73"/>
              <p:cNvSpPr txBox="1">
                <a:spLocks noChangeArrowheads="1"/>
              </p:cNvSpPr>
              <p:nvPr/>
            </p:nvSpPr>
            <p:spPr bwMode="auto">
              <a:xfrm>
                <a:off x="998" y="9526"/>
                <a:ext cx="993"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proximity</a:t>
                </a:r>
              </a:p>
            </p:txBody>
          </p:sp>
        </p:grpSp>
      </p:grpSp>
      <p:pic>
        <p:nvPicPr>
          <p:cNvPr id="51209" name="Picture 74"/>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87900" y="1773238"/>
            <a:ext cx="3541713" cy="288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3028744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5" name="Picture 2"/>
          <p:cNvPicPr>
            <a:picLocks noChangeAspect="1" noChangeArrowheads="1"/>
          </p:cNvPicPr>
          <p:nvPr/>
        </p:nvPicPr>
        <p:blipFill>
          <a:blip r:embed="rId2">
            <a:lum bright="-18000" contrast="6000"/>
            <a:grayscl/>
            <a:extLst>
              <a:ext uri="{28A0092B-C50C-407E-A947-70E740481C1C}">
                <a14:useLocalDpi xmlns:a14="http://schemas.microsoft.com/office/drawing/2010/main" val="0"/>
              </a:ext>
            </a:extLst>
          </a:blip>
          <a:srcRect b="21399"/>
          <a:stretch>
            <a:fillRect/>
          </a:stretch>
        </p:blipFill>
        <p:spPr bwMode="auto">
          <a:xfrm>
            <a:off x="0" y="1479550"/>
            <a:ext cx="9144000" cy="537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2819" name="Rectangle 3"/>
          <p:cNvSpPr>
            <a:spLocks noChangeArrowheads="1"/>
          </p:cNvSpPr>
          <p:nvPr/>
        </p:nvSpPr>
        <p:spPr bwMode="auto">
          <a:xfrm>
            <a:off x="0" y="3716338"/>
            <a:ext cx="9144000" cy="2065337"/>
          </a:xfrm>
          <a:prstGeom prst="rect">
            <a:avLst/>
          </a:prstGeom>
          <a:gradFill rotWithShape="1">
            <a:gsLst>
              <a:gs pos="0">
                <a:schemeClr val="tx1"/>
              </a:gs>
              <a:gs pos="100000">
                <a:schemeClr val="tx1">
                  <a:gamma/>
                  <a:tint val="0"/>
                  <a:invGamma/>
                  <a:alpha val="0"/>
                </a:schemeClr>
              </a:gs>
            </a:gsLst>
            <a:lin ang="5400000" scaled="1"/>
          </a:gradFill>
          <a:ln w="9525">
            <a:noFill/>
            <a:miter lim="800000"/>
            <a:headEnd/>
            <a:tailEnd/>
          </a:ln>
          <a:effectLst/>
        </p:spPr>
        <p:txBody>
          <a:bodyPr anchor="ctr">
            <a:spAutoFit/>
          </a:bodyPr>
          <a:lstStyle/>
          <a:p>
            <a:pPr>
              <a:defRPr/>
            </a:pPr>
            <a:endParaRPr lang="en-US">
              <a:ea typeface="Arial" charset="0"/>
              <a:cs typeface="Arial" charset="0"/>
            </a:endParaRPr>
          </a:p>
        </p:txBody>
      </p:sp>
      <p:sp>
        <p:nvSpPr>
          <p:cNvPr id="52227" name="Text Box 4"/>
          <p:cNvSpPr txBox="1">
            <a:spLocks noChangeArrowheads="1"/>
          </p:cNvSpPr>
          <p:nvPr/>
        </p:nvSpPr>
        <p:spPr bwMode="auto">
          <a:xfrm>
            <a:off x="395288" y="322263"/>
            <a:ext cx="3600450" cy="420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6614" tIns="93308" rIns="186614" bIns="93308">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Aft>
                <a:spcPct val="100000"/>
              </a:spcAft>
            </a:pPr>
            <a:r>
              <a:rPr lang="en-GB" i="0"/>
              <a:t>Your </a:t>
            </a:r>
            <a:r>
              <a:rPr lang="en-GB"/>
              <a:t>field  </a:t>
            </a:r>
            <a:r>
              <a:rPr lang="en-GB" i="0"/>
              <a:t>= a set of objects related to you by proximity, orientation, lighting and other factors</a:t>
            </a:r>
          </a:p>
          <a:p>
            <a:pPr eaLnBrk="1" hangingPunct="1">
              <a:spcAft>
                <a:spcPct val="100000"/>
              </a:spcAft>
            </a:pPr>
            <a:r>
              <a:rPr lang="en-GB" i="0"/>
              <a:t>You </a:t>
            </a:r>
            <a:r>
              <a:rPr lang="en-GB"/>
              <a:t>encounter </a:t>
            </a:r>
            <a:r>
              <a:rPr lang="en-GB" i="0"/>
              <a:t>an object = it is in your field</a:t>
            </a:r>
          </a:p>
          <a:p>
            <a:pPr eaLnBrk="1" hangingPunct="1">
              <a:spcAft>
                <a:spcPct val="100000"/>
              </a:spcAft>
            </a:pPr>
            <a:r>
              <a:rPr lang="en-GB" i="0"/>
              <a:t>You </a:t>
            </a:r>
            <a:r>
              <a:rPr lang="en-GB"/>
              <a:t>register </a:t>
            </a:r>
            <a:r>
              <a:rPr lang="en-GB" i="0"/>
              <a:t>an object at a location = you most recently encountered the object at that location</a:t>
            </a:r>
          </a:p>
        </p:txBody>
      </p:sp>
      <p:sp>
        <p:nvSpPr>
          <p:cNvPr id="52228" name="Rectangle 5"/>
          <p:cNvSpPr>
            <a:spLocks noChangeArrowheads="1"/>
          </p:cNvSpPr>
          <p:nvPr/>
        </p:nvSpPr>
        <p:spPr bwMode="auto">
          <a:xfrm>
            <a:off x="468313" y="2852738"/>
            <a:ext cx="3382962" cy="158432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endParaRPr lang="en-US"/>
          </a:p>
        </p:txBody>
      </p:sp>
      <p:sp>
        <p:nvSpPr>
          <p:cNvPr id="52229" name="Text Box 6"/>
          <p:cNvSpPr txBox="1">
            <a:spLocks noChangeArrowheads="1"/>
          </p:cNvSpPr>
          <p:nvPr/>
        </p:nvSpPr>
        <p:spPr bwMode="auto">
          <a:xfrm>
            <a:off x="4140200" y="322263"/>
            <a:ext cx="4752975" cy="42510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6614" tIns="93308" rIns="186614" bIns="93308">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100000"/>
              </a:spcBef>
            </a:pPr>
            <a:r>
              <a:rPr lang="en-GB" i="0" u="sng" dirty="0"/>
              <a:t>Principle </a:t>
            </a:r>
            <a:r>
              <a:rPr lang="en-GB" i="0" u="sng" dirty="0" smtClean="0"/>
              <a:t>3:</a:t>
            </a:r>
            <a:r>
              <a:rPr lang="en-GB" i="0" dirty="0" smtClean="0"/>
              <a:t>  </a:t>
            </a:r>
            <a:r>
              <a:rPr lang="en-GB" i="0" dirty="0"/>
              <a:t>one </a:t>
            </a:r>
            <a:r>
              <a:rPr lang="en-GB" i="0" dirty="0" smtClean="0"/>
              <a:t>can</a:t>
            </a:r>
            <a:r>
              <a:rPr lang="en-GB" altLang="ja-JP" i="0" dirty="0" smtClean="0"/>
              <a:t>’t </a:t>
            </a:r>
            <a:r>
              <a:rPr lang="en-GB" altLang="ja-JP" i="0" dirty="0"/>
              <a:t>goal-</a:t>
            </a:r>
            <a:r>
              <a:rPr lang="en-GB" altLang="ja-JP" i="0" dirty="0" err="1"/>
              <a:t>directedly</a:t>
            </a:r>
            <a:r>
              <a:rPr lang="en-GB" altLang="ja-JP" i="0" dirty="0"/>
              <a:t> act on an object unless one has encountered it.</a:t>
            </a:r>
          </a:p>
          <a:p>
            <a:pPr eaLnBrk="1" hangingPunct="1"/>
            <a:endParaRPr lang="en-GB" i="0" u="sng" dirty="0"/>
          </a:p>
          <a:p>
            <a:pPr eaLnBrk="1" hangingPunct="1"/>
            <a:r>
              <a:rPr lang="en-GB" i="0" u="sng" dirty="0"/>
              <a:t>Principle 2:</a:t>
            </a:r>
            <a:r>
              <a:rPr lang="en-GB" i="0" dirty="0"/>
              <a:t> correct registration is a condition of </a:t>
            </a:r>
            <a:r>
              <a:rPr lang="en-GB" dirty="0"/>
              <a:t>successful </a:t>
            </a:r>
            <a:r>
              <a:rPr lang="en-GB" i="0" dirty="0"/>
              <a:t>action.</a:t>
            </a:r>
          </a:p>
          <a:p>
            <a:pPr eaLnBrk="1" hangingPunct="1"/>
            <a:endParaRPr lang="en-GB" i="0" u="sng" dirty="0"/>
          </a:p>
          <a:p>
            <a:pPr eaLnBrk="1" hangingPunct="1"/>
            <a:r>
              <a:rPr lang="en-GB" i="0" u="sng" dirty="0"/>
              <a:t>Principle 3:</a:t>
            </a:r>
            <a:r>
              <a:rPr lang="en-GB" i="0" dirty="0"/>
              <a:t> when an agent performs a goal-directed action and the goal specifies an object, the agent will act as if the object were actually in the location she registers it at.</a:t>
            </a:r>
          </a:p>
        </p:txBody>
      </p:sp>
      <p:sp>
        <p:nvSpPr>
          <p:cNvPr id="52230" name="Line 7"/>
          <p:cNvSpPr>
            <a:spLocks noChangeShapeType="1"/>
          </p:cNvSpPr>
          <p:nvPr/>
        </p:nvSpPr>
        <p:spPr bwMode="auto">
          <a:xfrm>
            <a:off x="4067175" y="0"/>
            <a:ext cx="0" cy="5516563"/>
          </a:xfrm>
          <a:prstGeom prst="line">
            <a:avLst/>
          </a:prstGeom>
          <a:noFill/>
          <a:ln w="9525" cap="rnd">
            <a:solidFill>
              <a:schemeClr val="bg1"/>
            </a:solidFill>
            <a:prstDash val="sysDot"/>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52231" name="Rectangle 8"/>
          <p:cNvSpPr>
            <a:spLocks noChangeArrowheads="1"/>
          </p:cNvSpPr>
          <p:nvPr/>
        </p:nvSpPr>
        <p:spPr bwMode="auto">
          <a:xfrm>
            <a:off x="4140200" y="1700213"/>
            <a:ext cx="4824413" cy="295275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grpSp>
        <p:nvGrpSpPr>
          <p:cNvPr id="52232" name="Group 9"/>
          <p:cNvGrpSpPr>
            <a:grpSpLocks/>
          </p:cNvGrpSpPr>
          <p:nvPr/>
        </p:nvGrpSpPr>
        <p:grpSpPr bwMode="auto">
          <a:xfrm>
            <a:off x="395288" y="4941888"/>
            <a:ext cx="5043487" cy="1582737"/>
            <a:chOff x="1655" y="8119"/>
            <a:chExt cx="4286" cy="1344"/>
          </a:xfrm>
        </p:grpSpPr>
        <p:sp>
          <p:nvSpPr>
            <p:cNvPr id="802826" name="AutoShape 10"/>
            <p:cNvSpPr>
              <a:spLocks noChangeArrowheads="1"/>
            </p:cNvSpPr>
            <p:nvPr/>
          </p:nvSpPr>
          <p:spPr bwMode="auto">
            <a:xfrm>
              <a:off x="1655" y="8119"/>
              <a:ext cx="4229" cy="1305"/>
            </a:xfrm>
            <a:prstGeom prst="roundRect">
              <a:avLst>
                <a:gd name="adj" fmla="val 6546"/>
              </a:avLst>
            </a:prstGeom>
            <a:gradFill rotWithShape="1">
              <a:gsLst>
                <a:gs pos="0">
                  <a:schemeClr val="tx1"/>
                </a:gs>
                <a:gs pos="100000">
                  <a:schemeClr val="tx1">
                    <a:gamma/>
                    <a:shade val="46275"/>
                    <a:invGamma/>
                    <a:alpha val="0"/>
                  </a:schemeClr>
                </a:gs>
              </a:gsLst>
              <a:lin ang="5400000" scaled="1"/>
            </a:gradFill>
            <a:ln w="9525" cap="rnd">
              <a:solidFill>
                <a:schemeClr val="bg1"/>
              </a:solidFill>
              <a:prstDash val="sysDot"/>
              <a:round/>
              <a:headEnd/>
              <a:tailEnd/>
            </a:ln>
            <a:effectLst/>
          </p:spPr>
          <p:txBody>
            <a:bodyPr anchor="ctr">
              <a:spAutoFit/>
            </a:bodyPr>
            <a:lstStyle/>
            <a:p>
              <a:pPr>
                <a:defRPr/>
              </a:pPr>
              <a:endParaRPr lang="en-US">
                <a:ea typeface="Arial" charset="0"/>
                <a:cs typeface="Arial" charset="0"/>
              </a:endParaRPr>
            </a:p>
          </p:txBody>
        </p:sp>
        <p:grpSp>
          <p:nvGrpSpPr>
            <p:cNvPr id="52238" name="Group 11"/>
            <p:cNvGrpSpPr>
              <a:grpSpLocks/>
            </p:cNvGrpSpPr>
            <p:nvPr/>
          </p:nvGrpSpPr>
          <p:grpSpPr bwMode="auto">
            <a:xfrm>
              <a:off x="2471" y="8384"/>
              <a:ext cx="960" cy="1077"/>
              <a:chOff x="1851" y="8591"/>
              <a:chExt cx="1133" cy="1270"/>
            </a:xfrm>
          </p:grpSpPr>
          <p:grpSp>
            <p:nvGrpSpPr>
              <p:cNvPr id="52291" name="Group 12"/>
              <p:cNvGrpSpPr>
                <a:grpSpLocks noChangeAspect="1"/>
              </p:cNvGrpSpPr>
              <p:nvPr/>
            </p:nvGrpSpPr>
            <p:grpSpPr bwMode="auto">
              <a:xfrm>
                <a:off x="2026" y="8591"/>
                <a:ext cx="657" cy="680"/>
                <a:chOff x="2925" y="799"/>
                <a:chExt cx="1970" cy="2041"/>
              </a:xfrm>
            </p:grpSpPr>
            <p:sp>
              <p:nvSpPr>
                <p:cNvPr id="52293" name="Oval 13"/>
                <p:cNvSpPr>
                  <a:spLocks noChangeAspect="1" noChangeArrowheads="1"/>
                </p:cNvSpPr>
                <p:nvPr/>
              </p:nvSpPr>
              <p:spPr bwMode="auto">
                <a:xfrm>
                  <a:off x="3605" y="799"/>
                  <a:ext cx="471" cy="722"/>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2294" name="AutoShape 14"/>
                <p:cNvSpPr>
                  <a:spLocks noChangeAspect="1" noChangeArrowheads="1"/>
                </p:cNvSpPr>
                <p:nvPr/>
              </p:nvSpPr>
              <p:spPr bwMode="auto">
                <a:xfrm>
                  <a:off x="3786" y="1117"/>
                  <a:ext cx="95" cy="157"/>
                </a:xfrm>
                <a:prstGeom prst="triangle">
                  <a:avLst>
                    <a:gd name="adj" fmla="val 5263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2295" name="AutoShape 15"/>
                <p:cNvSpPr>
                  <a:spLocks noChangeAspect="1" noChangeArrowheads="1"/>
                </p:cNvSpPr>
                <p:nvPr/>
              </p:nvSpPr>
              <p:spPr bwMode="auto">
                <a:xfrm>
                  <a:off x="3753" y="1525"/>
                  <a:ext cx="203" cy="110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2296" name="Oval 16"/>
                <p:cNvSpPr>
                  <a:spLocks noChangeAspect="1" noChangeArrowheads="1"/>
                </p:cNvSpPr>
                <p:nvPr/>
              </p:nvSpPr>
              <p:spPr bwMode="auto">
                <a:xfrm>
                  <a:off x="3832" y="1706"/>
                  <a:ext cx="45" cy="499"/>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52297" name="Oval 17"/>
                <p:cNvSpPr>
                  <a:spLocks noChangeAspect="1" noChangeArrowheads="1"/>
                </p:cNvSpPr>
                <p:nvPr/>
              </p:nvSpPr>
              <p:spPr bwMode="auto">
                <a:xfrm rot="5400000">
                  <a:off x="4059" y="1933"/>
                  <a:ext cx="45" cy="499"/>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52298" name="AutoShape 18"/>
                <p:cNvSpPr>
                  <a:spLocks noChangeAspect="1" noChangeArrowheads="1"/>
                </p:cNvSpPr>
                <p:nvPr/>
              </p:nvSpPr>
              <p:spPr bwMode="auto">
                <a:xfrm rot="5400000">
                  <a:off x="3900" y="2500"/>
                  <a:ext cx="91" cy="227"/>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52299" name="AutoShape 19"/>
                <p:cNvSpPr>
                  <a:spLocks noChangeAspect="1" noChangeArrowheads="1"/>
                </p:cNvSpPr>
                <p:nvPr/>
              </p:nvSpPr>
              <p:spPr bwMode="auto">
                <a:xfrm>
                  <a:off x="4013" y="2613"/>
                  <a:ext cx="91" cy="227"/>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52300" name="Freeform 20"/>
                <p:cNvSpPr>
                  <a:spLocks noChangeAspect="1"/>
                </p:cNvSpPr>
                <p:nvPr/>
              </p:nvSpPr>
              <p:spPr bwMode="auto">
                <a:xfrm>
                  <a:off x="2925" y="1298"/>
                  <a:ext cx="1970" cy="1036"/>
                </a:xfrm>
                <a:custGeom>
                  <a:avLst/>
                  <a:gdLst>
                    <a:gd name="T0" fmla="*/ 379 w 1970"/>
                    <a:gd name="T1" fmla="*/ 30 h 1036"/>
                    <a:gd name="T2" fmla="*/ 970 w 1970"/>
                    <a:gd name="T3" fmla="*/ 300 h 1036"/>
                    <a:gd name="T4" fmla="*/ 1609 w 1970"/>
                    <a:gd name="T5" fmla="*/ 15 h 1036"/>
                    <a:gd name="T6" fmla="*/ 1970 w 1970"/>
                    <a:gd name="T7" fmla="*/ 552 h 1036"/>
                    <a:gd name="T8" fmla="*/ 1005 w 1970"/>
                    <a:gd name="T9" fmla="*/ 1034 h 1036"/>
                    <a:gd name="T10" fmla="*/ 0 w 1970"/>
                    <a:gd name="T11" fmla="*/ 561 h 1036"/>
                    <a:gd name="T12" fmla="*/ 379 w 1970"/>
                    <a:gd name="T13" fmla="*/ 30 h 1036"/>
                    <a:gd name="T14" fmla="*/ 0 60000 65536"/>
                    <a:gd name="T15" fmla="*/ 0 60000 65536"/>
                    <a:gd name="T16" fmla="*/ 0 60000 65536"/>
                    <a:gd name="T17" fmla="*/ 0 60000 65536"/>
                    <a:gd name="T18" fmla="*/ 0 60000 65536"/>
                    <a:gd name="T19" fmla="*/ 0 60000 65536"/>
                    <a:gd name="T20" fmla="*/ 0 60000 65536"/>
                    <a:gd name="T21" fmla="*/ 0 w 1970"/>
                    <a:gd name="T22" fmla="*/ 0 h 1036"/>
                    <a:gd name="T23" fmla="*/ 1970 w 1970"/>
                    <a:gd name="T24" fmla="*/ 1036 h 10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70" h="1036">
                      <a:moveTo>
                        <a:pt x="379" y="30"/>
                      </a:moveTo>
                      <a:cubicBezTo>
                        <a:pt x="552" y="138"/>
                        <a:pt x="765" y="302"/>
                        <a:pt x="970" y="300"/>
                      </a:cubicBezTo>
                      <a:cubicBezTo>
                        <a:pt x="1175" y="298"/>
                        <a:pt x="1423" y="133"/>
                        <a:pt x="1609" y="15"/>
                      </a:cubicBezTo>
                      <a:cubicBezTo>
                        <a:pt x="1970" y="552"/>
                        <a:pt x="1615" y="15"/>
                        <a:pt x="1970" y="552"/>
                      </a:cubicBezTo>
                      <a:cubicBezTo>
                        <a:pt x="1869" y="722"/>
                        <a:pt x="1333" y="1032"/>
                        <a:pt x="1005" y="1034"/>
                      </a:cubicBezTo>
                      <a:cubicBezTo>
                        <a:pt x="677" y="1036"/>
                        <a:pt x="104" y="728"/>
                        <a:pt x="0" y="561"/>
                      </a:cubicBezTo>
                      <a:cubicBezTo>
                        <a:pt x="413" y="0"/>
                        <a:pt x="20" y="510"/>
                        <a:pt x="379" y="30"/>
                      </a:cubicBezTo>
                      <a:close/>
                    </a:path>
                  </a:pathLst>
                </a:custGeom>
                <a:solidFill>
                  <a:schemeClr val="bg1">
                    <a:alpha val="5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p>
                  <a:endParaRPr lang="en-US"/>
                </a:p>
              </p:txBody>
            </p:sp>
          </p:grpSp>
          <p:sp>
            <p:nvSpPr>
              <p:cNvPr id="52292" name="Text Box 21"/>
              <p:cNvSpPr txBox="1">
                <a:spLocks noChangeArrowheads="1"/>
              </p:cNvSpPr>
              <p:nvPr/>
            </p:nvSpPr>
            <p:spPr bwMode="auto">
              <a:xfrm>
                <a:off x="1851" y="9524"/>
                <a:ext cx="1133"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orientation</a:t>
                </a:r>
              </a:p>
            </p:txBody>
          </p:sp>
        </p:grpSp>
        <p:grpSp>
          <p:nvGrpSpPr>
            <p:cNvPr id="52239" name="Group 22"/>
            <p:cNvGrpSpPr>
              <a:grpSpLocks/>
            </p:cNvGrpSpPr>
            <p:nvPr/>
          </p:nvGrpSpPr>
          <p:grpSpPr bwMode="auto">
            <a:xfrm>
              <a:off x="3400" y="8309"/>
              <a:ext cx="713" cy="1154"/>
              <a:chOff x="3039" y="8502"/>
              <a:chExt cx="842" cy="1363"/>
            </a:xfrm>
          </p:grpSpPr>
          <p:grpSp>
            <p:nvGrpSpPr>
              <p:cNvPr id="52278" name="Group 23"/>
              <p:cNvGrpSpPr>
                <a:grpSpLocks noChangeAspect="1"/>
              </p:cNvGrpSpPr>
              <p:nvPr/>
            </p:nvGrpSpPr>
            <p:grpSpPr bwMode="auto">
              <a:xfrm>
                <a:off x="3074" y="8502"/>
                <a:ext cx="662" cy="772"/>
                <a:chOff x="3696" y="2205"/>
                <a:chExt cx="1361" cy="1588"/>
              </a:xfrm>
            </p:grpSpPr>
            <p:sp>
              <p:nvSpPr>
                <p:cNvPr id="52280" name="AutoShape 24"/>
                <p:cNvSpPr>
                  <a:spLocks noChangeAspect="1" noChangeArrowheads="1"/>
                </p:cNvSpPr>
                <p:nvPr/>
              </p:nvSpPr>
              <p:spPr bwMode="auto">
                <a:xfrm>
                  <a:off x="4558" y="2205"/>
                  <a:ext cx="499" cy="499"/>
                </a:xfrm>
                <a:prstGeom prst="sun">
                  <a:avLst>
                    <a:gd name="adj" fmla="val 25000"/>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52281" name="AutoShape 25"/>
                <p:cNvSpPr>
                  <a:spLocks noChangeAspect="1" noChangeArrowheads="1"/>
                </p:cNvSpPr>
                <p:nvPr/>
              </p:nvSpPr>
              <p:spPr bwMode="auto">
                <a:xfrm>
                  <a:off x="3696" y="2296"/>
                  <a:ext cx="182" cy="363"/>
                </a:xfrm>
                <a:prstGeom prst="moon">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52282" name="Oval 26"/>
                <p:cNvSpPr>
                  <a:spLocks noChangeAspect="1" noChangeArrowheads="1"/>
                </p:cNvSpPr>
                <p:nvPr/>
              </p:nvSpPr>
              <p:spPr bwMode="auto">
                <a:xfrm>
                  <a:off x="4150" y="2432"/>
                  <a:ext cx="314" cy="481"/>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2283" name="AutoShape 27"/>
                <p:cNvSpPr>
                  <a:spLocks noChangeAspect="1" noChangeArrowheads="1"/>
                </p:cNvSpPr>
                <p:nvPr/>
              </p:nvSpPr>
              <p:spPr bwMode="auto">
                <a:xfrm>
                  <a:off x="4270" y="2644"/>
                  <a:ext cx="64" cy="105"/>
                </a:xfrm>
                <a:prstGeom prst="triangle">
                  <a:avLst>
                    <a:gd name="adj" fmla="val 5263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2284" name="AutoShape 28"/>
                <p:cNvSpPr>
                  <a:spLocks noChangeAspect="1" noChangeArrowheads="1"/>
                </p:cNvSpPr>
                <p:nvPr/>
              </p:nvSpPr>
              <p:spPr bwMode="auto">
                <a:xfrm>
                  <a:off x="4248" y="2916"/>
                  <a:ext cx="136" cy="734"/>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2285" name="Oval 29"/>
                <p:cNvSpPr>
                  <a:spLocks noChangeAspect="1" noChangeArrowheads="1"/>
                </p:cNvSpPr>
                <p:nvPr/>
              </p:nvSpPr>
              <p:spPr bwMode="auto">
                <a:xfrm>
                  <a:off x="4301" y="3037"/>
                  <a:ext cx="30" cy="333"/>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52286" name="Oval 30"/>
                <p:cNvSpPr>
                  <a:spLocks noChangeAspect="1" noChangeArrowheads="1"/>
                </p:cNvSpPr>
                <p:nvPr/>
              </p:nvSpPr>
              <p:spPr bwMode="auto">
                <a:xfrm rot="5400000">
                  <a:off x="4453" y="3188"/>
                  <a:ext cx="30" cy="333"/>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52287" name="AutoShape 31"/>
                <p:cNvSpPr>
                  <a:spLocks noChangeAspect="1" noChangeArrowheads="1"/>
                </p:cNvSpPr>
                <p:nvPr/>
              </p:nvSpPr>
              <p:spPr bwMode="auto">
                <a:xfrm rot="5400000">
                  <a:off x="4347" y="3566"/>
                  <a:ext cx="60" cy="151"/>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52288" name="AutoShape 32"/>
                <p:cNvSpPr>
                  <a:spLocks noChangeAspect="1" noChangeArrowheads="1"/>
                </p:cNvSpPr>
                <p:nvPr/>
              </p:nvSpPr>
              <p:spPr bwMode="auto">
                <a:xfrm>
                  <a:off x="4422" y="3642"/>
                  <a:ext cx="60" cy="151"/>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52289" name="Freeform 33"/>
                <p:cNvSpPr>
                  <a:spLocks noChangeAspect="1"/>
                </p:cNvSpPr>
                <p:nvPr/>
              </p:nvSpPr>
              <p:spPr bwMode="auto">
                <a:xfrm>
                  <a:off x="3696" y="2765"/>
                  <a:ext cx="1314" cy="691"/>
                </a:xfrm>
                <a:custGeom>
                  <a:avLst/>
                  <a:gdLst>
                    <a:gd name="T0" fmla="*/ 113 w 1970"/>
                    <a:gd name="T1" fmla="*/ 9 h 1036"/>
                    <a:gd name="T2" fmla="*/ 288 w 1970"/>
                    <a:gd name="T3" fmla="*/ 89 h 1036"/>
                    <a:gd name="T4" fmla="*/ 478 w 1970"/>
                    <a:gd name="T5" fmla="*/ 5 h 1036"/>
                    <a:gd name="T6" fmla="*/ 584 w 1970"/>
                    <a:gd name="T7" fmla="*/ 163 h 1036"/>
                    <a:gd name="T8" fmla="*/ 298 w 1970"/>
                    <a:gd name="T9" fmla="*/ 307 h 1036"/>
                    <a:gd name="T10" fmla="*/ 0 w 1970"/>
                    <a:gd name="T11" fmla="*/ 166 h 1036"/>
                    <a:gd name="T12" fmla="*/ 113 w 1970"/>
                    <a:gd name="T13" fmla="*/ 9 h 1036"/>
                    <a:gd name="T14" fmla="*/ 0 60000 65536"/>
                    <a:gd name="T15" fmla="*/ 0 60000 65536"/>
                    <a:gd name="T16" fmla="*/ 0 60000 65536"/>
                    <a:gd name="T17" fmla="*/ 0 60000 65536"/>
                    <a:gd name="T18" fmla="*/ 0 60000 65536"/>
                    <a:gd name="T19" fmla="*/ 0 60000 65536"/>
                    <a:gd name="T20" fmla="*/ 0 60000 65536"/>
                    <a:gd name="T21" fmla="*/ 0 w 1970"/>
                    <a:gd name="T22" fmla="*/ 0 h 1036"/>
                    <a:gd name="T23" fmla="*/ 1970 w 1970"/>
                    <a:gd name="T24" fmla="*/ 1036 h 10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70" h="1036">
                      <a:moveTo>
                        <a:pt x="379" y="30"/>
                      </a:moveTo>
                      <a:cubicBezTo>
                        <a:pt x="552" y="138"/>
                        <a:pt x="765" y="302"/>
                        <a:pt x="970" y="300"/>
                      </a:cubicBezTo>
                      <a:cubicBezTo>
                        <a:pt x="1175" y="298"/>
                        <a:pt x="1423" y="133"/>
                        <a:pt x="1609" y="15"/>
                      </a:cubicBezTo>
                      <a:cubicBezTo>
                        <a:pt x="1970" y="552"/>
                        <a:pt x="1615" y="15"/>
                        <a:pt x="1970" y="552"/>
                      </a:cubicBezTo>
                      <a:cubicBezTo>
                        <a:pt x="1869" y="722"/>
                        <a:pt x="1333" y="1032"/>
                        <a:pt x="1005" y="1034"/>
                      </a:cubicBezTo>
                      <a:cubicBezTo>
                        <a:pt x="677" y="1036"/>
                        <a:pt x="104" y="728"/>
                        <a:pt x="0" y="561"/>
                      </a:cubicBezTo>
                      <a:cubicBezTo>
                        <a:pt x="413" y="0"/>
                        <a:pt x="20" y="510"/>
                        <a:pt x="379" y="30"/>
                      </a:cubicBezTo>
                      <a:close/>
                    </a:path>
                  </a:pathLst>
                </a:custGeom>
                <a:gradFill rotWithShape="1">
                  <a:gsLst>
                    <a:gs pos="0">
                      <a:srgbClr val="B2B2B2">
                        <a:alpha val="0"/>
                      </a:srgbClr>
                    </a:gs>
                    <a:gs pos="100000">
                      <a:srgbClr val="52525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p>
                  <a:endParaRPr lang="en-US"/>
                </a:p>
              </p:txBody>
            </p:sp>
            <p:sp>
              <p:nvSpPr>
                <p:cNvPr id="52290" name="AutoShape 34"/>
                <p:cNvSpPr>
                  <a:spLocks noChangeAspect="1" noChangeArrowheads="1"/>
                </p:cNvSpPr>
                <p:nvPr/>
              </p:nvSpPr>
              <p:spPr bwMode="auto">
                <a:xfrm rot="1382036">
                  <a:off x="4558" y="2205"/>
                  <a:ext cx="499" cy="499"/>
                </a:xfrm>
                <a:prstGeom prst="sun">
                  <a:avLst>
                    <a:gd name="adj" fmla="val 25000"/>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grpSp>
          <p:sp>
            <p:nvSpPr>
              <p:cNvPr id="52279" name="Text Box 35"/>
              <p:cNvSpPr txBox="1">
                <a:spLocks noChangeArrowheads="1"/>
              </p:cNvSpPr>
              <p:nvPr/>
            </p:nvSpPr>
            <p:spPr bwMode="auto">
              <a:xfrm>
                <a:off x="3039" y="9527"/>
                <a:ext cx="842"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lighting</a:t>
                </a:r>
              </a:p>
            </p:txBody>
          </p:sp>
        </p:grpSp>
        <p:grpSp>
          <p:nvGrpSpPr>
            <p:cNvPr id="52240" name="Group 36"/>
            <p:cNvGrpSpPr>
              <a:grpSpLocks/>
            </p:cNvGrpSpPr>
            <p:nvPr/>
          </p:nvGrpSpPr>
          <p:grpSpPr bwMode="auto">
            <a:xfrm>
              <a:off x="4246" y="8322"/>
              <a:ext cx="702" cy="1140"/>
              <a:chOff x="4037" y="8518"/>
              <a:chExt cx="829" cy="1346"/>
            </a:xfrm>
          </p:grpSpPr>
          <p:grpSp>
            <p:nvGrpSpPr>
              <p:cNvPr id="52266" name="Group 37"/>
              <p:cNvGrpSpPr>
                <a:grpSpLocks noChangeAspect="1"/>
              </p:cNvGrpSpPr>
              <p:nvPr/>
            </p:nvGrpSpPr>
            <p:grpSpPr bwMode="auto">
              <a:xfrm>
                <a:off x="4096" y="8518"/>
                <a:ext cx="605" cy="861"/>
                <a:chOff x="4105" y="216"/>
                <a:chExt cx="1270" cy="1808"/>
              </a:xfrm>
            </p:grpSpPr>
            <p:sp>
              <p:nvSpPr>
                <p:cNvPr id="52268" name="Oval 38"/>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2269" name="AutoShape 39"/>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2270" name="Oval 40"/>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52271" name="AutoShape 41"/>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2272" name="Oval 42"/>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52273" name="AutoShape 43"/>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52274" name="AutoShape 44"/>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52275" name="AutoShape 45"/>
                <p:cNvSpPr>
                  <a:spLocks noChangeAspect="1" noChangeArrowheads="1"/>
                </p:cNvSpPr>
                <p:nvPr/>
              </p:nvSpPr>
              <p:spPr bwMode="auto">
                <a:xfrm rot="6165927">
                  <a:off x="4049" y="609"/>
                  <a:ext cx="1535" cy="749"/>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87 w 21600"/>
                    <a:gd name="T13" fmla="*/ 4585 h 21600"/>
                    <a:gd name="T14" fmla="*/ 17013 w 21600"/>
                    <a:gd name="T15" fmla="*/ 17015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lnTo>
                        <a:pt x="0" y="0"/>
                      </a:lnTo>
                      <a:close/>
                    </a:path>
                  </a:pathLst>
                </a:custGeom>
                <a:solidFill>
                  <a:schemeClr val="bg1">
                    <a:alpha val="50195"/>
                  </a:schemeClr>
                </a:solidFill>
                <a:ln w="12700">
                  <a:solidFill>
                    <a:schemeClr val="tx1"/>
                  </a:solidFill>
                  <a:miter lim="800000"/>
                  <a:headEnd/>
                  <a:tailEnd/>
                </a:ln>
              </p:spPr>
              <p:txBody>
                <a:bodyPr anchor="ctr">
                  <a:spAutoFit/>
                </a:bodyPr>
                <a:lstStyle/>
                <a:p>
                  <a:endParaRPr lang="en-US"/>
                </a:p>
              </p:txBody>
            </p:sp>
            <p:sp>
              <p:nvSpPr>
                <p:cNvPr id="52276" name="Rectangle 46"/>
                <p:cNvSpPr>
                  <a:spLocks noChangeAspect="1" noChangeArrowheads="1"/>
                </p:cNvSpPr>
                <p:nvPr/>
              </p:nvSpPr>
              <p:spPr bwMode="auto">
                <a:xfrm>
                  <a:off x="4830" y="799"/>
                  <a:ext cx="136" cy="1225"/>
                </a:xfrm>
                <a:prstGeom prst="rect">
                  <a:avLst/>
                </a:prstGeom>
                <a:solidFill>
                  <a:schemeClr val="bg1"/>
                </a:solidFill>
                <a:ln w="38100">
                  <a:solidFill>
                    <a:schemeClr val="tx1"/>
                  </a:solidFill>
                  <a:miter lim="800000"/>
                  <a:headEnd/>
                  <a:tailEnd/>
                </a:ln>
              </p:spPr>
              <p:txBody>
                <a:bodyPr anchor="ctr">
                  <a:spAutoFit/>
                </a:bodyPr>
                <a:lstStyle/>
                <a:p>
                  <a:endParaRPr lang="en-US"/>
                </a:p>
              </p:txBody>
            </p:sp>
            <p:sp>
              <p:nvSpPr>
                <p:cNvPr id="52277" name="Oval 47"/>
                <p:cNvSpPr>
                  <a:spLocks noChangeAspect="1" noChangeArrowheads="1"/>
                </p:cNvSpPr>
                <p:nvPr/>
              </p:nvSpPr>
              <p:spPr bwMode="auto">
                <a:xfrm>
                  <a:off x="5012" y="1162"/>
                  <a:ext cx="363" cy="363"/>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p>
                  <a:endParaRPr lang="en-US"/>
                </a:p>
              </p:txBody>
            </p:sp>
          </p:grpSp>
          <p:sp>
            <p:nvSpPr>
              <p:cNvPr id="52267" name="Text Box 48"/>
              <p:cNvSpPr txBox="1">
                <a:spLocks noChangeArrowheads="1"/>
              </p:cNvSpPr>
              <p:nvPr/>
            </p:nvSpPr>
            <p:spPr bwMode="auto">
              <a:xfrm>
                <a:off x="4037" y="9526"/>
                <a:ext cx="829"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barriers</a:t>
                </a:r>
              </a:p>
            </p:txBody>
          </p:sp>
        </p:grpSp>
        <p:grpSp>
          <p:nvGrpSpPr>
            <p:cNvPr id="52241" name="Group 49"/>
            <p:cNvGrpSpPr>
              <a:grpSpLocks/>
            </p:cNvGrpSpPr>
            <p:nvPr/>
          </p:nvGrpSpPr>
          <p:grpSpPr bwMode="auto">
            <a:xfrm>
              <a:off x="5098" y="8373"/>
              <a:ext cx="843" cy="1088"/>
              <a:chOff x="4955" y="8577"/>
              <a:chExt cx="997" cy="1285"/>
            </a:xfrm>
          </p:grpSpPr>
          <p:grpSp>
            <p:nvGrpSpPr>
              <p:cNvPr id="52253" name="Group 50"/>
              <p:cNvGrpSpPr>
                <a:grpSpLocks noChangeAspect="1"/>
              </p:cNvGrpSpPr>
              <p:nvPr/>
            </p:nvGrpSpPr>
            <p:grpSpPr bwMode="auto">
              <a:xfrm>
                <a:off x="5092" y="8577"/>
                <a:ext cx="606" cy="804"/>
                <a:chOff x="4105" y="339"/>
                <a:chExt cx="1270" cy="1685"/>
              </a:xfrm>
            </p:grpSpPr>
            <p:sp>
              <p:nvSpPr>
                <p:cNvPr id="52255" name="Oval 51"/>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2256" name="AutoShape 52"/>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2257" name="Oval 53"/>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52258" name="AutoShape 54"/>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2259" name="Oval 55"/>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52260" name="AutoShape 56"/>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52261" name="AutoShape 57"/>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52262" name="AutoShape 58"/>
                <p:cNvSpPr>
                  <a:spLocks noChangeAspect="1" noChangeArrowheads="1"/>
                </p:cNvSpPr>
                <p:nvPr/>
              </p:nvSpPr>
              <p:spPr bwMode="auto">
                <a:xfrm rot="6165927">
                  <a:off x="4166" y="612"/>
                  <a:ext cx="1308" cy="76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91 w 21600"/>
                    <a:gd name="T13" fmla="*/ 4592 h 21600"/>
                    <a:gd name="T14" fmla="*/ 17009 w 21600"/>
                    <a:gd name="T15" fmla="*/ 17008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lnTo>
                        <a:pt x="0" y="0"/>
                      </a:lnTo>
                      <a:close/>
                    </a:path>
                  </a:pathLst>
                </a:custGeom>
                <a:solidFill>
                  <a:schemeClr val="bg1">
                    <a:alpha val="50195"/>
                  </a:schemeClr>
                </a:solidFill>
                <a:ln w="12700">
                  <a:solidFill>
                    <a:schemeClr val="tx1"/>
                  </a:solidFill>
                  <a:miter lim="800000"/>
                  <a:headEnd/>
                  <a:tailEnd/>
                </a:ln>
              </p:spPr>
              <p:txBody>
                <a:bodyPr rot="10800000" vert="eaVert" anchor="ctr">
                  <a:spAutoFit/>
                </a:bodyPr>
                <a:lstStyle/>
                <a:p>
                  <a:endParaRPr lang="en-US"/>
                </a:p>
              </p:txBody>
            </p:sp>
            <p:sp>
              <p:nvSpPr>
                <p:cNvPr id="52263" name="Rectangle 59"/>
                <p:cNvSpPr>
                  <a:spLocks noChangeAspect="1" noChangeArrowheads="1"/>
                </p:cNvSpPr>
                <p:nvPr/>
              </p:nvSpPr>
              <p:spPr bwMode="auto">
                <a:xfrm>
                  <a:off x="4830" y="799"/>
                  <a:ext cx="136" cy="1225"/>
                </a:xfrm>
                <a:prstGeom prst="rect">
                  <a:avLst/>
                </a:prstGeom>
                <a:solidFill>
                  <a:schemeClr val="bg1"/>
                </a:solidFill>
                <a:ln w="38100">
                  <a:solidFill>
                    <a:schemeClr val="tx1"/>
                  </a:solidFill>
                  <a:miter lim="800000"/>
                  <a:headEnd/>
                  <a:tailEnd/>
                </a:ln>
              </p:spPr>
              <p:txBody>
                <a:bodyPr anchor="ctr">
                  <a:spAutoFit/>
                </a:bodyPr>
                <a:lstStyle/>
                <a:p>
                  <a:endParaRPr lang="en-US"/>
                </a:p>
              </p:txBody>
            </p:sp>
            <p:sp>
              <p:nvSpPr>
                <p:cNvPr id="52264" name="Oval 60"/>
                <p:cNvSpPr>
                  <a:spLocks noChangeAspect="1" noChangeArrowheads="1"/>
                </p:cNvSpPr>
                <p:nvPr/>
              </p:nvSpPr>
              <p:spPr bwMode="auto">
                <a:xfrm>
                  <a:off x="5012" y="1162"/>
                  <a:ext cx="363" cy="363"/>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p>
                  <a:endParaRPr lang="en-US"/>
                </a:p>
              </p:txBody>
            </p:sp>
            <p:sp>
              <p:nvSpPr>
                <p:cNvPr id="52265" name="Line 61"/>
                <p:cNvSpPr>
                  <a:spLocks noChangeAspect="1" noChangeShapeType="1"/>
                </p:cNvSpPr>
                <p:nvPr/>
              </p:nvSpPr>
              <p:spPr bwMode="auto">
                <a:xfrm>
                  <a:off x="5193" y="436"/>
                  <a:ext cx="0" cy="726"/>
                </a:xfrm>
                <a:prstGeom prst="line">
                  <a:avLst/>
                </a:prstGeom>
                <a:noFill/>
                <a:ln w="38100">
                  <a:solidFill>
                    <a:schemeClr val="bg1"/>
                  </a:solidFill>
                  <a:round/>
                  <a:headEnd type="oval" w="lg" len="lg"/>
                  <a:tailEnd type="triangle" w="lg" len="lg"/>
                </a:ln>
                <a:extLst>
                  <a:ext uri="{909E8E84-426E-40dd-AFC4-6F175D3DCCD1}">
                    <a14:hiddenFill xmlns:a14="http://schemas.microsoft.com/office/drawing/2010/main">
                      <a:noFill/>
                    </a14:hiddenFill>
                  </a:ext>
                </a:extLst>
              </p:spPr>
              <p:txBody>
                <a:bodyPr>
                  <a:spAutoFit/>
                </a:bodyPr>
                <a:lstStyle/>
                <a:p>
                  <a:endParaRPr lang="en-US"/>
                </a:p>
              </p:txBody>
            </p:sp>
          </p:grpSp>
          <p:sp>
            <p:nvSpPr>
              <p:cNvPr id="52254" name="Text Box 62"/>
              <p:cNvSpPr txBox="1">
                <a:spLocks noChangeArrowheads="1"/>
              </p:cNvSpPr>
              <p:nvPr/>
            </p:nvSpPr>
            <p:spPr bwMode="auto">
              <a:xfrm>
                <a:off x="4955" y="9525"/>
                <a:ext cx="997"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trajectory</a:t>
                </a:r>
              </a:p>
            </p:txBody>
          </p:sp>
        </p:grpSp>
        <p:grpSp>
          <p:nvGrpSpPr>
            <p:cNvPr id="52242" name="Group 63"/>
            <p:cNvGrpSpPr>
              <a:grpSpLocks/>
            </p:cNvGrpSpPr>
            <p:nvPr/>
          </p:nvGrpSpPr>
          <p:grpSpPr bwMode="auto">
            <a:xfrm>
              <a:off x="1749" y="8384"/>
              <a:ext cx="841" cy="1078"/>
              <a:chOff x="998" y="8591"/>
              <a:chExt cx="993" cy="1273"/>
            </a:xfrm>
          </p:grpSpPr>
          <p:grpSp>
            <p:nvGrpSpPr>
              <p:cNvPr id="52243" name="Group 64"/>
              <p:cNvGrpSpPr>
                <a:grpSpLocks noChangeAspect="1"/>
              </p:cNvGrpSpPr>
              <p:nvPr/>
            </p:nvGrpSpPr>
            <p:grpSpPr bwMode="auto">
              <a:xfrm>
                <a:off x="1203" y="8591"/>
                <a:ext cx="467" cy="680"/>
                <a:chOff x="4105" y="216"/>
                <a:chExt cx="1086" cy="1581"/>
              </a:xfrm>
            </p:grpSpPr>
            <p:sp>
              <p:nvSpPr>
                <p:cNvPr id="52245" name="Oval 65"/>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2246" name="AutoShape 66"/>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2247" name="Oval 67"/>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52248" name="AutoShape 68"/>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2249" name="Oval 69"/>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52250" name="AutoShape 70"/>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52251" name="AutoShape 71"/>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52252" name="AutoShape 72"/>
                <p:cNvSpPr>
                  <a:spLocks noChangeAspect="1" noChangeArrowheads="1"/>
                </p:cNvSpPr>
                <p:nvPr/>
              </p:nvSpPr>
              <p:spPr bwMode="auto">
                <a:xfrm rot="6165927">
                  <a:off x="4049" y="609"/>
                  <a:ext cx="1535" cy="749"/>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87 w 21600"/>
                    <a:gd name="T13" fmla="*/ 4585 h 21600"/>
                    <a:gd name="T14" fmla="*/ 17013 w 21600"/>
                    <a:gd name="T15" fmla="*/ 17015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lnTo>
                        <a:pt x="0" y="0"/>
                      </a:lnTo>
                      <a:close/>
                    </a:path>
                  </a:pathLst>
                </a:custGeom>
                <a:solidFill>
                  <a:schemeClr val="bg1">
                    <a:alpha val="50195"/>
                  </a:schemeClr>
                </a:solidFill>
                <a:ln w="12700">
                  <a:solidFill>
                    <a:schemeClr val="tx1"/>
                  </a:solidFill>
                  <a:miter lim="800000"/>
                  <a:headEnd/>
                  <a:tailEnd/>
                </a:ln>
              </p:spPr>
              <p:txBody>
                <a:bodyPr anchor="ctr">
                  <a:spAutoFit/>
                </a:bodyPr>
                <a:lstStyle/>
                <a:p>
                  <a:endParaRPr lang="en-US"/>
                </a:p>
              </p:txBody>
            </p:sp>
          </p:grpSp>
          <p:sp>
            <p:nvSpPr>
              <p:cNvPr id="52244" name="Text Box 73"/>
              <p:cNvSpPr txBox="1">
                <a:spLocks noChangeArrowheads="1"/>
              </p:cNvSpPr>
              <p:nvPr/>
            </p:nvSpPr>
            <p:spPr bwMode="auto">
              <a:xfrm>
                <a:off x="998" y="9526"/>
                <a:ext cx="993"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proximity</a:t>
                </a:r>
              </a:p>
            </p:txBody>
          </p:sp>
        </p:grpSp>
      </p:grpSp>
      <p:sp>
        <p:nvSpPr>
          <p:cNvPr id="52233" name="Text Box 75"/>
          <p:cNvSpPr txBox="1">
            <a:spLocks noChangeArrowheads="1"/>
          </p:cNvSpPr>
          <p:nvPr/>
        </p:nvSpPr>
        <p:spPr bwMode="auto">
          <a:xfrm>
            <a:off x="323850" y="1728788"/>
            <a:ext cx="3887788" cy="177165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86561" tIns="93282" rIns="186561" bIns="93282">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ja-JP" altLang="en-GB" i="0"/>
              <a:t>“</a:t>
            </a:r>
            <a:r>
              <a:rPr lang="en-GB" altLang="ja-JP" i="0"/>
              <a:t>children could … think about what the other person saw rather than what they saw</a:t>
            </a:r>
            <a:r>
              <a:rPr lang="ja-JP" altLang="en-GB" i="0"/>
              <a:t>”</a:t>
            </a:r>
            <a:r>
              <a:rPr lang="en-GB" altLang="ja-JP" i="0"/>
              <a:t> </a:t>
            </a:r>
          </a:p>
          <a:p>
            <a:pPr algn="r" eaLnBrk="1" hangingPunct="1"/>
            <a:r>
              <a:rPr lang="en-GB" sz="1600" i="0"/>
              <a:t>(Flavell, Shipstead &amp; Croft 1978: 1210)</a:t>
            </a:r>
          </a:p>
        </p:txBody>
      </p:sp>
      <p:sp>
        <p:nvSpPr>
          <p:cNvPr id="802892" name="Rectangle 76"/>
          <p:cNvSpPr>
            <a:spLocks noChangeArrowheads="1"/>
          </p:cNvSpPr>
          <p:nvPr/>
        </p:nvSpPr>
        <p:spPr bwMode="auto">
          <a:xfrm>
            <a:off x="0" y="693738"/>
            <a:ext cx="4211638" cy="1079500"/>
          </a:xfrm>
          <a:prstGeom prst="rect">
            <a:avLst/>
          </a:prstGeom>
          <a:gradFill rotWithShape="1">
            <a:gsLst>
              <a:gs pos="0">
                <a:schemeClr val="tx1">
                  <a:gamma/>
                  <a:shade val="46275"/>
                  <a:invGamma/>
                  <a:alpha val="0"/>
                </a:schemeClr>
              </a:gs>
              <a:gs pos="100000">
                <a:schemeClr val="tx1"/>
              </a:gs>
            </a:gsLst>
            <a:lin ang="5400000" scaled="1"/>
          </a:gradFill>
          <a:ln w="9525">
            <a:noFill/>
            <a:miter lim="800000"/>
            <a:headEnd/>
            <a:tailEnd/>
          </a:ln>
          <a:effectLst/>
        </p:spPr>
        <p:txBody>
          <a:bodyPr anchor="ctr">
            <a:spAutoFit/>
          </a:bodyPr>
          <a:lstStyle/>
          <a:p>
            <a:pPr>
              <a:defRPr/>
            </a:pPr>
            <a:endParaRPr lang="en-US">
              <a:ea typeface="Arial" charset="0"/>
              <a:cs typeface="Arial" charset="0"/>
            </a:endParaRPr>
          </a:p>
        </p:txBody>
      </p:sp>
      <p:sp>
        <p:nvSpPr>
          <p:cNvPr id="802893" name="Rectangle 77"/>
          <p:cNvSpPr>
            <a:spLocks noChangeArrowheads="1"/>
          </p:cNvSpPr>
          <p:nvPr/>
        </p:nvSpPr>
        <p:spPr bwMode="auto">
          <a:xfrm flipH="1" flipV="1">
            <a:off x="0" y="3500438"/>
            <a:ext cx="9144000" cy="1079500"/>
          </a:xfrm>
          <a:prstGeom prst="rect">
            <a:avLst/>
          </a:prstGeom>
          <a:gradFill rotWithShape="1">
            <a:gsLst>
              <a:gs pos="0">
                <a:schemeClr val="tx1">
                  <a:gamma/>
                  <a:shade val="46275"/>
                  <a:invGamma/>
                  <a:alpha val="0"/>
                </a:schemeClr>
              </a:gs>
              <a:gs pos="100000">
                <a:schemeClr val="tx1"/>
              </a:gs>
            </a:gsLst>
            <a:lin ang="5400000" scaled="1"/>
          </a:gradFill>
          <a:ln w="9525">
            <a:noFill/>
            <a:miter lim="800000"/>
            <a:headEnd/>
            <a:tailEnd/>
          </a:ln>
          <a:effectLst/>
        </p:spPr>
        <p:txBody>
          <a:bodyPr anchor="ctr">
            <a:spAutoFit/>
          </a:bodyPr>
          <a:lstStyle/>
          <a:p>
            <a:pPr>
              <a:defRPr/>
            </a:pPr>
            <a:endParaRPr lang="en-US">
              <a:ea typeface="Arial" charset="0"/>
              <a:cs typeface="Arial" charset="0"/>
            </a:endParaRPr>
          </a:p>
        </p:txBody>
      </p:sp>
      <p:pic>
        <p:nvPicPr>
          <p:cNvPr id="52236" name="Picture 74"/>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87900" y="1773238"/>
            <a:ext cx="3541713" cy="288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6160793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49" name="Picture 2"/>
          <p:cNvPicPr>
            <a:picLocks noChangeAspect="1" noChangeArrowheads="1"/>
          </p:cNvPicPr>
          <p:nvPr/>
        </p:nvPicPr>
        <p:blipFill>
          <a:blip r:embed="rId2">
            <a:lum bright="-18000" contrast="6000"/>
            <a:grayscl/>
            <a:extLst>
              <a:ext uri="{28A0092B-C50C-407E-A947-70E740481C1C}">
                <a14:useLocalDpi xmlns:a14="http://schemas.microsoft.com/office/drawing/2010/main" val="0"/>
              </a:ext>
            </a:extLst>
          </a:blip>
          <a:srcRect b="21399"/>
          <a:stretch>
            <a:fillRect/>
          </a:stretch>
        </p:blipFill>
        <p:spPr bwMode="auto">
          <a:xfrm>
            <a:off x="0" y="1479550"/>
            <a:ext cx="9144000" cy="537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2819" name="Rectangle 3"/>
          <p:cNvSpPr>
            <a:spLocks noChangeArrowheads="1"/>
          </p:cNvSpPr>
          <p:nvPr/>
        </p:nvSpPr>
        <p:spPr bwMode="auto">
          <a:xfrm>
            <a:off x="0" y="3716338"/>
            <a:ext cx="9144000" cy="2065337"/>
          </a:xfrm>
          <a:prstGeom prst="rect">
            <a:avLst/>
          </a:prstGeom>
          <a:gradFill rotWithShape="1">
            <a:gsLst>
              <a:gs pos="0">
                <a:schemeClr val="tx1"/>
              </a:gs>
              <a:gs pos="100000">
                <a:schemeClr val="tx1">
                  <a:gamma/>
                  <a:tint val="0"/>
                  <a:invGamma/>
                  <a:alpha val="0"/>
                </a:schemeClr>
              </a:gs>
            </a:gsLst>
            <a:lin ang="5400000" scaled="1"/>
          </a:gradFill>
          <a:ln w="9525">
            <a:noFill/>
            <a:miter lim="800000"/>
            <a:headEnd/>
            <a:tailEnd/>
          </a:ln>
          <a:effectLst/>
        </p:spPr>
        <p:txBody>
          <a:bodyPr anchor="ctr">
            <a:spAutoFit/>
          </a:bodyPr>
          <a:lstStyle/>
          <a:p>
            <a:pPr>
              <a:defRPr/>
            </a:pPr>
            <a:endParaRPr lang="en-US">
              <a:ea typeface="Arial" charset="0"/>
              <a:cs typeface="Arial" charset="0"/>
            </a:endParaRPr>
          </a:p>
        </p:txBody>
      </p:sp>
      <p:sp>
        <p:nvSpPr>
          <p:cNvPr id="53251" name="Text Box 4"/>
          <p:cNvSpPr txBox="1">
            <a:spLocks noChangeArrowheads="1"/>
          </p:cNvSpPr>
          <p:nvPr/>
        </p:nvSpPr>
        <p:spPr bwMode="auto">
          <a:xfrm>
            <a:off x="395288" y="322263"/>
            <a:ext cx="3600450" cy="420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6614" tIns="93308" rIns="186614" bIns="93308">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Aft>
                <a:spcPct val="100000"/>
              </a:spcAft>
            </a:pPr>
            <a:r>
              <a:rPr lang="en-GB" i="0"/>
              <a:t>Your </a:t>
            </a:r>
            <a:r>
              <a:rPr lang="en-GB"/>
              <a:t>field  </a:t>
            </a:r>
            <a:r>
              <a:rPr lang="en-GB" i="0"/>
              <a:t>= a set of objects related to you by proximity, orientation, lighting and other factors</a:t>
            </a:r>
          </a:p>
          <a:p>
            <a:pPr eaLnBrk="1" hangingPunct="1">
              <a:spcAft>
                <a:spcPct val="100000"/>
              </a:spcAft>
            </a:pPr>
            <a:r>
              <a:rPr lang="en-GB" i="0"/>
              <a:t>You </a:t>
            </a:r>
            <a:r>
              <a:rPr lang="en-GB"/>
              <a:t>encounter </a:t>
            </a:r>
            <a:r>
              <a:rPr lang="en-GB" i="0"/>
              <a:t>an object = it is in your field</a:t>
            </a:r>
          </a:p>
          <a:p>
            <a:pPr eaLnBrk="1" hangingPunct="1">
              <a:spcAft>
                <a:spcPct val="100000"/>
              </a:spcAft>
            </a:pPr>
            <a:r>
              <a:rPr lang="en-GB" i="0"/>
              <a:t>You </a:t>
            </a:r>
            <a:r>
              <a:rPr lang="en-GB"/>
              <a:t>register </a:t>
            </a:r>
            <a:r>
              <a:rPr lang="en-GB" i="0"/>
              <a:t>an object at a location = you most recently encountered the object at that location</a:t>
            </a:r>
          </a:p>
        </p:txBody>
      </p:sp>
      <p:sp>
        <p:nvSpPr>
          <p:cNvPr id="53252" name="Rectangle 5"/>
          <p:cNvSpPr>
            <a:spLocks noChangeArrowheads="1"/>
          </p:cNvSpPr>
          <p:nvPr/>
        </p:nvSpPr>
        <p:spPr bwMode="auto">
          <a:xfrm>
            <a:off x="468313" y="2852738"/>
            <a:ext cx="3382962" cy="158432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endParaRPr lang="en-US"/>
          </a:p>
        </p:txBody>
      </p:sp>
      <p:sp>
        <p:nvSpPr>
          <p:cNvPr id="53253" name="Text Box 6"/>
          <p:cNvSpPr txBox="1">
            <a:spLocks noChangeArrowheads="1"/>
          </p:cNvSpPr>
          <p:nvPr/>
        </p:nvSpPr>
        <p:spPr bwMode="auto">
          <a:xfrm>
            <a:off x="4140200" y="322263"/>
            <a:ext cx="4752975" cy="42510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6614" tIns="93308" rIns="186614" bIns="93308">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100000"/>
              </a:spcBef>
            </a:pPr>
            <a:r>
              <a:rPr lang="en-GB" i="0" u="sng" dirty="0"/>
              <a:t>Principle </a:t>
            </a:r>
            <a:r>
              <a:rPr lang="en-GB" i="0" u="sng" dirty="0" smtClean="0"/>
              <a:t>3:</a:t>
            </a:r>
            <a:r>
              <a:rPr lang="en-GB" i="0" dirty="0" smtClean="0"/>
              <a:t>  </a:t>
            </a:r>
            <a:r>
              <a:rPr lang="en-GB" i="0" dirty="0"/>
              <a:t>one </a:t>
            </a:r>
            <a:r>
              <a:rPr lang="en-GB" i="0" dirty="0" smtClean="0"/>
              <a:t>can</a:t>
            </a:r>
            <a:r>
              <a:rPr lang="en-GB" altLang="ja-JP" i="0" dirty="0" smtClean="0"/>
              <a:t>’t </a:t>
            </a:r>
            <a:r>
              <a:rPr lang="en-GB" altLang="ja-JP" i="0" dirty="0"/>
              <a:t>goal-</a:t>
            </a:r>
            <a:r>
              <a:rPr lang="en-GB" altLang="ja-JP" i="0" dirty="0" err="1"/>
              <a:t>directedly</a:t>
            </a:r>
            <a:r>
              <a:rPr lang="en-GB" altLang="ja-JP" i="0" dirty="0"/>
              <a:t> act on an object unless one has encountered it.</a:t>
            </a:r>
          </a:p>
          <a:p>
            <a:pPr eaLnBrk="1" hangingPunct="1"/>
            <a:endParaRPr lang="en-GB" i="0" u="sng" dirty="0"/>
          </a:p>
          <a:p>
            <a:pPr eaLnBrk="1" hangingPunct="1"/>
            <a:r>
              <a:rPr lang="en-GB" i="0" u="sng" dirty="0"/>
              <a:t>Principle 2:</a:t>
            </a:r>
            <a:r>
              <a:rPr lang="en-GB" i="0" dirty="0"/>
              <a:t> correct registration is a condition of </a:t>
            </a:r>
            <a:r>
              <a:rPr lang="en-GB" dirty="0"/>
              <a:t>successful </a:t>
            </a:r>
            <a:r>
              <a:rPr lang="en-GB" i="0" dirty="0"/>
              <a:t>action.</a:t>
            </a:r>
          </a:p>
          <a:p>
            <a:pPr eaLnBrk="1" hangingPunct="1"/>
            <a:endParaRPr lang="en-GB" i="0" u="sng" dirty="0"/>
          </a:p>
          <a:p>
            <a:pPr eaLnBrk="1" hangingPunct="1"/>
            <a:r>
              <a:rPr lang="en-GB" i="0" u="sng" dirty="0"/>
              <a:t>Principle 3:</a:t>
            </a:r>
            <a:r>
              <a:rPr lang="en-GB" i="0" dirty="0"/>
              <a:t> when an agent performs a goal-directed action and the goal specifies an object, the agent will act as if the object were actually in the location she registers it at.</a:t>
            </a:r>
          </a:p>
        </p:txBody>
      </p:sp>
      <p:sp>
        <p:nvSpPr>
          <p:cNvPr id="53254" name="Line 7"/>
          <p:cNvSpPr>
            <a:spLocks noChangeShapeType="1"/>
          </p:cNvSpPr>
          <p:nvPr/>
        </p:nvSpPr>
        <p:spPr bwMode="auto">
          <a:xfrm>
            <a:off x="4067175" y="0"/>
            <a:ext cx="0" cy="5516563"/>
          </a:xfrm>
          <a:prstGeom prst="line">
            <a:avLst/>
          </a:prstGeom>
          <a:noFill/>
          <a:ln w="9525" cap="rnd">
            <a:solidFill>
              <a:schemeClr val="bg1"/>
            </a:solidFill>
            <a:prstDash val="sysDot"/>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53255" name="Rectangle 8"/>
          <p:cNvSpPr>
            <a:spLocks noChangeArrowheads="1"/>
          </p:cNvSpPr>
          <p:nvPr/>
        </p:nvSpPr>
        <p:spPr bwMode="auto">
          <a:xfrm>
            <a:off x="4140200" y="1700213"/>
            <a:ext cx="4824413" cy="295275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grpSp>
        <p:nvGrpSpPr>
          <p:cNvPr id="53256" name="Group 9"/>
          <p:cNvGrpSpPr>
            <a:grpSpLocks/>
          </p:cNvGrpSpPr>
          <p:nvPr/>
        </p:nvGrpSpPr>
        <p:grpSpPr bwMode="auto">
          <a:xfrm>
            <a:off x="395288" y="4941888"/>
            <a:ext cx="5043487" cy="1582737"/>
            <a:chOff x="1655" y="8119"/>
            <a:chExt cx="4286" cy="1344"/>
          </a:xfrm>
        </p:grpSpPr>
        <p:sp>
          <p:nvSpPr>
            <p:cNvPr id="802826" name="AutoShape 10"/>
            <p:cNvSpPr>
              <a:spLocks noChangeArrowheads="1"/>
            </p:cNvSpPr>
            <p:nvPr/>
          </p:nvSpPr>
          <p:spPr bwMode="auto">
            <a:xfrm>
              <a:off x="1655" y="8119"/>
              <a:ext cx="4229" cy="1305"/>
            </a:xfrm>
            <a:prstGeom prst="roundRect">
              <a:avLst>
                <a:gd name="adj" fmla="val 6546"/>
              </a:avLst>
            </a:prstGeom>
            <a:gradFill rotWithShape="1">
              <a:gsLst>
                <a:gs pos="0">
                  <a:schemeClr val="tx1"/>
                </a:gs>
                <a:gs pos="100000">
                  <a:schemeClr val="tx1">
                    <a:gamma/>
                    <a:shade val="46275"/>
                    <a:invGamma/>
                    <a:alpha val="0"/>
                  </a:schemeClr>
                </a:gs>
              </a:gsLst>
              <a:lin ang="5400000" scaled="1"/>
            </a:gradFill>
            <a:ln w="9525" cap="rnd">
              <a:solidFill>
                <a:schemeClr val="bg1"/>
              </a:solidFill>
              <a:prstDash val="sysDot"/>
              <a:round/>
              <a:headEnd/>
              <a:tailEnd/>
            </a:ln>
            <a:effectLst/>
          </p:spPr>
          <p:txBody>
            <a:bodyPr anchor="ctr">
              <a:spAutoFit/>
            </a:bodyPr>
            <a:lstStyle/>
            <a:p>
              <a:pPr>
                <a:defRPr/>
              </a:pPr>
              <a:endParaRPr lang="en-US">
                <a:ea typeface="Arial" charset="0"/>
                <a:cs typeface="Arial" charset="0"/>
              </a:endParaRPr>
            </a:p>
          </p:txBody>
        </p:sp>
        <p:grpSp>
          <p:nvGrpSpPr>
            <p:cNvPr id="53264" name="Group 11"/>
            <p:cNvGrpSpPr>
              <a:grpSpLocks/>
            </p:cNvGrpSpPr>
            <p:nvPr/>
          </p:nvGrpSpPr>
          <p:grpSpPr bwMode="auto">
            <a:xfrm>
              <a:off x="2471" y="8384"/>
              <a:ext cx="960" cy="1077"/>
              <a:chOff x="1851" y="8591"/>
              <a:chExt cx="1133" cy="1270"/>
            </a:xfrm>
          </p:grpSpPr>
          <p:grpSp>
            <p:nvGrpSpPr>
              <p:cNvPr id="53317" name="Group 12"/>
              <p:cNvGrpSpPr>
                <a:grpSpLocks noChangeAspect="1"/>
              </p:cNvGrpSpPr>
              <p:nvPr/>
            </p:nvGrpSpPr>
            <p:grpSpPr bwMode="auto">
              <a:xfrm>
                <a:off x="2026" y="8591"/>
                <a:ext cx="657" cy="680"/>
                <a:chOff x="2925" y="799"/>
                <a:chExt cx="1970" cy="2041"/>
              </a:xfrm>
            </p:grpSpPr>
            <p:sp>
              <p:nvSpPr>
                <p:cNvPr id="53319" name="Oval 13"/>
                <p:cNvSpPr>
                  <a:spLocks noChangeAspect="1" noChangeArrowheads="1"/>
                </p:cNvSpPr>
                <p:nvPr/>
              </p:nvSpPr>
              <p:spPr bwMode="auto">
                <a:xfrm>
                  <a:off x="3605" y="799"/>
                  <a:ext cx="471" cy="722"/>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3320" name="AutoShape 14"/>
                <p:cNvSpPr>
                  <a:spLocks noChangeAspect="1" noChangeArrowheads="1"/>
                </p:cNvSpPr>
                <p:nvPr/>
              </p:nvSpPr>
              <p:spPr bwMode="auto">
                <a:xfrm>
                  <a:off x="3786" y="1117"/>
                  <a:ext cx="95" cy="157"/>
                </a:xfrm>
                <a:prstGeom prst="triangle">
                  <a:avLst>
                    <a:gd name="adj" fmla="val 5263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3321" name="AutoShape 15"/>
                <p:cNvSpPr>
                  <a:spLocks noChangeAspect="1" noChangeArrowheads="1"/>
                </p:cNvSpPr>
                <p:nvPr/>
              </p:nvSpPr>
              <p:spPr bwMode="auto">
                <a:xfrm>
                  <a:off x="3753" y="1525"/>
                  <a:ext cx="203" cy="110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3322" name="Oval 16"/>
                <p:cNvSpPr>
                  <a:spLocks noChangeAspect="1" noChangeArrowheads="1"/>
                </p:cNvSpPr>
                <p:nvPr/>
              </p:nvSpPr>
              <p:spPr bwMode="auto">
                <a:xfrm>
                  <a:off x="3832" y="1706"/>
                  <a:ext cx="45" cy="499"/>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53323" name="Oval 17"/>
                <p:cNvSpPr>
                  <a:spLocks noChangeAspect="1" noChangeArrowheads="1"/>
                </p:cNvSpPr>
                <p:nvPr/>
              </p:nvSpPr>
              <p:spPr bwMode="auto">
                <a:xfrm rot="5400000">
                  <a:off x="4059" y="1933"/>
                  <a:ext cx="45" cy="499"/>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53324" name="AutoShape 18"/>
                <p:cNvSpPr>
                  <a:spLocks noChangeAspect="1" noChangeArrowheads="1"/>
                </p:cNvSpPr>
                <p:nvPr/>
              </p:nvSpPr>
              <p:spPr bwMode="auto">
                <a:xfrm rot="5400000">
                  <a:off x="3900" y="2500"/>
                  <a:ext cx="91" cy="227"/>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53325" name="AutoShape 19"/>
                <p:cNvSpPr>
                  <a:spLocks noChangeAspect="1" noChangeArrowheads="1"/>
                </p:cNvSpPr>
                <p:nvPr/>
              </p:nvSpPr>
              <p:spPr bwMode="auto">
                <a:xfrm>
                  <a:off x="4013" y="2613"/>
                  <a:ext cx="91" cy="227"/>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53326" name="Freeform 20"/>
                <p:cNvSpPr>
                  <a:spLocks noChangeAspect="1"/>
                </p:cNvSpPr>
                <p:nvPr/>
              </p:nvSpPr>
              <p:spPr bwMode="auto">
                <a:xfrm>
                  <a:off x="2925" y="1298"/>
                  <a:ext cx="1970" cy="1036"/>
                </a:xfrm>
                <a:custGeom>
                  <a:avLst/>
                  <a:gdLst>
                    <a:gd name="T0" fmla="*/ 379 w 1970"/>
                    <a:gd name="T1" fmla="*/ 30 h 1036"/>
                    <a:gd name="T2" fmla="*/ 970 w 1970"/>
                    <a:gd name="T3" fmla="*/ 300 h 1036"/>
                    <a:gd name="T4" fmla="*/ 1609 w 1970"/>
                    <a:gd name="T5" fmla="*/ 15 h 1036"/>
                    <a:gd name="T6" fmla="*/ 1970 w 1970"/>
                    <a:gd name="T7" fmla="*/ 552 h 1036"/>
                    <a:gd name="T8" fmla="*/ 1005 w 1970"/>
                    <a:gd name="T9" fmla="*/ 1034 h 1036"/>
                    <a:gd name="T10" fmla="*/ 0 w 1970"/>
                    <a:gd name="T11" fmla="*/ 561 h 1036"/>
                    <a:gd name="T12" fmla="*/ 379 w 1970"/>
                    <a:gd name="T13" fmla="*/ 30 h 1036"/>
                    <a:gd name="T14" fmla="*/ 0 60000 65536"/>
                    <a:gd name="T15" fmla="*/ 0 60000 65536"/>
                    <a:gd name="T16" fmla="*/ 0 60000 65536"/>
                    <a:gd name="T17" fmla="*/ 0 60000 65536"/>
                    <a:gd name="T18" fmla="*/ 0 60000 65536"/>
                    <a:gd name="T19" fmla="*/ 0 60000 65536"/>
                    <a:gd name="T20" fmla="*/ 0 60000 65536"/>
                    <a:gd name="T21" fmla="*/ 0 w 1970"/>
                    <a:gd name="T22" fmla="*/ 0 h 1036"/>
                    <a:gd name="T23" fmla="*/ 1970 w 1970"/>
                    <a:gd name="T24" fmla="*/ 1036 h 10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70" h="1036">
                      <a:moveTo>
                        <a:pt x="379" y="30"/>
                      </a:moveTo>
                      <a:cubicBezTo>
                        <a:pt x="552" y="138"/>
                        <a:pt x="765" y="302"/>
                        <a:pt x="970" y="300"/>
                      </a:cubicBezTo>
                      <a:cubicBezTo>
                        <a:pt x="1175" y="298"/>
                        <a:pt x="1423" y="133"/>
                        <a:pt x="1609" y="15"/>
                      </a:cubicBezTo>
                      <a:cubicBezTo>
                        <a:pt x="1970" y="552"/>
                        <a:pt x="1615" y="15"/>
                        <a:pt x="1970" y="552"/>
                      </a:cubicBezTo>
                      <a:cubicBezTo>
                        <a:pt x="1869" y="722"/>
                        <a:pt x="1333" y="1032"/>
                        <a:pt x="1005" y="1034"/>
                      </a:cubicBezTo>
                      <a:cubicBezTo>
                        <a:pt x="677" y="1036"/>
                        <a:pt x="104" y="728"/>
                        <a:pt x="0" y="561"/>
                      </a:cubicBezTo>
                      <a:cubicBezTo>
                        <a:pt x="413" y="0"/>
                        <a:pt x="20" y="510"/>
                        <a:pt x="379" y="30"/>
                      </a:cubicBezTo>
                      <a:close/>
                    </a:path>
                  </a:pathLst>
                </a:custGeom>
                <a:solidFill>
                  <a:schemeClr val="bg1">
                    <a:alpha val="5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p>
                  <a:endParaRPr lang="en-US"/>
                </a:p>
              </p:txBody>
            </p:sp>
          </p:grpSp>
          <p:sp>
            <p:nvSpPr>
              <p:cNvPr id="53318" name="Text Box 21"/>
              <p:cNvSpPr txBox="1">
                <a:spLocks noChangeArrowheads="1"/>
              </p:cNvSpPr>
              <p:nvPr/>
            </p:nvSpPr>
            <p:spPr bwMode="auto">
              <a:xfrm>
                <a:off x="1851" y="9524"/>
                <a:ext cx="1133"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orientation</a:t>
                </a:r>
              </a:p>
            </p:txBody>
          </p:sp>
        </p:grpSp>
        <p:grpSp>
          <p:nvGrpSpPr>
            <p:cNvPr id="53265" name="Group 22"/>
            <p:cNvGrpSpPr>
              <a:grpSpLocks/>
            </p:cNvGrpSpPr>
            <p:nvPr/>
          </p:nvGrpSpPr>
          <p:grpSpPr bwMode="auto">
            <a:xfrm>
              <a:off x="3400" y="8309"/>
              <a:ext cx="713" cy="1154"/>
              <a:chOff x="3039" y="8502"/>
              <a:chExt cx="842" cy="1363"/>
            </a:xfrm>
          </p:grpSpPr>
          <p:grpSp>
            <p:nvGrpSpPr>
              <p:cNvPr id="53304" name="Group 23"/>
              <p:cNvGrpSpPr>
                <a:grpSpLocks noChangeAspect="1"/>
              </p:cNvGrpSpPr>
              <p:nvPr/>
            </p:nvGrpSpPr>
            <p:grpSpPr bwMode="auto">
              <a:xfrm>
                <a:off x="3074" y="8502"/>
                <a:ext cx="662" cy="772"/>
                <a:chOff x="3696" y="2205"/>
                <a:chExt cx="1361" cy="1588"/>
              </a:xfrm>
            </p:grpSpPr>
            <p:sp>
              <p:nvSpPr>
                <p:cNvPr id="53306" name="AutoShape 24"/>
                <p:cNvSpPr>
                  <a:spLocks noChangeAspect="1" noChangeArrowheads="1"/>
                </p:cNvSpPr>
                <p:nvPr/>
              </p:nvSpPr>
              <p:spPr bwMode="auto">
                <a:xfrm>
                  <a:off x="4558" y="2205"/>
                  <a:ext cx="499" cy="499"/>
                </a:xfrm>
                <a:prstGeom prst="sun">
                  <a:avLst>
                    <a:gd name="adj" fmla="val 25000"/>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53307" name="AutoShape 25"/>
                <p:cNvSpPr>
                  <a:spLocks noChangeAspect="1" noChangeArrowheads="1"/>
                </p:cNvSpPr>
                <p:nvPr/>
              </p:nvSpPr>
              <p:spPr bwMode="auto">
                <a:xfrm>
                  <a:off x="3696" y="2296"/>
                  <a:ext cx="182" cy="363"/>
                </a:xfrm>
                <a:prstGeom prst="moon">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53308" name="Oval 26"/>
                <p:cNvSpPr>
                  <a:spLocks noChangeAspect="1" noChangeArrowheads="1"/>
                </p:cNvSpPr>
                <p:nvPr/>
              </p:nvSpPr>
              <p:spPr bwMode="auto">
                <a:xfrm>
                  <a:off x="4150" y="2432"/>
                  <a:ext cx="314" cy="481"/>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3309" name="AutoShape 27"/>
                <p:cNvSpPr>
                  <a:spLocks noChangeAspect="1" noChangeArrowheads="1"/>
                </p:cNvSpPr>
                <p:nvPr/>
              </p:nvSpPr>
              <p:spPr bwMode="auto">
                <a:xfrm>
                  <a:off x="4270" y="2644"/>
                  <a:ext cx="64" cy="105"/>
                </a:xfrm>
                <a:prstGeom prst="triangle">
                  <a:avLst>
                    <a:gd name="adj" fmla="val 5263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3310" name="AutoShape 28"/>
                <p:cNvSpPr>
                  <a:spLocks noChangeAspect="1" noChangeArrowheads="1"/>
                </p:cNvSpPr>
                <p:nvPr/>
              </p:nvSpPr>
              <p:spPr bwMode="auto">
                <a:xfrm>
                  <a:off x="4248" y="2916"/>
                  <a:ext cx="136" cy="734"/>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3311" name="Oval 29"/>
                <p:cNvSpPr>
                  <a:spLocks noChangeAspect="1" noChangeArrowheads="1"/>
                </p:cNvSpPr>
                <p:nvPr/>
              </p:nvSpPr>
              <p:spPr bwMode="auto">
                <a:xfrm>
                  <a:off x="4301" y="3037"/>
                  <a:ext cx="30" cy="333"/>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53312" name="Oval 30"/>
                <p:cNvSpPr>
                  <a:spLocks noChangeAspect="1" noChangeArrowheads="1"/>
                </p:cNvSpPr>
                <p:nvPr/>
              </p:nvSpPr>
              <p:spPr bwMode="auto">
                <a:xfrm rot="5400000">
                  <a:off x="4453" y="3188"/>
                  <a:ext cx="30" cy="333"/>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53313" name="AutoShape 31"/>
                <p:cNvSpPr>
                  <a:spLocks noChangeAspect="1" noChangeArrowheads="1"/>
                </p:cNvSpPr>
                <p:nvPr/>
              </p:nvSpPr>
              <p:spPr bwMode="auto">
                <a:xfrm rot="5400000">
                  <a:off x="4347" y="3566"/>
                  <a:ext cx="60" cy="151"/>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53314" name="AutoShape 32"/>
                <p:cNvSpPr>
                  <a:spLocks noChangeAspect="1" noChangeArrowheads="1"/>
                </p:cNvSpPr>
                <p:nvPr/>
              </p:nvSpPr>
              <p:spPr bwMode="auto">
                <a:xfrm>
                  <a:off x="4422" y="3642"/>
                  <a:ext cx="60" cy="151"/>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53315" name="Freeform 33"/>
                <p:cNvSpPr>
                  <a:spLocks noChangeAspect="1"/>
                </p:cNvSpPr>
                <p:nvPr/>
              </p:nvSpPr>
              <p:spPr bwMode="auto">
                <a:xfrm>
                  <a:off x="3696" y="2765"/>
                  <a:ext cx="1314" cy="691"/>
                </a:xfrm>
                <a:custGeom>
                  <a:avLst/>
                  <a:gdLst>
                    <a:gd name="T0" fmla="*/ 113 w 1970"/>
                    <a:gd name="T1" fmla="*/ 9 h 1036"/>
                    <a:gd name="T2" fmla="*/ 288 w 1970"/>
                    <a:gd name="T3" fmla="*/ 89 h 1036"/>
                    <a:gd name="T4" fmla="*/ 478 w 1970"/>
                    <a:gd name="T5" fmla="*/ 5 h 1036"/>
                    <a:gd name="T6" fmla="*/ 584 w 1970"/>
                    <a:gd name="T7" fmla="*/ 163 h 1036"/>
                    <a:gd name="T8" fmla="*/ 298 w 1970"/>
                    <a:gd name="T9" fmla="*/ 307 h 1036"/>
                    <a:gd name="T10" fmla="*/ 0 w 1970"/>
                    <a:gd name="T11" fmla="*/ 166 h 1036"/>
                    <a:gd name="T12" fmla="*/ 113 w 1970"/>
                    <a:gd name="T13" fmla="*/ 9 h 1036"/>
                    <a:gd name="T14" fmla="*/ 0 60000 65536"/>
                    <a:gd name="T15" fmla="*/ 0 60000 65536"/>
                    <a:gd name="T16" fmla="*/ 0 60000 65536"/>
                    <a:gd name="T17" fmla="*/ 0 60000 65536"/>
                    <a:gd name="T18" fmla="*/ 0 60000 65536"/>
                    <a:gd name="T19" fmla="*/ 0 60000 65536"/>
                    <a:gd name="T20" fmla="*/ 0 60000 65536"/>
                    <a:gd name="T21" fmla="*/ 0 w 1970"/>
                    <a:gd name="T22" fmla="*/ 0 h 1036"/>
                    <a:gd name="T23" fmla="*/ 1970 w 1970"/>
                    <a:gd name="T24" fmla="*/ 1036 h 10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70" h="1036">
                      <a:moveTo>
                        <a:pt x="379" y="30"/>
                      </a:moveTo>
                      <a:cubicBezTo>
                        <a:pt x="552" y="138"/>
                        <a:pt x="765" y="302"/>
                        <a:pt x="970" y="300"/>
                      </a:cubicBezTo>
                      <a:cubicBezTo>
                        <a:pt x="1175" y="298"/>
                        <a:pt x="1423" y="133"/>
                        <a:pt x="1609" y="15"/>
                      </a:cubicBezTo>
                      <a:cubicBezTo>
                        <a:pt x="1970" y="552"/>
                        <a:pt x="1615" y="15"/>
                        <a:pt x="1970" y="552"/>
                      </a:cubicBezTo>
                      <a:cubicBezTo>
                        <a:pt x="1869" y="722"/>
                        <a:pt x="1333" y="1032"/>
                        <a:pt x="1005" y="1034"/>
                      </a:cubicBezTo>
                      <a:cubicBezTo>
                        <a:pt x="677" y="1036"/>
                        <a:pt x="104" y="728"/>
                        <a:pt x="0" y="561"/>
                      </a:cubicBezTo>
                      <a:cubicBezTo>
                        <a:pt x="413" y="0"/>
                        <a:pt x="20" y="510"/>
                        <a:pt x="379" y="30"/>
                      </a:cubicBezTo>
                      <a:close/>
                    </a:path>
                  </a:pathLst>
                </a:custGeom>
                <a:gradFill rotWithShape="1">
                  <a:gsLst>
                    <a:gs pos="0">
                      <a:srgbClr val="B2B2B2">
                        <a:alpha val="0"/>
                      </a:srgbClr>
                    </a:gs>
                    <a:gs pos="100000">
                      <a:srgbClr val="52525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p>
                  <a:endParaRPr lang="en-US"/>
                </a:p>
              </p:txBody>
            </p:sp>
            <p:sp>
              <p:nvSpPr>
                <p:cNvPr id="53316" name="AutoShape 34"/>
                <p:cNvSpPr>
                  <a:spLocks noChangeAspect="1" noChangeArrowheads="1"/>
                </p:cNvSpPr>
                <p:nvPr/>
              </p:nvSpPr>
              <p:spPr bwMode="auto">
                <a:xfrm rot="1382036">
                  <a:off x="4558" y="2205"/>
                  <a:ext cx="499" cy="499"/>
                </a:xfrm>
                <a:prstGeom prst="sun">
                  <a:avLst>
                    <a:gd name="adj" fmla="val 25000"/>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grpSp>
          <p:sp>
            <p:nvSpPr>
              <p:cNvPr id="53305" name="Text Box 35"/>
              <p:cNvSpPr txBox="1">
                <a:spLocks noChangeArrowheads="1"/>
              </p:cNvSpPr>
              <p:nvPr/>
            </p:nvSpPr>
            <p:spPr bwMode="auto">
              <a:xfrm>
                <a:off x="3039" y="9527"/>
                <a:ext cx="842"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lighting</a:t>
                </a:r>
              </a:p>
            </p:txBody>
          </p:sp>
        </p:grpSp>
        <p:grpSp>
          <p:nvGrpSpPr>
            <p:cNvPr id="53266" name="Group 36"/>
            <p:cNvGrpSpPr>
              <a:grpSpLocks/>
            </p:cNvGrpSpPr>
            <p:nvPr/>
          </p:nvGrpSpPr>
          <p:grpSpPr bwMode="auto">
            <a:xfrm>
              <a:off x="4246" y="8322"/>
              <a:ext cx="702" cy="1140"/>
              <a:chOff x="4037" y="8518"/>
              <a:chExt cx="829" cy="1346"/>
            </a:xfrm>
          </p:grpSpPr>
          <p:grpSp>
            <p:nvGrpSpPr>
              <p:cNvPr id="53292" name="Group 37"/>
              <p:cNvGrpSpPr>
                <a:grpSpLocks noChangeAspect="1"/>
              </p:cNvGrpSpPr>
              <p:nvPr/>
            </p:nvGrpSpPr>
            <p:grpSpPr bwMode="auto">
              <a:xfrm>
                <a:off x="4096" y="8518"/>
                <a:ext cx="605" cy="861"/>
                <a:chOff x="4105" y="216"/>
                <a:chExt cx="1270" cy="1808"/>
              </a:xfrm>
            </p:grpSpPr>
            <p:sp>
              <p:nvSpPr>
                <p:cNvPr id="53294" name="Oval 38"/>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3295" name="AutoShape 39"/>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3296" name="Oval 40"/>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53297" name="AutoShape 41"/>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3298" name="Oval 42"/>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53299" name="AutoShape 43"/>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53300" name="AutoShape 44"/>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53301" name="AutoShape 45"/>
                <p:cNvSpPr>
                  <a:spLocks noChangeAspect="1" noChangeArrowheads="1"/>
                </p:cNvSpPr>
                <p:nvPr/>
              </p:nvSpPr>
              <p:spPr bwMode="auto">
                <a:xfrm rot="6165927">
                  <a:off x="4049" y="609"/>
                  <a:ext cx="1535" cy="749"/>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87 w 21600"/>
                    <a:gd name="T13" fmla="*/ 4585 h 21600"/>
                    <a:gd name="T14" fmla="*/ 17013 w 21600"/>
                    <a:gd name="T15" fmla="*/ 17015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lnTo>
                        <a:pt x="0" y="0"/>
                      </a:lnTo>
                      <a:close/>
                    </a:path>
                  </a:pathLst>
                </a:custGeom>
                <a:solidFill>
                  <a:schemeClr val="bg1">
                    <a:alpha val="50195"/>
                  </a:schemeClr>
                </a:solidFill>
                <a:ln w="12700">
                  <a:solidFill>
                    <a:schemeClr val="tx1"/>
                  </a:solidFill>
                  <a:miter lim="800000"/>
                  <a:headEnd/>
                  <a:tailEnd/>
                </a:ln>
              </p:spPr>
              <p:txBody>
                <a:bodyPr anchor="ctr">
                  <a:spAutoFit/>
                </a:bodyPr>
                <a:lstStyle/>
                <a:p>
                  <a:endParaRPr lang="en-US"/>
                </a:p>
              </p:txBody>
            </p:sp>
            <p:sp>
              <p:nvSpPr>
                <p:cNvPr id="53302" name="Rectangle 46"/>
                <p:cNvSpPr>
                  <a:spLocks noChangeAspect="1" noChangeArrowheads="1"/>
                </p:cNvSpPr>
                <p:nvPr/>
              </p:nvSpPr>
              <p:spPr bwMode="auto">
                <a:xfrm>
                  <a:off x="4830" y="799"/>
                  <a:ext cx="136" cy="1225"/>
                </a:xfrm>
                <a:prstGeom prst="rect">
                  <a:avLst/>
                </a:prstGeom>
                <a:solidFill>
                  <a:schemeClr val="bg1"/>
                </a:solidFill>
                <a:ln w="38100">
                  <a:solidFill>
                    <a:schemeClr val="tx1"/>
                  </a:solidFill>
                  <a:miter lim="800000"/>
                  <a:headEnd/>
                  <a:tailEnd/>
                </a:ln>
              </p:spPr>
              <p:txBody>
                <a:bodyPr anchor="ctr">
                  <a:spAutoFit/>
                </a:bodyPr>
                <a:lstStyle/>
                <a:p>
                  <a:endParaRPr lang="en-US"/>
                </a:p>
              </p:txBody>
            </p:sp>
            <p:sp>
              <p:nvSpPr>
                <p:cNvPr id="53303" name="Oval 47"/>
                <p:cNvSpPr>
                  <a:spLocks noChangeAspect="1" noChangeArrowheads="1"/>
                </p:cNvSpPr>
                <p:nvPr/>
              </p:nvSpPr>
              <p:spPr bwMode="auto">
                <a:xfrm>
                  <a:off x="5012" y="1162"/>
                  <a:ext cx="363" cy="363"/>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p>
                  <a:endParaRPr lang="en-US"/>
                </a:p>
              </p:txBody>
            </p:sp>
          </p:grpSp>
          <p:sp>
            <p:nvSpPr>
              <p:cNvPr id="53293" name="Text Box 48"/>
              <p:cNvSpPr txBox="1">
                <a:spLocks noChangeArrowheads="1"/>
              </p:cNvSpPr>
              <p:nvPr/>
            </p:nvSpPr>
            <p:spPr bwMode="auto">
              <a:xfrm>
                <a:off x="4037" y="9526"/>
                <a:ext cx="829"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barriers</a:t>
                </a:r>
              </a:p>
            </p:txBody>
          </p:sp>
        </p:grpSp>
        <p:grpSp>
          <p:nvGrpSpPr>
            <p:cNvPr id="53267" name="Group 49"/>
            <p:cNvGrpSpPr>
              <a:grpSpLocks/>
            </p:cNvGrpSpPr>
            <p:nvPr/>
          </p:nvGrpSpPr>
          <p:grpSpPr bwMode="auto">
            <a:xfrm>
              <a:off x="5098" y="8373"/>
              <a:ext cx="843" cy="1088"/>
              <a:chOff x="4955" y="8577"/>
              <a:chExt cx="997" cy="1285"/>
            </a:xfrm>
          </p:grpSpPr>
          <p:grpSp>
            <p:nvGrpSpPr>
              <p:cNvPr id="53279" name="Group 50"/>
              <p:cNvGrpSpPr>
                <a:grpSpLocks noChangeAspect="1"/>
              </p:cNvGrpSpPr>
              <p:nvPr/>
            </p:nvGrpSpPr>
            <p:grpSpPr bwMode="auto">
              <a:xfrm>
                <a:off x="5092" y="8577"/>
                <a:ext cx="606" cy="804"/>
                <a:chOff x="4105" y="339"/>
                <a:chExt cx="1270" cy="1685"/>
              </a:xfrm>
            </p:grpSpPr>
            <p:sp>
              <p:nvSpPr>
                <p:cNvPr id="53281" name="Oval 51"/>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3282" name="AutoShape 52"/>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3283" name="Oval 53"/>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53284" name="AutoShape 54"/>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3285" name="Oval 55"/>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53286" name="AutoShape 56"/>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53287" name="AutoShape 57"/>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53288" name="AutoShape 58"/>
                <p:cNvSpPr>
                  <a:spLocks noChangeAspect="1" noChangeArrowheads="1"/>
                </p:cNvSpPr>
                <p:nvPr/>
              </p:nvSpPr>
              <p:spPr bwMode="auto">
                <a:xfrm rot="6165927">
                  <a:off x="4166" y="612"/>
                  <a:ext cx="1308" cy="76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91 w 21600"/>
                    <a:gd name="T13" fmla="*/ 4592 h 21600"/>
                    <a:gd name="T14" fmla="*/ 17009 w 21600"/>
                    <a:gd name="T15" fmla="*/ 17008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lnTo>
                        <a:pt x="0" y="0"/>
                      </a:lnTo>
                      <a:close/>
                    </a:path>
                  </a:pathLst>
                </a:custGeom>
                <a:solidFill>
                  <a:schemeClr val="bg1">
                    <a:alpha val="50195"/>
                  </a:schemeClr>
                </a:solidFill>
                <a:ln w="12700">
                  <a:solidFill>
                    <a:schemeClr val="tx1"/>
                  </a:solidFill>
                  <a:miter lim="800000"/>
                  <a:headEnd/>
                  <a:tailEnd/>
                </a:ln>
              </p:spPr>
              <p:txBody>
                <a:bodyPr rot="10800000" vert="eaVert" anchor="ctr">
                  <a:spAutoFit/>
                </a:bodyPr>
                <a:lstStyle/>
                <a:p>
                  <a:endParaRPr lang="en-US"/>
                </a:p>
              </p:txBody>
            </p:sp>
            <p:sp>
              <p:nvSpPr>
                <p:cNvPr id="53289" name="Rectangle 59"/>
                <p:cNvSpPr>
                  <a:spLocks noChangeAspect="1" noChangeArrowheads="1"/>
                </p:cNvSpPr>
                <p:nvPr/>
              </p:nvSpPr>
              <p:spPr bwMode="auto">
                <a:xfrm>
                  <a:off x="4830" y="799"/>
                  <a:ext cx="136" cy="1225"/>
                </a:xfrm>
                <a:prstGeom prst="rect">
                  <a:avLst/>
                </a:prstGeom>
                <a:solidFill>
                  <a:schemeClr val="bg1"/>
                </a:solidFill>
                <a:ln w="38100">
                  <a:solidFill>
                    <a:schemeClr val="tx1"/>
                  </a:solidFill>
                  <a:miter lim="800000"/>
                  <a:headEnd/>
                  <a:tailEnd/>
                </a:ln>
              </p:spPr>
              <p:txBody>
                <a:bodyPr anchor="ctr">
                  <a:spAutoFit/>
                </a:bodyPr>
                <a:lstStyle/>
                <a:p>
                  <a:endParaRPr lang="en-US"/>
                </a:p>
              </p:txBody>
            </p:sp>
            <p:sp>
              <p:nvSpPr>
                <p:cNvPr id="53290" name="Oval 60"/>
                <p:cNvSpPr>
                  <a:spLocks noChangeAspect="1" noChangeArrowheads="1"/>
                </p:cNvSpPr>
                <p:nvPr/>
              </p:nvSpPr>
              <p:spPr bwMode="auto">
                <a:xfrm>
                  <a:off x="5012" y="1162"/>
                  <a:ext cx="363" cy="363"/>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p>
                  <a:endParaRPr lang="en-US"/>
                </a:p>
              </p:txBody>
            </p:sp>
            <p:sp>
              <p:nvSpPr>
                <p:cNvPr id="53291" name="Line 61"/>
                <p:cNvSpPr>
                  <a:spLocks noChangeAspect="1" noChangeShapeType="1"/>
                </p:cNvSpPr>
                <p:nvPr/>
              </p:nvSpPr>
              <p:spPr bwMode="auto">
                <a:xfrm>
                  <a:off x="5193" y="436"/>
                  <a:ext cx="0" cy="726"/>
                </a:xfrm>
                <a:prstGeom prst="line">
                  <a:avLst/>
                </a:prstGeom>
                <a:noFill/>
                <a:ln w="38100">
                  <a:solidFill>
                    <a:schemeClr val="bg1"/>
                  </a:solidFill>
                  <a:round/>
                  <a:headEnd type="oval" w="lg" len="lg"/>
                  <a:tailEnd type="triangle" w="lg" len="lg"/>
                </a:ln>
                <a:extLst>
                  <a:ext uri="{909E8E84-426E-40dd-AFC4-6F175D3DCCD1}">
                    <a14:hiddenFill xmlns:a14="http://schemas.microsoft.com/office/drawing/2010/main">
                      <a:noFill/>
                    </a14:hiddenFill>
                  </a:ext>
                </a:extLst>
              </p:spPr>
              <p:txBody>
                <a:bodyPr>
                  <a:spAutoFit/>
                </a:bodyPr>
                <a:lstStyle/>
                <a:p>
                  <a:endParaRPr lang="en-US"/>
                </a:p>
              </p:txBody>
            </p:sp>
          </p:grpSp>
          <p:sp>
            <p:nvSpPr>
              <p:cNvPr id="53280" name="Text Box 62"/>
              <p:cNvSpPr txBox="1">
                <a:spLocks noChangeArrowheads="1"/>
              </p:cNvSpPr>
              <p:nvPr/>
            </p:nvSpPr>
            <p:spPr bwMode="auto">
              <a:xfrm>
                <a:off x="4955" y="9525"/>
                <a:ext cx="997"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trajectory</a:t>
                </a:r>
              </a:p>
            </p:txBody>
          </p:sp>
        </p:grpSp>
        <p:grpSp>
          <p:nvGrpSpPr>
            <p:cNvPr id="53268" name="Group 63"/>
            <p:cNvGrpSpPr>
              <a:grpSpLocks/>
            </p:cNvGrpSpPr>
            <p:nvPr/>
          </p:nvGrpSpPr>
          <p:grpSpPr bwMode="auto">
            <a:xfrm>
              <a:off x="1749" y="8384"/>
              <a:ext cx="841" cy="1078"/>
              <a:chOff x="998" y="8591"/>
              <a:chExt cx="993" cy="1273"/>
            </a:xfrm>
          </p:grpSpPr>
          <p:grpSp>
            <p:nvGrpSpPr>
              <p:cNvPr id="53269" name="Group 64"/>
              <p:cNvGrpSpPr>
                <a:grpSpLocks noChangeAspect="1"/>
              </p:cNvGrpSpPr>
              <p:nvPr/>
            </p:nvGrpSpPr>
            <p:grpSpPr bwMode="auto">
              <a:xfrm>
                <a:off x="1203" y="8591"/>
                <a:ext cx="467" cy="680"/>
                <a:chOff x="4105" y="216"/>
                <a:chExt cx="1086" cy="1581"/>
              </a:xfrm>
            </p:grpSpPr>
            <p:sp>
              <p:nvSpPr>
                <p:cNvPr id="53271" name="Oval 65"/>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3272" name="AutoShape 66"/>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3273" name="Oval 67"/>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53274" name="AutoShape 68"/>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3275" name="Oval 69"/>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53276" name="AutoShape 70"/>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53277" name="AutoShape 71"/>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53278" name="AutoShape 72"/>
                <p:cNvSpPr>
                  <a:spLocks noChangeAspect="1" noChangeArrowheads="1"/>
                </p:cNvSpPr>
                <p:nvPr/>
              </p:nvSpPr>
              <p:spPr bwMode="auto">
                <a:xfrm rot="6165927">
                  <a:off x="4049" y="609"/>
                  <a:ext cx="1535" cy="749"/>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87 w 21600"/>
                    <a:gd name="T13" fmla="*/ 4585 h 21600"/>
                    <a:gd name="T14" fmla="*/ 17013 w 21600"/>
                    <a:gd name="T15" fmla="*/ 17015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lnTo>
                        <a:pt x="0" y="0"/>
                      </a:lnTo>
                      <a:close/>
                    </a:path>
                  </a:pathLst>
                </a:custGeom>
                <a:solidFill>
                  <a:schemeClr val="bg1">
                    <a:alpha val="50195"/>
                  </a:schemeClr>
                </a:solidFill>
                <a:ln w="12700">
                  <a:solidFill>
                    <a:schemeClr val="tx1"/>
                  </a:solidFill>
                  <a:miter lim="800000"/>
                  <a:headEnd/>
                  <a:tailEnd/>
                </a:ln>
              </p:spPr>
              <p:txBody>
                <a:bodyPr anchor="ctr">
                  <a:spAutoFit/>
                </a:bodyPr>
                <a:lstStyle/>
                <a:p>
                  <a:endParaRPr lang="en-US"/>
                </a:p>
              </p:txBody>
            </p:sp>
          </p:grpSp>
          <p:sp>
            <p:nvSpPr>
              <p:cNvPr id="53270" name="Text Box 73"/>
              <p:cNvSpPr txBox="1">
                <a:spLocks noChangeArrowheads="1"/>
              </p:cNvSpPr>
              <p:nvPr/>
            </p:nvSpPr>
            <p:spPr bwMode="auto">
              <a:xfrm>
                <a:off x="998" y="9526"/>
                <a:ext cx="993"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proximity</a:t>
                </a:r>
              </a:p>
            </p:txBody>
          </p:sp>
        </p:grpSp>
      </p:grpSp>
      <p:sp>
        <p:nvSpPr>
          <p:cNvPr id="53257" name="Text Box 75"/>
          <p:cNvSpPr txBox="1">
            <a:spLocks noChangeArrowheads="1"/>
          </p:cNvSpPr>
          <p:nvPr/>
        </p:nvSpPr>
        <p:spPr bwMode="auto">
          <a:xfrm>
            <a:off x="323850" y="1728788"/>
            <a:ext cx="3887788" cy="177165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86561" tIns="93282" rIns="186561" bIns="93282">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ja-JP" altLang="en-GB" i="0"/>
              <a:t>“</a:t>
            </a:r>
            <a:r>
              <a:rPr lang="en-GB" altLang="ja-JP" i="0"/>
              <a:t>children could … think about what the other person saw rather than what they saw</a:t>
            </a:r>
            <a:r>
              <a:rPr lang="ja-JP" altLang="en-GB" i="0"/>
              <a:t>”</a:t>
            </a:r>
            <a:r>
              <a:rPr lang="en-GB" altLang="ja-JP" i="0"/>
              <a:t> </a:t>
            </a:r>
          </a:p>
          <a:p>
            <a:pPr algn="r" eaLnBrk="1" hangingPunct="1"/>
            <a:r>
              <a:rPr lang="en-GB" sz="1600" i="0"/>
              <a:t>(Flavell, Shipstead &amp; Croft 1978: 1210)</a:t>
            </a:r>
          </a:p>
        </p:txBody>
      </p:sp>
      <p:sp>
        <p:nvSpPr>
          <p:cNvPr id="802892" name="Rectangle 76"/>
          <p:cNvSpPr>
            <a:spLocks noChangeArrowheads="1"/>
          </p:cNvSpPr>
          <p:nvPr/>
        </p:nvSpPr>
        <p:spPr bwMode="auto">
          <a:xfrm>
            <a:off x="0" y="693738"/>
            <a:ext cx="4211638" cy="1079500"/>
          </a:xfrm>
          <a:prstGeom prst="rect">
            <a:avLst/>
          </a:prstGeom>
          <a:gradFill rotWithShape="1">
            <a:gsLst>
              <a:gs pos="0">
                <a:schemeClr val="tx1">
                  <a:gamma/>
                  <a:shade val="46275"/>
                  <a:invGamma/>
                  <a:alpha val="0"/>
                </a:schemeClr>
              </a:gs>
              <a:gs pos="100000">
                <a:schemeClr val="tx1"/>
              </a:gs>
            </a:gsLst>
            <a:lin ang="5400000" scaled="1"/>
          </a:gradFill>
          <a:ln w="9525">
            <a:noFill/>
            <a:miter lim="800000"/>
            <a:headEnd/>
            <a:tailEnd/>
          </a:ln>
          <a:effectLst/>
        </p:spPr>
        <p:txBody>
          <a:bodyPr anchor="ctr">
            <a:spAutoFit/>
          </a:bodyPr>
          <a:lstStyle/>
          <a:p>
            <a:pPr>
              <a:defRPr/>
            </a:pPr>
            <a:endParaRPr lang="en-US">
              <a:ea typeface="Arial" charset="0"/>
              <a:cs typeface="Arial" charset="0"/>
            </a:endParaRPr>
          </a:p>
        </p:txBody>
      </p:sp>
      <p:sp>
        <p:nvSpPr>
          <p:cNvPr id="802893" name="Rectangle 77"/>
          <p:cNvSpPr>
            <a:spLocks noChangeArrowheads="1"/>
          </p:cNvSpPr>
          <p:nvPr/>
        </p:nvSpPr>
        <p:spPr bwMode="auto">
          <a:xfrm flipH="1" flipV="1">
            <a:off x="0" y="3500438"/>
            <a:ext cx="9144000" cy="1079500"/>
          </a:xfrm>
          <a:prstGeom prst="rect">
            <a:avLst/>
          </a:prstGeom>
          <a:gradFill rotWithShape="1">
            <a:gsLst>
              <a:gs pos="0">
                <a:schemeClr val="tx1">
                  <a:gamma/>
                  <a:shade val="46275"/>
                  <a:invGamma/>
                  <a:alpha val="0"/>
                </a:schemeClr>
              </a:gs>
              <a:gs pos="100000">
                <a:schemeClr val="tx1"/>
              </a:gs>
            </a:gsLst>
            <a:lin ang="5400000" scaled="1"/>
          </a:gradFill>
          <a:ln w="9525">
            <a:noFill/>
            <a:miter lim="800000"/>
            <a:headEnd/>
            <a:tailEnd/>
          </a:ln>
          <a:effectLst/>
        </p:spPr>
        <p:txBody>
          <a:bodyPr anchor="ctr">
            <a:spAutoFit/>
          </a:bodyPr>
          <a:lstStyle/>
          <a:p>
            <a:pPr>
              <a:defRPr/>
            </a:pPr>
            <a:endParaRPr lang="en-US">
              <a:ea typeface="Arial" charset="0"/>
              <a:cs typeface="Arial" charset="0"/>
            </a:endParaRPr>
          </a:p>
        </p:txBody>
      </p:sp>
      <p:pic>
        <p:nvPicPr>
          <p:cNvPr id="53260" name="Picture 74"/>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87900" y="1773238"/>
            <a:ext cx="3541713" cy="288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261" name="Rectangle 2"/>
          <p:cNvSpPr>
            <a:spLocks noChangeArrowheads="1"/>
          </p:cNvSpPr>
          <p:nvPr/>
        </p:nvSpPr>
        <p:spPr bwMode="auto">
          <a:xfrm rot="-60000">
            <a:off x="458788" y="2533650"/>
            <a:ext cx="554037" cy="360363"/>
          </a:xfrm>
          <a:prstGeom prst="rect">
            <a:avLst/>
          </a:prstGeom>
          <a:solidFill>
            <a:srgbClr val="FF66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endParaRPr lang="en-US"/>
          </a:p>
        </p:txBody>
      </p:sp>
      <p:sp>
        <p:nvSpPr>
          <p:cNvPr id="53262" name="Text Box 75"/>
          <p:cNvSpPr txBox="1">
            <a:spLocks noChangeArrowheads="1"/>
          </p:cNvSpPr>
          <p:nvPr/>
        </p:nvSpPr>
        <p:spPr bwMode="auto">
          <a:xfrm>
            <a:off x="323850" y="1728788"/>
            <a:ext cx="3887788" cy="177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6561" tIns="93282" rIns="186561" bIns="93282">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ja-JP" altLang="en-GB" i="0" dirty="0"/>
              <a:t>“</a:t>
            </a:r>
            <a:r>
              <a:rPr lang="en-GB" altLang="ja-JP" i="0" dirty="0"/>
              <a:t>children could … think about what the other person </a:t>
            </a:r>
            <a:r>
              <a:rPr lang="en-GB" altLang="ja-JP" i="0" dirty="0">
                <a:effectLst>
                  <a:glow rad="101600">
                    <a:schemeClr val="tx1">
                      <a:alpha val="75000"/>
                    </a:schemeClr>
                  </a:glow>
                </a:effectLst>
              </a:rPr>
              <a:t>saw</a:t>
            </a:r>
            <a:r>
              <a:rPr lang="en-GB" altLang="ja-JP" i="0" dirty="0"/>
              <a:t> rather than what they saw</a:t>
            </a:r>
            <a:r>
              <a:rPr lang="ja-JP" altLang="en-GB" i="0" dirty="0"/>
              <a:t>”</a:t>
            </a:r>
            <a:r>
              <a:rPr lang="en-GB" altLang="ja-JP" i="0" dirty="0"/>
              <a:t> </a:t>
            </a:r>
          </a:p>
          <a:p>
            <a:pPr algn="r" eaLnBrk="1" hangingPunct="1"/>
            <a:r>
              <a:rPr lang="en-GB" sz="1600" i="0" dirty="0"/>
              <a:t>(Flavell, </a:t>
            </a:r>
            <a:r>
              <a:rPr lang="en-GB" sz="1600" i="0" dirty="0" err="1"/>
              <a:t>Shipstead</a:t>
            </a:r>
            <a:r>
              <a:rPr lang="en-GB" sz="1600" i="0" dirty="0"/>
              <a:t> &amp; Croft 1978: 1210)</a:t>
            </a:r>
          </a:p>
        </p:txBody>
      </p:sp>
    </p:spTree>
    <p:extLst>
      <p:ext uri="{BB962C8B-B14F-4D97-AF65-F5344CB8AC3E}">
        <p14:creationId xmlns:p14="http://schemas.microsoft.com/office/powerpoint/2010/main" val="104600593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273" name="Picture 2"/>
          <p:cNvPicPr>
            <a:picLocks noChangeAspect="1" noChangeArrowheads="1"/>
          </p:cNvPicPr>
          <p:nvPr/>
        </p:nvPicPr>
        <p:blipFill>
          <a:blip r:embed="rId2">
            <a:lum bright="-18000" contrast="6000"/>
            <a:grayscl/>
            <a:extLst>
              <a:ext uri="{28A0092B-C50C-407E-A947-70E740481C1C}">
                <a14:useLocalDpi xmlns:a14="http://schemas.microsoft.com/office/drawing/2010/main" val="0"/>
              </a:ext>
            </a:extLst>
          </a:blip>
          <a:srcRect b="21399"/>
          <a:stretch>
            <a:fillRect/>
          </a:stretch>
        </p:blipFill>
        <p:spPr bwMode="auto">
          <a:xfrm>
            <a:off x="0" y="1479550"/>
            <a:ext cx="9144000" cy="537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1795" name="Rectangle 3"/>
          <p:cNvSpPr>
            <a:spLocks noChangeArrowheads="1"/>
          </p:cNvSpPr>
          <p:nvPr/>
        </p:nvSpPr>
        <p:spPr bwMode="auto">
          <a:xfrm>
            <a:off x="0" y="3716338"/>
            <a:ext cx="9144000" cy="2065337"/>
          </a:xfrm>
          <a:prstGeom prst="rect">
            <a:avLst/>
          </a:prstGeom>
          <a:gradFill rotWithShape="1">
            <a:gsLst>
              <a:gs pos="0">
                <a:schemeClr val="tx1"/>
              </a:gs>
              <a:gs pos="100000">
                <a:schemeClr val="tx1">
                  <a:gamma/>
                  <a:tint val="0"/>
                  <a:invGamma/>
                  <a:alpha val="0"/>
                </a:schemeClr>
              </a:gs>
            </a:gsLst>
            <a:lin ang="5400000" scaled="1"/>
          </a:gradFill>
          <a:ln w="9525">
            <a:noFill/>
            <a:miter lim="800000"/>
            <a:headEnd/>
            <a:tailEnd/>
          </a:ln>
          <a:effectLst/>
        </p:spPr>
        <p:txBody>
          <a:bodyPr anchor="ctr">
            <a:spAutoFit/>
          </a:bodyPr>
          <a:lstStyle/>
          <a:p>
            <a:pPr>
              <a:defRPr/>
            </a:pPr>
            <a:endParaRPr lang="en-US">
              <a:ea typeface="Arial" charset="0"/>
              <a:cs typeface="Arial" charset="0"/>
            </a:endParaRPr>
          </a:p>
        </p:txBody>
      </p:sp>
      <p:sp>
        <p:nvSpPr>
          <p:cNvPr id="54275" name="Text Box 4"/>
          <p:cNvSpPr txBox="1">
            <a:spLocks noChangeArrowheads="1"/>
          </p:cNvSpPr>
          <p:nvPr/>
        </p:nvSpPr>
        <p:spPr bwMode="auto">
          <a:xfrm>
            <a:off x="395288" y="322263"/>
            <a:ext cx="3600450" cy="420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6614" tIns="93308" rIns="186614" bIns="93308">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Aft>
                <a:spcPct val="100000"/>
              </a:spcAft>
            </a:pPr>
            <a:r>
              <a:rPr lang="en-GB" i="0"/>
              <a:t>Your </a:t>
            </a:r>
            <a:r>
              <a:rPr lang="en-GB"/>
              <a:t>field  </a:t>
            </a:r>
            <a:r>
              <a:rPr lang="en-GB" i="0"/>
              <a:t>= a set of objects related to you by proximity, orientation, lighting and other factors</a:t>
            </a:r>
          </a:p>
          <a:p>
            <a:pPr eaLnBrk="1" hangingPunct="1">
              <a:spcAft>
                <a:spcPct val="100000"/>
              </a:spcAft>
            </a:pPr>
            <a:r>
              <a:rPr lang="en-GB" i="0"/>
              <a:t>You </a:t>
            </a:r>
            <a:r>
              <a:rPr lang="en-GB"/>
              <a:t>encounter </a:t>
            </a:r>
            <a:r>
              <a:rPr lang="en-GB" i="0"/>
              <a:t>an object = it is in your field</a:t>
            </a:r>
          </a:p>
          <a:p>
            <a:pPr eaLnBrk="1" hangingPunct="1">
              <a:spcAft>
                <a:spcPct val="100000"/>
              </a:spcAft>
            </a:pPr>
            <a:r>
              <a:rPr lang="en-GB" i="0"/>
              <a:t>You </a:t>
            </a:r>
            <a:r>
              <a:rPr lang="en-GB"/>
              <a:t>register </a:t>
            </a:r>
            <a:r>
              <a:rPr lang="en-GB" i="0"/>
              <a:t>an object at a location = you most recently encountered the object at that location</a:t>
            </a:r>
          </a:p>
        </p:txBody>
      </p:sp>
      <p:sp>
        <p:nvSpPr>
          <p:cNvPr id="54276" name="Rectangle 5"/>
          <p:cNvSpPr>
            <a:spLocks noChangeArrowheads="1"/>
          </p:cNvSpPr>
          <p:nvPr/>
        </p:nvSpPr>
        <p:spPr bwMode="auto">
          <a:xfrm>
            <a:off x="468313" y="2852738"/>
            <a:ext cx="3382962" cy="158432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endParaRPr lang="en-US"/>
          </a:p>
        </p:txBody>
      </p:sp>
      <p:sp>
        <p:nvSpPr>
          <p:cNvPr id="54277" name="Text Box 6"/>
          <p:cNvSpPr txBox="1">
            <a:spLocks noChangeArrowheads="1"/>
          </p:cNvSpPr>
          <p:nvPr/>
        </p:nvSpPr>
        <p:spPr bwMode="auto">
          <a:xfrm>
            <a:off x="4140200" y="322263"/>
            <a:ext cx="4752975" cy="42510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6614" tIns="93308" rIns="186614" bIns="93308">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100000"/>
              </a:spcBef>
            </a:pPr>
            <a:r>
              <a:rPr lang="en-GB" i="0" u="sng" dirty="0"/>
              <a:t>Principle </a:t>
            </a:r>
            <a:r>
              <a:rPr lang="en-GB" i="0" u="sng" dirty="0" smtClean="0"/>
              <a:t>3:</a:t>
            </a:r>
            <a:r>
              <a:rPr lang="en-GB" i="0" dirty="0" smtClean="0"/>
              <a:t>  </a:t>
            </a:r>
            <a:r>
              <a:rPr lang="en-GB" i="0" dirty="0"/>
              <a:t>one </a:t>
            </a:r>
            <a:r>
              <a:rPr lang="en-GB" i="0" dirty="0" smtClean="0"/>
              <a:t>can</a:t>
            </a:r>
            <a:r>
              <a:rPr lang="en-GB" altLang="ja-JP" i="0" dirty="0" smtClean="0"/>
              <a:t>’t </a:t>
            </a:r>
            <a:r>
              <a:rPr lang="en-GB" altLang="ja-JP" i="0" dirty="0"/>
              <a:t>goal-</a:t>
            </a:r>
            <a:r>
              <a:rPr lang="en-GB" altLang="ja-JP" i="0" dirty="0" err="1"/>
              <a:t>directedly</a:t>
            </a:r>
            <a:r>
              <a:rPr lang="en-GB" altLang="ja-JP" i="0" dirty="0"/>
              <a:t> act on an object unless one has encountered it.</a:t>
            </a:r>
          </a:p>
          <a:p>
            <a:pPr eaLnBrk="1" hangingPunct="1"/>
            <a:endParaRPr lang="en-GB" i="0" u="sng" dirty="0"/>
          </a:p>
          <a:p>
            <a:pPr eaLnBrk="1" hangingPunct="1"/>
            <a:r>
              <a:rPr lang="en-GB" i="0" u="sng" dirty="0"/>
              <a:t>Principle 2:</a:t>
            </a:r>
            <a:r>
              <a:rPr lang="en-GB" i="0" dirty="0"/>
              <a:t> correct registration is a condition of </a:t>
            </a:r>
            <a:r>
              <a:rPr lang="en-GB" dirty="0"/>
              <a:t>successful </a:t>
            </a:r>
            <a:r>
              <a:rPr lang="en-GB" i="0" dirty="0"/>
              <a:t>action.</a:t>
            </a:r>
          </a:p>
          <a:p>
            <a:pPr eaLnBrk="1" hangingPunct="1"/>
            <a:endParaRPr lang="en-GB" i="0" u="sng" dirty="0"/>
          </a:p>
          <a:p>
            <a:pPr eaLnBrk="1" hangingPunct="1"/>
            <a:r>
              <a:rPr lang="en-GB" i="0" u="sng" dirty="0"/>
              <a:t>Principle 3:</a:t>
            </a:r>
            <a:r>
              <a:rPr lang="en-GB" i="0" dirty="0"/>
              <a:t> when an agent performs a goal-directed action and the goal specifies an object, the agent will act as if the object were actually in the location she registers it at.</a:t>
            </a:r>
          </a:p>
        </p:txBody>
      </p:sp>
      <p:sp>
        <p:nvSpPr>
          <p:cNvPr id="54278" name="Line 7"/>
          <p:cNvSpPr>
            <a:spLocks noChangeShapeType="1"/>
          </p:cNvSpPr>
          <p:nvPr/>
        </p:nvSpPr>
        <p:spPr bwMode="auto">
          <a:xfrm>
            <a:off x="4067175" y="0"/>
            <a:ext cx="0" cy="5516563"/>
          </a:xfrm>
          <a:prstGeom prst="line">
            <a:avLst/>
          </a:prstGeom>
          <a:noFill/>
          <a:ln w="9525" cap="rnd">
            <a:solidFill>
              <a:schemeClr val="bg1"/>
            </a:solidFill>
            <a:prstDash val="sysDot"/>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54279" name="Rectangle 8"/>
          <p:cNvSpPr>
            <a:spLocks noChangeArrowheads="1"/>
          </p:cNvSpPr>
          <p:nvPr/>
        </p:nvSpPr>
        <p:spPr bwMode="auto">
          <a:xfrm>
            <a:off x="4140200" y="1700213"/>
            <a:ext cx="4824413" cy="295275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grpSp>
        <p:nvGrpSpPr>
          <p:cNvPr id="54280" name="Group 9"/>
          <p:cNvGrpSpPr>
            <a:grpSpLocks/>
          </p:cNvGrpSpPr>
          <p:nvPr/>
        </p:nvGrpSpPr>
        <p:grpSpPr bwMode="auto">
          <a:xfrm>
            <a:off x="395288" y="4941888"/>
            <a:ext cx="5043487" cy="1582737"/>
            <a:chOff x="1655" y="8119"/>
            <a:chExt cx="4286" cy="1344"/>
          </a:xfrm>
        </p:grpSpPr>
        <p:sp>
          <p:nvSpPr>
            <p:cNvPr id="801802" name="AutoShape 10"/>
            <p:cNvSpPr>
              <a:spLocks noChangeArrowheads="1"/>
            </p:cNvSpPr>
            <p:nvPr/>
          </p:nvSpPr>
          <p:spPr bwMode="auto">
            <a:xfrm>
              <a:off x="1655" y="8119"/>
              <a:ext cx="4229" cy="1305"/>
            </a:xfrm>
            <a:prstGeom prst="roundRect">
              <a:avLst>
                <a:gd name="adj" fmla="val 6546"/>
              </a:avLst>
            </a:prstGeom>
            <a:gradFill rotWithShape="1">
              <a:gsLst>
                <a:gs pos="0">
                  <a:schemeClr val="tx1"/>
                </a:gs>
                <a:gs pos="100000">
                  <a:schemeClr val="tx1">
                    <a:gamma/>
                    <a:shade val="46275"/>
                    <a:invGamma/>
                    <a:alpha val="0"/>
                  </a:schemeClr>
                </a:gs>
              </a:gsLst>
              <a:lin ang="5400000" scaled="1"/>
            </a:gradFill>
            <a:ln w="9525" cap="rnd">
              <a:solidFill>
                <a:schemeClr val="bg1"/>
              </a:solidFill>
              <a:prstDash val="sysDot"/>
              <a:round/>
              <a:headEnd/>
              <a:tailEnd/>
            </a:ln>
            <a:effectLst/>
          </p:spPr>
          <p:txBody>
            <a:bodyPr anchor="ctr">
              <a:spAutoFit/>
            </a:bodyPr>
            <a:lstStyle/>
            <a:p>
              <a:pPr>
                <a:defRPr/>
              </a:pPr>
              <a:endParaRPr lang="en-US">
                <a:ea typeface="Arial" charset="0"/>
                <a:cs typeface="Arial" charset="0"/>
              </a:endParaRPr>
            </a:p>
          </p:txBody>
        </p:sp>
        <p:grpSp>
          <p:nvGrpSpPr>
            <p:cNvPr id="54282" name="Group 11"/>
            <p:cNvGrpSpPr>
              <a:grpSpLocks/>
            </p:cNvGrpSpPr>
            <p:nvPr/>
          </p:nvGrpSpPr>
          <p:grpSpPr bwMode="auto">
            <a:xfrm>
              <a:off x="2471" y="8384"/>
              <a:ext cx="960" cy="1077"/>
              <a:chOff x="1851" y="8591"/>
              <a:chExt cx="1133" cy="1270"/>
            </a:xfrm>
          </p:grpSpPr>
          <p:grpSp>
            <p:nvGrpSpPr>
              <p:cNvPr id="54335" name="Group 12"/>
              <p:cNvGrpSpPr>
                <a:grpSpLocks noChangeAspect="1"/>
              </p:cNvGrpSpPr>
              <p:nvPr/>
            </p:nvGrpSpPr>
            <p:grpSpPr bwMode="auto">
              <a:xfrm>
                <a:off x="2026" y="8591"/>
                <a:ext cx="657" cy="680"/>
                <a:chOff x="2925" y="799"/>
                <a:chExt cx="1970" cy="2041"/>
              </a:xfrm>
            </p:grpSpPr>
            <p:sp>
              <p:nvSpPr>
                <p:cNvPr id="54337" name="Oval 13"/>
                <p:cNvSpPr>
                  <a:spLocks noChangeAspect="1" noChangeArrowheads="1"/>
                </p:cNvSpPr>
                <p:nvPr/>
              </p:nvSpPr>
              <p:spPr bwMode="auto">
                <a:xfrm>
                  <a:off x="3605" y="799"/>
                  <a:ext cx="471" cy="722"/>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4338" name="AutoShape 14"/>
                <p:cNvSpPr>
                  <a:spLocks noChangeAspect="1" noChangeArrowheads="1"/>
                </p:cNvSpPr>
                <p:nvPr/>
              </p:nvSpPr>
              <p:spPr bwMode="auto">
                <a:xfrm>
                  <a:off x="3786" y="1117"/>
                  <a:ext cx="95" cy="157"/>
                </a:xfrm>
                <a:prstGeom prst="triangle">
                  <a:avLst>
                    <a:gd name="adj" fmla="val 5263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4339" name="AutoShape 15"/>
                <p:cNvSpPr>
                  <a:spLocks noChangeAspect="1" noChangeArrowheads="1"/>
                </p:cNvSpPr>
                <p:nvPr/>
              </p:nvSpPr>
              <p:spPr bwMode="auto">
                <a:xfrm>
                  <a:off x="3753" y="1525"/>
                  <a:ext cx="203" cy="110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4340" name="Oval 16"/>
                <p:cNvSpPr>
                  <a:spLocks noChangeAspect="1" noChangeArrowheads="1"/>
                </p:cNvSpPr>
                <p:nvPr/>
              </p:nvSpPr>
              <p:spPr bwMode="auto">
                <a:xfrm>
                  <a:off x="3832" y="1706"/>
                  <a:ext cx="45" cy="499"/>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54341" name="Oval 17"/>
                <p:cNvSpPr>
                  <a:spLocks noChangeAspect="1" noChangeArrowheads="1"/>
                </p:cNvSpPr>
                <p:nvPr/>
              </p:nvSpPr>
              <p:spPr bwMode="auto">
                <a:xfrm rot="5400000">
                  <a:off x="4059" y="1933"/>
                  <a:ext cx="45" cy="499"/>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54342" name="AutoShape 18"/>
                <p:cNvSpPr>
                  <a:spLocks noChangeAspect="1" noChangeArrowheads="1"/>
                </p:cNvSpPr>
                <p:nvPr/>
              </p:nvSpPr>
              <p:spPr bwMode="auto">
                <a:xfrm rot="5400000">
                  <a:off x="3900" y="2500"/>
                  <a:ext cx="91" cy="227"/>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54343" name="AutoShape 19"/>
                <p:cNvSpPr>
                  <a:spLocks noChangeAspect="1" noChangeArrowheads="1"/>
                </p:cNvSpPr>
                <p:nvPr/>
              </p:nvSpPr>
              <p:spPr bwMode="auto">
                <a:xfrm>
                  <a:off x="4013" y="2613"/>
                  <a:ext cx="91" cy="227"/>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54344" name="Freeform 20"/>
                <p:cNvSpPr>
                  <a:spLocks noChangeAspect="1"/>
                </p:cNvSpPr>
                <p:nvPr/>
              </p:nvSpPr>
              <p:spPr bwMode="auto">
                <a:xfrm>
                  <a:off x="2925" y="1298"/>
                  <a:ext cx="1970" cy="1036"/>
                </a:xfrm>
                <a:custGeom>
                  <a:avLst/>
                  <a:gdLst>
                    <a:gd name="T0" fmla="*/ 379 w 1970"/>
                    <a:gd name="T1" fmla="*/ 30 h 1036"/>
                    <a:gd name="T2" fmla="*/ 970 w 1970"/>
                    <a:gd name="T3" fmla="*/ 300 h 1036"/>
                    <a:gd name="T4" fmla="*/ 1609 w 1970"/>
                    <a:gd name="T5" fmla="*/ 15 h 1036"/>
                    <a:gd name="T6" fmla="*/ 1970 w 1970"/>
                    <a:gd name="T7" fmla="*/ 552 h 1036"/>
                    <a:gd name="T8" fmla="*/ 1005 w 1970"/>
                    <a:gd name="T9" fmla="*/ 1034 h 1036"/>
                    <a:gd name="T10" fmla="*/ 0 w 1970"/>
                    <a:gd name="T11" fmla="*/ 561 h 1036"/>
                    <a:gd name="T12" fmla="*/ 379 w 1970"/>
                    <a:gd name="T13" fmla="*/ 30 h 1036"/>
                    <a:gd name="T14" fmla="*/ 0 60000 65536"/>
                    <a:gd name="T15" fmla="*/ 0 60000 65536"/>
                    <a:gd name="T16" fmla="*/ 0 60000 65536"/>
                    <a:gd name="T17" fmla="*/ 0 60000 65536"/>
                    <a:gd name="T18" fmla="*/ 0 60000 65536"/>
                    <a:gd name="T19" fmla="*/ 0 60000 65536"/>
                    <a:gd name="T20" fmla="*/ 0 60000 65536"/>
                    <a:gd name="T21" fmla="*/ 0 w 1970"/>
                    <a:gd name="T22" fmla="*/ 0 h 1036"/>
                    <a:gd name="T23" fmla="*/ 1970 w 1970"/>
                    <a:gd name="T24" fmla="*/ 1036 h 10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70" h="1036">
                      <a:moveTo>
                        <a:pt x="379" y="30"/>
                      </a:moveTo>
                      <a:cubicBezTo>
                        <a:pt x="552" y="138"/>
                        <a:pt x="765" y="302"/>
                        <a:pt x="970" y="300"/>
                      </a:cubicBezTo>
                      <a:cubicBezTo>
                        <a:pt x="1175" y="298"/>
                        <a:pt x="1423" y="133"/>
                        <a:pt x="1609" y="15"/>
                      </a:cubicBezTo>
                      <a:cubicBezTo>
                        <a:pt x="1970" y="552"/>
                        <a:pt x="1615" y="15"/>
                        <a:pt x="1970" y="552"/>
                      </a:cubicBezTo>
                      <a:cubicBezTo>
                        <a:pt x="1869" y="722"/>
                        <a:pt x="1333" y="1032"/>
                        <a:pt x="1005" y="1034"/>
                      </a:cubicBezTo>
                      <a:cubicBezTo>
                        <a:pt x="677" y="1036"/>
                        <a:pt x="104" y="728"/>
                        <a:pt x="0" y="561"/>
                      </a:cubicBezTo>
                      <a:cubicBezTo>
                        <a:pt x="413" y="0"/>
                        <a:pt x="20" y="510"/>
                        <a:pt x="379" y="30"/>
                      </a:cubicBezTo>
                      <a:close/>
                    </a:path>
                  </a:pathLst>
                </a:custGeom>
                <a:solidFill>
                  <a:schemeClr val="bg1">
                    <a:alpha val="5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p>
                  <a:endParaRPr lang="en-US"/>
                </a:p>
              </p:txBody>
            </p:sp>
          </p:grpSp>
          <p:sp>
            <p:nvSpPr>
              <p:cNvPr id="54336" name="Text Box 21"/>
              <p:cNvSpPr txBox="1">
                <a:spLocks noChangeArrowheads="1"/>
              </p:cNvSpPr>
              <p:nvPr/>
            </p:nvSpPr>
            <p:spPr bwMode="auto">
              <a:xfrm>
                <a:off x="1851" y="9524"/>
                <a:ext cx="1133"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orientation</a:t>
                </a:r>
              </a:p>
            </p:txBody>
          </p:sp>
        </p:grpSp>
        <p:grpSp>
          <p:nvGrpSpPr>
            <p:cNvPr id="54283" name="Group 22"/>
            <p:cNvGrpSpPr>
              <a:grpSpLocks/>
            </p:cNvGrpSpPr>
            <p:nvPr/>
          </p:nvGrpSpPr>
          <p:grpSpPr bwMode="auto">
            <a:xfrm>
              <a:off x="3400" y="8309"/>
              <a:ext cx="713" cy="1154"/>
              <a:chOff x="3039" y="8502"/>
              <a:chExt cx="842" cy="1363"/>
            </a:xfrm>
          </p:grpSpPr>
          <p:grpSp>
            <p:nvGrpSpPr>
              <p:cNvPr id="54322" name="Group 23"/>
              <p:cNvGrpSpPr>
                <a:grpSpLocks noChangeAspect="1"/>
              </p:cNvGrpSpPr>
              <p:nvPr/>
            </p:nvGrpSpPr>
            <p:grpSpPr bwMode="auto">
              <a:xfrm>
                <a:off x="3074" y="8502"/>
                <a:ext cx="662" cy="772"/>
                <a:chOff x="3696" y="2205"/>
                <a:chExt cx="1361" cy="1588"/>
              </a:xfrm>
            </p:grpSpPr>
            <p:sp>
              <p:nvSpPr>
                <p:cNvPr id="54324" name="AutoShape 24"/>
                <p:cNvSpPr>
                  <a:spLocks noChangeAspect="1" noChangeArrowheads="1"/>
                </p:cNvSpPr>
                <p:nvPr/>
              </p:nvSpPr>
              <p:spPr bwMode="auto">
                <a:xfrm>
                  <a:off x="4558" y="2205"/>
                  <a:ext cx="499" cy="499"/>
                </a:xfrm>
                <a:prstGeom prst="sun">
                  <a:avLst>
                    <a:gd name="adj" fmla="val 25000"/>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54325" name="AutoShape 25"/>
                <p:cNvSpPr>
                  <a:spLocks noChangeAspect="1" noChangeArrowheads="1"/>
                </p:cNvSpPr>
                <p:nvPr/>
              </p:nvSpPr>
              <p:spPr bwMode="auto">
                <a:xfrm>
                  <a:off x="3696" y="2296"/>
                  <a:ext cx="182" cy="363"/>
                </a:xfrm>
                <a:prstGeom prst="moon">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54326" name="Oval 26"/>
                <p:cNvSpPr>
                  <a:spLocks noChangeAspect="1" noChangeArrowheads="1"/>
                </p:cNvSpPr>
                <p:nvPr/>
              </p:nvSpPr>
              <p:spPr bwMode="auto">
                <a:xfrm>
                  <a:off x="4150" y="2432"/>
                  <a:ext cx="314" cy="481"/>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4327" name="AutoShape 27"/>
                <p:cNvSpPr>
                  <a:spLocks noChangeAspect="1" noChangeArrowheads="1"/>
                </p:cNvSpPr>
                <p:nvPr/>
              </p:nvSpPr>
              <p:spPr bwMode="auto">
                <a:xfrm>
                  <a:off x="4270" y="2644"/>
                  <a:ext cx="64" cy="105"/>
                </a:xfrm>
                <a:prstGeom prst="triangle">
                  <a:avLst>
                    <a:gd name="adj" fmla="val 5263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4328" name="AutoShape 28"/>
                <p:cNvSpPr>
                  <a:spLocks noChangeAspect="1" noChangeArrowheads="1"/>
                </p:cNvSpPr>
                <p:nvPr/>
              </p:nvSpPr>
              <p:spPr bwMode="auto">
                <a:xfrm>
                  <a:off x="4248" y="2916"/>
                  <a:ext cx="136" cy="734"/>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4329" name="Oval 29"/>
                <p:cNvSpPr>
                  <a:spLocks noChangeAspect="1" noChangeArrowheads="1"/>
                </p:cNvSpPr>
                <p:nvPr/>
              </p:nvSpPr>
              <p:spPr bwMode="auto">
                <a:xfrm>
                  <a:off x="4301" y="3037"/>
                  <a:ext cx="30" cy="333"/>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54330" name="Oval 30"/>
                <p:cNvSpPr>
                  <a:spLocks noChangeAspect="1" noChangeArrowheads="1"/>
                </p:cNvSpPr>
                <p:nvPr/>
              </p:nvSpPr>
              <p:spPr bwMode="auto">
                <a:xfrm rot="5400000">
                  <a:off x="4453" y="3188"/>
                  <a:ext cx="30" cy="333"/>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54331" name="AutoShape 31"/>
                <p:cNvSpPr>
                  <a:spLocks noChangeAspect="1" noChangeArrowheads="1"/>
                </p:cNvSpPr>
                <p:nvPr/>
              </p:nvSpPr>
              <p:spPr bwMode="auto">
                <a:xfrm rot="5400000">
                  <a:off x="4347" y="3566"/>
                  <a:ext cx="60" cy="151"/>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54332" name="AutoShape 32"/>
                <p:cNvSpPr>
                  <a:spLocks noChangeAspect="1" noChangeArrowheads="1"/>
                </p:cNvSpPr>
                <p:nvPr/>
              </p:nvSpPr>
              <p:spPr bwMode="auto">
                <a:xfrm>
                  <a:off x="4422" y="3642"/>
                  <a:ext cx="60" cy="151"/>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54333" name="Freeform 33"/>
                <p:cNvSpPr>
                  <a:spLocks noChangeAspect="1"/>
                </p:cNvSpPr>
                <p:nvPr/>
              </p:nvSpPr>
              <p:spPr bwMode="auto">
                <a:xfrm>
                  <a:off x="3696" y="2765"/>
                  <a:ext cx="1314" cy="691"/>
                </a:xfrm>
                <a:custGeom>
                  <a:avLst/>
                  <a:gdLst>
                    <a:gd name="T0" fmla="*/ 113 w 1970"/>
                    <a:gd name="T1" fmla="*/ 9 h 1036"/>
                    <a:gd name="T2" fmla="*/ 288 w 1970"/>
                    <a:gd name="T3" fmla="*/ 89 h 1036"/>
                    <a:gd name="T4" fmla="*/ 478 w 1970"/>
                    <a:gd name="T5" fmla="*/ 5 h 1036"/>
                    <a:gd name="T6" fmla="*/ 584 w 1970"/>
                    <a:gd name="T7" fmla="*/ 163 h 1036"/>
                    <a:gd name="T8" fmla="*/ 298 w 1970"/>
                    <a:gd name="T9" fmla="*/ 307 h 1036"/>
                    <a:gd name="T10" fmla="*/ 0 w 1970"/>
                    <a:gd name="T11" fmla="*/ 166 h 1036"/>
                    <a:gd name="T12" fmla="*/ 113 w 1970"/>
                    <a:gd name="T13" fmla="*/ 9 h 1036"/>
                    <a:gd name="T14" fmla="*/ 0 60000 65536"/>
                    <a:gd name="T15" fmla="*/ 0 60000 65536"/>
                    <a:gd name="T16" fmla="*/ 0 60000 65536"/>
                    <a:gd name="T17" fmla="*/ 0 60000 65536"/>
                    <a:gd name="T18" fmla="*/ 0 60000 65536"/>
                    <a:gd name="T19" fmla="*/ 0 60000 65536"/>
                    <a:gd name="T20" fmla="*/ 0 60000 65536"/>
                    <a:gd name="T21" fmla="*/ 0 w 1970"/>
                    <a:gd name="T22" fmla="*/ 0 h 1036"/>
                    <a:gd name="T23" fmla="*/ 1970 w 1970"/>
                    <a:gd name="T24" fmla="*/ 1036 h 10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70" h="1036">
                      <a:moveTo>
                        <a:pt x="379" y="30"/>
                      </a:moveTo>
                      <a:cubicBezTo>
                        <a:pt x="552" y="138"/>
                        <a:pt x="765" y="302"/>
                        <a:pt x="970" y="300"/>
                      </a:cubicBezTo>
                      <a:cubicBezTo>
                        <a:pt x="1175" y="298"/>
                        <a:pt x="1423" y="133"/>
                        <a:pt x="1609" y="15"/>
                      </a:cubicBezTo>
                      <a:cubicBezTo>
                        <a:pt x="1970" y="552"/>
                        <a:pt x="1615" y="15"/>
                        <a:pt x="1970" y="552"/>
                      </a:cubicBezTo>
                      <a:cubicBezTo>
                        <a:pt x="1869" y="722"/>
                        <a:pt x="1333" y="1032"/>
                        <a:pt x="1005" y="1034"/>
                      </a:cubicBezTo>
                      <a:cubicBezTo>
                        <a:pt x="677" y="1036"/>
                        <a:pt x="104" y="728"/>
                        <a:pt x="0" y="561"/>
                      </a:cubicBezTo>
                      <a:cubicBezTo>
                        <a:pt x="413" y="0"/>
                        <a:pt x="20" y="510"/>
                        <a:pt x="379" y="30"/>
                      </a:cubicBezTo>
                      <a:close/>
                    </a:path>
                  </a:pathLst>
                </a:custGeom>
                <a:gradFill rotWithShape="1">
                  <a:gsLst>
                    <a:gs pos="0">
                      <a:srgbClr val="B2B2B2">
                        <a:alpha val="0"/>
                      </a:srgbClr>
                    </a:gs>
                    <a:gs pos="100000">
                      <a:srgbClr val="52525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p>
                  <a:endParaRPr lang="en-US"/>
                </a:p>
              </p:txBody>
            </p:sp>
            <p:sp>
              <p:nvSpPr>
                <p:cNvPr id="54334" name="AutoShape 34"/>
                <p:cNvSpPr>
                  <a:spLocks noChangeAspect="1" noChangeArrowheads="1"/>
                </p:cNvSpPr>
                <p:nvPr/>
              </p:nvSpPr>
              <p:spPr bwMode="auto">
                <a:xfrm rot="1382036">
                  <a:off x="4558" y="2205"/>
                  <a:ext cx="499" cy="499"/>
                </a:xfrm>
                <a:prstGeom prst="sun">
                  <a:avLst>
                    <a:gd name="adj" fmla="val 25000"/>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grpSp>
          <p:sp>
            <p:nvSpPr>
              <p:cNvPr id="54323" name="Text Box 35"/>
              <p:cNvSpPr txBox="1">
                <a:spLocks noChangeArrowheads="1"/>
              </p:cNvSpPr>
              <p:nvPr/>
            </p:nvSpPr>
            <p:spPr bwMode="auto">
              <a:xfrm>
                <a:off x="3039" y="9527"/>
                <a:ext cx="842"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lighting</a:t>
                </a:r>
              </a:p>
            </p:txBody>
          </p:sp>
        </p:grpSp>
        <p:grpSp>
          <p:nvGrpSpPr>
            <p:cNvPr id="54284" name="Group 36"/>
            <p:cNvGrpSpPr>
              <a:grpSpLocks/>
            </p:cNvGrpSpPr>
            <p:nvPr/>
          </p:nvGrpSpPr>
          <p:grpSpPr bwMode="auto">
            <a:xfrm>
              <a:off x="4246" y="8322"/>
              <a:ext cx="702" cy="1140"/>
              <a:chOff x="4037" y="8518"/>
              <a:chExt cx="829" cy="1346"/>
            </a:xfrm>
          </p:grpSpPr>
          <p:grpSp>
            <p:nvGrpSpPr>
              <p:cNvPr id="54310" name="Group 37"/>
              <p:cNvGrpSpPr>
                <a:grpSpLocks noChangeAspect="1"/>
              </p:cNvGrpSpPr>
              <p:nvPr/>
            </p:nvGrpSpPr>
            <p:grpSpPr bwMode="auto">
              <a:xfrm>
                <a:off x="4096" y="8518"/>
                <a:ext cx="605" cy="861"/>
                <a:chOff x="4105" y="216"/>
                <a:chExt cx="1270" cy="1808"/>
              </a:xfrm>
            </p:grpSpPr>
            <p:sp>
              <p:nvSpPr>
                <p:cNvPr id="54312" name="Oval 38"/>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4313" name="AutoShape 39"/>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4314" name="Oval 40"/>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54315" name="AutoShape 41"/>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4316" name="Oval 42"/>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54317" name="AutoShape 43"/>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54318" name="AutoShape 44"/>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54319" name="AutoShape 45"/>
                <p:cNvSpPr>
                  <a:spLocks noChangeAspect="1" noChangeArrowheads="1"/>
                </p:cNvSpPr>
                <p:nvPr/>
              </p:nvSpPr>
              <p:spPr bwMode="auto">
                <a:xfrm rot="6165927">
                  <a:off x="4049" y="609"/>
                  <a:ext cx="1535" cy="749"/>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87 w 21600"/>
                    <a:gd name="T13" fmla="*/ 4585 h 21600"/>
                    <a:gd name="T14" fmla="*/ 17013 w 21600"/>
                    <a:gd name="T15" fmla="*/ 17015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lnTo>
                        <a:pt x="0" y="0"/>
                      </a:lnTo>
                      <a:close/>
                    </a:path>
                  </a:pathLst>
                </a:custGeom>
                <a:solidFill>
                  <a:schemeClr val="bg1">
                    <a:alpha val="50195"/>
                  </a:schemeClr>
                </a:solidFill>
                <a:ln w="12700">
                  <a:solidFill>
                    <a:schemeClr val="tx1"/>
                  </a:solidFill>
                  <a:miter lim="800000"/>
                  <a:headEnd/>
                  <a:tailEnd/>
                </a:ln>
              </p:spPr>
              <p:txBody>
                <a:bodyPr anchor="ctr">
                  <a:spAutoFit/>
                </a:bodyPr>
                <a:lstStyle/>
                <a:p>
                  <a:endParaRPr lang="en-US"/>
                </a:p>
              </p:txBody>
            </p:sp>
            <p:sp>
              <p:nvSpPr>
                <p:cNvPr id="54320" name="Rectangle 46"/>
                <p:cNvSpPr>
                  <a:spLocks noChangeAspect="1" noChangeArrowheads="1"/>
                </p:cNvSpPr>
                <p:nvPr/>
              </p:nvSpPr>
              <p:spPr bwMode="auto">
                <a:xfrm>
                  <a:off x="4830" y="799"/>
                  <a:ext cx="136" cy="1225"/>
                </a:xfrm>
                <a:prstGeom prst="rect">
                  <a:avLst/>
                </a:prstGeom>
                <a:solidFill>
                  <a:schemeClr val="bg1"/>
                </a:solidFill>
                <a:ln w="38100">
                  <a:solidFill>
                    <a:schemeClr val="tx1"/>
                  </a:solidFill>
                  <a:miter lim="800000"/>
                  <a:headEnd/>
                  <a:tailEnd/>
                </a:ln>
              </p:spPr>
              <p:txBody>
                <a:bodyPr anchor="ctr">
                  <a:spAutoFit/>
                </a:bodyPr>
                <a:lstStyle/>
                <a:p>
                  <a:endParaRPr lang="en-US"/>
                </a:p>
              </p:txBody>
            </p:sp>
            <p:sp>
              <p:nvSpPr>
                <p:cNvPr id="54321" name="Oval 47"/>
                <p:cNvSpPr>
                  <a:spLocks noChangeAspect="1" noChangeArrowheads="1"/>
                </p:cNvSpPr>
                <p:nvPr/>
              </p:nvSpPr>
              <p:spPr bwMode="auto">
                <a:xfrm>
                  <a:off x="5012" y="1162"/>
                  <a:ext cx="363" cy="363"/>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p>
                  <a:endParaRPr lang="en-US"/>
                </a:p>
              </p:txBody>
            </p:sp>
          </p:grpSp>
          <p:sp>
            <p:nvSpPr>
              <p:cNvPr id="54311" name="Text Box 48"/>
              <p:cNvSpPr txBox="1">
                <a:spLocks noChangeArrowheads="1"/>
              </p:cNvSpPr>
              <p:nvPr/>
            </p:nvSpPr>
            <p:spPr bwMode="auto">
              <a:xfrm>
                <a:off x="4037" y="9526"/>
                <a:ext cx="829"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barriers</a:t>
                </a:r>
              </a:p>
            </p:txBody>
          </p:sp>
        </p:grpSp>
        <p:grpSp>
          <p:nvGrpSpPr>
            <p:cNvPr id="54285" name="Group 49"/>
            <p:cNvGrpSpPr>
              <a:grpSpLocks/>
            </p:cNvGrpSpPr>
            <p:nvPr/>
          </p:nvGrpSpPr>
          <p:grpSpPr bwMode="auto">
            <a:xfrm>
              <a:off x="5098" y="8373"/>
              <a:ext cx="843" cy="1088"/>
              <a:chOff x="4955" y="8577"/>
              <a:chExt cx="997" cy="1285"/>
            </a:xfrm>
          </p:grpSpPr>
          <p:grpSp>
            <p:nvGrpSpPr>
              <p:cNvPr id="54297" name="Group 50"/>
              <p:cNvGrpSpPr>
                <a:grpSpLocks noChangeAspect="1"/>
              </p:cNvGrpSpPr>
              <p:nvPr/>
            </p:nvGrpSpPr>
            <p:grpSpPr bwMode="auto">
              <a:xfrm>
                <a:off x="5092" y="8577"/>
                <a:ext cx="606" cy="804"/>
                <a:chOff x="4105" y="339"/>
                <a:chExt cx="1270" cy="1685"/>
              </a:xfrm>
            </p:grpSpPr>
            <p:sp>
              <p:nvSpPr>
                <p:cNvPr id="54299" name="Oval 51"/>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4300" name="AutoShape 52"/>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4301" name="Oval 53"/>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54302" name="AutoShape 54"/>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4303" name="Oval 55"/>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54304" name="AutoShape 56"/>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54305" name="AutoShape 57"/>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54306" name="AutoShape 58"/>
                <p:cNvSpPr>
                  <a:spLocks noChangeAspect="1" noChangeArrowheads="1"/>
                </p:cNvSpPr>
                <p:nvPr/>
              </p:nvSpPr>
              <p:spPr bwMode="auto">
                <a:xfrm rot="6165927">
                  <a:off x="4166" y="612"/>
                  <a:ext cx="1308" cy="76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91 w 21600"/>
                    <a:gd name="T13" fmla="*/ 4592 h 21600"/>
                    <a:gd name="T14" fmla="*/ 17009 w 21600"/>
                    <a:gd name="T15" fmla="*/ 17008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lnTo>
                        <a:pt x="0" y="0"/>
                      </a:lnTo>
                      <a:close/>
                    </a:path>
                  </a:pathLst>
                </a:custGeom>
                <a:solidFill>
                  <a:schemeClr val="bg1">
                    <a:alpha val="50195"/>
                  </a:schemeClr>
                </a:solidFill>
                <a:ln w="12700">
                  <a:solidFill>
                    <a:schemeClr val="tx1"/>
                  </a:solidFill>
                  <a:miter lim="800000"/>
                  <a:headEnd/>
                  <a:tailEnd/>
                </a:ln>
              </p:spPr>
              <p:txBody>
                <a:bodyPr rot="10800000" vert="eaVert" anchor="ctr">
                  <a:spAutoFit/>
                </a:bodyPr>
                <a:lstStyle/>
                <a:p>
                  <a:endParaRPr lang="en-US"/>
                </a:p>
              </p:txBody>
            </p:sp>
            <p:sp>
              <p:nvSpPr>
                <p:cNvPr id="54307" name="Rectangle 59"/>
                <p:cNvSpPr>
                  <a:spLocks noChangeAspect="1" noChangeArrowheads="1"/>
                </p:cNvSpPr>
                <p:nvPr/>
              </p:nvSpPr>
              <p:spPr bwMode="auto">
                <a:xfrm>
                  <a:off x="4830" y="799"/>
                  <a:ext cx="136" cy="1225"/>
                </a:xfrm>
                <a:prstGeom prst="rect">
                  <a:avLst/>
                </a:prstGeom>
                <a:solidFill>
                  <a:schemeClr val="bg1"/>
                </a:solidFill>
                <a:ln w="38100">
                  <a:solidFill>
                    <a:schemeClr val="tx1"/>
                  </a:solidFill>
                  <a:miter lim="800000"/>
                  <a:headEnd/>
                  <a:tailEnd/>
                </a:ln>
              </p:spPr>
              <p:txBody>
                <a:bodyPr anchor="ctr">
                  <a:spAutoFit/>
                </a:bodyPr>
                <a:lstStyle/>
                <a:p>
                  <a:endParaRPr lang="en-US"/>
                </a:p>
              </p:txBody>
            </p:sp>
            <p:sp>
              <p:nvSpPr>
                <p:cNvPr id="54308" name="Oval 60"/>
                <p:cNvSpPr>
                  <a:spLocks noChangeAspect="1" noChangeArrowheads="1"/>
                </p:cNvSpPr>
                <p:nvPr/>
              </p:nvSpPr>
              <p:spPr bwMode="auto">
                <a:xfrm>
                  <a:off x="5012" y="1162"/>
                  <a:ext cx="363" cy="363"/>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p>
                  <a:endParaRPr lang="en-US"/>
                </a:p>
              </p:txBody>
            </p:sp>
            <p:sp>
              <p:nvSpPr>
                <p:cNvPr id="54309" name="Line 61"/>
                <p:cNvSpPr>
                  <a:spLocks noChangeAspect="1" noChangeShapeType="1"/>
                </p:cNvSpPr>
                <p:nvPr/>
              </p:nvSpPr>
              <p:spPr bwMode="auto">
                <a:xfrm>
                  <a:off x="5193" y="436"/>
                  <a:ext cx="0" cy="726"/>
                </a:xfrm>
                <a:prstGeom prst="line">
                  <a:avLst/>
                </a:prstGeom>
                <a:noFill/>
                <a:ln w="38100">
                  <a:solidFill>
                    <a:schemeClr val="bg1"/>
                  </a:solidFill>
                  <a:round/>
                  <a:headEnd type="oval" w="lg" len="lg"/>
                  <a:tailEnd type="triangle" w="lg" len="lg"/>
                </a:ln>
                <a:extLst>
                  <a:ext uri="{909E8E84-426E-40dd-AFC4-6F175D3DCCD1}">
                    <a14:hiddenFill xmlns:a14="http://schemas.microsoft.com/office/drawing/2010/main">
                      <a:noFill/>
                    </a14:hiddenFill>
                  </a:ext>
                </a:extLst>
              </p:spPr>
              <p:txBody>
                <a:bodyPr>
                  <a:spAutoFit/>
                </a:bodyPr>
                <a:lstStyle/>
                <a:p>
                  <a:endParaRPr lang="en-US"/>
                </a:p>
              </p:txBody>
            </p:sp>
          </p:grpSp>
          <p:sp>
            <p:nvSpPr>
              <p:cNvPr id="54298" name="Text Box 62"/>
              <p:cNvSpPr txBox="1">
                <a:spLocks noChangeArrowheads="1"/>
              </p:cNvSpPr>
              <p:nvPr/>
            </p:nvSpPr>
            <p:spPr bwMode="auto">
              <a:xfrm>
                <a:off x="4955" y="9525"/>
                <a:ext cx="997"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trajectory</a:t>
                </a:r>
              </a:p>
            </p:txBody>
          </p:sp>
        </p:grpSp>
        <p:grpSp>
          <p:nvGrpSpPr>
            <p:cNvPr id="54286" name="Group 63"/>
            <p:cNvGrpSpPr>
              <a:grpSpLocks/>
            </p:cNvGrpSpPr>
            <p:nvPr/>
          </p:nvGrpSpPr>
          <p:grpSpPr bwMode="auto">
            <a:xfrm>
              <a:off x="1749" y="8384"/>
              <a:ext cx="841" cy="1078"/>
              <a:chOff x="998" y="8591"/>
              <a:chExt cx="993" cy="1273"/>
            </a:xfrm>
          </p:grpSpPr>
          <p:grpSp>
            <p:nvGrpSpPr>
              <p:cNvPr id="54287" name="Group 64"/>
              <p:cNvGrpSpPr>
                <a:grpSpLocks noChangeAspect="1"/>
              </p:cNvGrpSpPr>
              <p:nvPr/>
            </p:nvGrpSpPr>
            <p:grpSpPr bwMode="auto">
              <a:xfrm>
                <a:off x="1203" y="8591"/>
                <a:ext cx="467" cy="680"/>
                <a:chOff x="4105" y="216"/>
                <a:chExt cx="1086" cy="1581"/>
              </a:xfrm>
            </p:grpSpPr>
            <p:sp>
              <p:nvSpPr>
                <p:cNvPr id="54289" name="Oval 65"/>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4290" name="AutoShape 66"/>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4291" name="Oval 67"/>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54292" name="AutoShape 68"/>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4293" name="Oval 69"/>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54294" name="AutoShape 70"/>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54295" name="AutoShape 71"/>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54296" name="AutoShape 72"/>
                <p:cNvSpPr>
                  <a:spLocks noChangeAspect="1" noChangeArrowheads="1"/>
                </p:cNvSpPr>
                <p:nvPr/>
              </p:nvSpPr>
              <p:spPr bwMode="auto">
                <a:xfrm rot="6165927">
                  <a:off x="4049" y="609"/>
                  <a:ext cx="1535" cy="749"/>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87 w 21600"/>
                    <a:gd name="T13" fmla="*/ 4585 h 21600"/>
                    <a:gd name="T14" fmla="*/ 17013 w 21600"/>
                    <a:gd name="T15" fmla="*/ 17015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lnTo>
                        <a:pt x="0" y="0"/>
                      </a:lnTo>
                      <a:close/>
                    </a:path>
                  </a:pathLst>
                </a:custGeom>
                <a:solidFill>
                  <a:schemeClr val="bg1">
                    <a:alpha val="50195"/>
                  </a:schemeClr>
                </a:solidFill>
                <a:ln w="12700">
                  <a:solidFill>
                    <a:schemeClr val="tx1"/>
                  </a:solidFill>
                  <a:miter lim="800000"/>
                  <a:headEnd/>
                  <a:tailEnd/>
                </a:ln>
              </p:spPr>
              <p:txBody>
                <a:bodyPr anchor="ctr">
                  <a:spAutoFit/>
                </a:bodyPr>
                <a:lstStyle/>
                <a:p>
                  <a:endParaRPr lang="en-US"/>
                </a:p>
              </p:txBody>
            </p:sp>
          </p:grpSp>
          <p:sp>
            <p:nvSpPr>
              <p:cNvPr id="54288" name="Text Box 73"/>
              <p:cNvSpPr txBox="1">
                <a:spLocks noChangeArrowheads="1"/>
              </p:cNvSpPr>
              <p:nvPr/>
            </p:nvSpPr>
            <p:spPr bwMode="auto">
              <a:xfrm>
                <a:off x="998" y="9526"/>
                <a:ext cx="993"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proximity</a:t>
                </a:r>
              </a:p>
            </p:txBody>
          </p:sp>
        </p:grpSp>
      </p:grpSp>
    </p:spTree>
    <p:extLst>
      <p:ext uri="{BB962C8B-B14F-4D97-AF65-F5344CB8AC3E}">
        <p14:creationId xmlns:p14="http://schemas.microsoft.com/office/powerpoint/2010/main" val="89539190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297" name="Picture 2"/>
          <p:cNvPicPr>
            <a:picLocks noChangeAspect="1" noChangeArrowheads="1"/>
          </p:cNvPicPr>
          <p:nvPr/>
        </p:nvPicPr>
        <p:blipFill>
          <a:blip r:embed="rId2">
            <a:lum bright="-18000" contrast="6000"/>
            <a:grayscl/>
            <a:extLst>
              <a:ext uri="{28A0092B-C50C-407E-A947-70E740481C1C}">
                <a14:useLocalDpi xmlns:a14="http://schemas.microsoft.com/office/drawing/2010/main" val="0"/>
              </a:ext>
            </a:extLst>
          </a:blip>
          <a:srcRect b="21399"/>
          <a:stretch>
            <a:fillRect/>
          </a:stretch>
        </p:blipFill>
        <p:spPr bwMode="auto">
          <a:xfrm>
            <a:off x="0" y="1479550"/>
            <a:ext cx="9144000" cy="537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1203" name="Rectangle 3"/>
          <p:cNvSpPr>
            <a:spLocks noChangeArrowheads="1"/>
          </p:cNvSpPr>
          <p:nvPr/>
        </p:nvSpPr>
        <p:spPr bwMode="auto">
          <a:xfrm>
            <a:off x="0" y="3716338"/>
            <a:ext cx="9144000" cy="2065337"/>
          </a:xfrm>
          <a:prstGeom prst="rect">
            <a:avLst/>
          </a:prstGeom>
          <a:gradFill rotWithShape="1">
            <a:gsLst>
              <a:gs pos="0">
                <a:schemeClr val="tx1"/>
              </a:gs>
              <a:gs pos="100000">
                <a:schemeClr val="tx1">
                  <a:gamma/>
                  <a:tint val="0"/>
                  <a:invGamma/>
                  <a:alpha val="0"/>
                </a:schemeClr>
              </a:gs>
            </a:gsLst>
            <a:lin ang="5400000" scaled="1"/>
          </a:gradFill>
          <a:ln w="9525">
            <a:noFill/>
            <a:miter lim="800000"/>
            <a:headEnd/>
            <a:tailEnd/>
          </a:ln>
          <a:effectLst/>
        </p:spPr>
        <p:txBody>
          <a:bodyPr anchor="ctr">
            <a:spAutoFit/>
          </a:bodyPr>
          <a:lstStyle/>
          <a:p>
            <a:pPr>
              <a:defRPr/>
            </a:pPr>
            <a:endParaRPr lang="en-US">
              <a:ea typeface="Arial" charset="0"/>
              <a:cs typeface="Arial" charset="0"/>
            </a:endParaRPr>
          </a:p>
        </p:txBody>
      </p:sp>
      <p:sp>
        <p:nvSpPr>
          <p:cNvPr id="55299" name="Text Box 4"/>
          <p:cNvSpPr txBox="1">
            <a:spLocks noChangeArrowheads="1"/>
          </p:cNvSpPr>
          <p:nvPr/>
        </p:nvSpPr>
        <p:spPr bwMode="auto">
          <a:xfrm>
            <a:off x="395288" y="322263"/>
            <a:ext cx="3600450" cy="42510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6614" tIns="93308" rIns="186614" bIns="93308">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Aft>
                <a:spcPct val="100000"/>
              </a:spcAft>
            </a:pPr>
            <a:r>
              <a:rPr lang="en-GB" i="0" dirty="0"/>
              <a:t>Your </a:t>
            </a:r>
            <a:r>
              <a:rPr lang="en-GB" dirty="0"/>
              <a:t>field  </a:t>
            </a:r>
            <a:r>
              <a:rPr lang="en-GB" i="0" dirty="0"/>
              <a:t>= a set of objects related to you by proximity, orientation, lighting and other factors</a:t>
            </a:r>
          </a:p>
          <a:p>
            <a:pPr eaLnBrk="1" hangingPunct="1">
              <a:spcAft>
                <a:spcPct val="100000"/>
              </a:spcAft>
            </a:pPr>
            <a:r>
              <a:rPr lang="en-GB" i="0" dirty="0"/>
              <a:t>You </a:t>
            </a:r>
            <a:r>
              <a:rPr lang="en-GB" dirty="0"/>
              <a:t>encounter </a:t>
            </a:r>
            <a:r>
              <a:rPr lang="en-GB" i="0" dirty="0"/>
              <a:t>an object = it is in your field</a:t>
            </a:r>
          </a:p>
          <a:p>
            <a:pPr eaLnBrk="1" hangingPunct="1">
              <a:spcAft>
                <a:spcPct val="100000"/>
              </a:spcAft>
            </a:pPr>
            <a:r>
              <a:rPr lang="en-GB" i="0" dirty="0"/>
              <a:t>You </a:t>
            </a:r>
            <a:r>
              <a:rPr lang="en-GB" dirty="0"/>
              <a:t>register </a:t>
            </a:r>
            <a:r>
              <a:rPr lang="en-GB" i="0" dirty="0"/>
              <a:t>an object at a location </a:t>
            </a:r>
            <a:r>
              <a:rPr lang="en-GB" i="0" dirty="0" smtClean="0"/>
              <a:t>&lt;= </a:t>
            </a:r>
            <a:r>
              <a:rPr lang="en-GB" i="0" dirty="0"/>
              <a:t>you most recently encountered the object at that location</a:t>
            </a:r>
          </a:p>
        </p:txBody>
      </p:sp>
      <p:sp>
        <p:nvSpPr>
          <p:cNvPr id="55300" name="Text Box 5"/>
          <p:cNvSpPr txBox="1">
            <a:spLocks noChangeArrowheads="1"/>
          </p:cNvSpPr>
          <p:nvPr/>
        </p:nvSpPr>
        <p:spPr bwMode="auto">
          <a:xfrm>
            <a:off x="4140200" y="322263"/>
            <a:ext cx="4752975" cy="42510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6614" tIns="93308" rIns="186614" bIns="93308">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100000"/>
              </a:spcBef>
            </a:pPr>
            <a:r>
              <a:rPr lang="en-GB" i="0" u="sng" dirty="0"/>
              <a:t>Principle </a:t>
            </a:r>
            <a:r>
              <a:rPr lang="en-GB" i="0" u="sng" dirty="0" smtClean="0"/>
              <a:t>3:</a:t>
            </a:r>
            <a:r>
              <a:rPr lang="en-GB" i="0" dirty="0" smtClean="0"/>
              <a:t>  </a:t>
            </a:r>
            <a:r>
              <a:rPr lang="en-GB" i="0" dirty="0"/>
              <a:t>one </a:t>
            </a:r>
            <a:r>
              <a:rPr lang="en-GB" i="0" dirty="0" smtClean="0"/>
              <a:t>can</a:t>
            </a:r>
            <a:r>
              <a:rPr lang="en-GB" altLang="ja-JP" i="0" dirty="0" smtClean="0"/>
              <a:t>’t </a:t>
            </a:r>
            <a:r>
              <a:rPr lang="en-GB" altLang="ja-JP" i="0" dirty="0"/>
              <a:t>goal-</a:t>
            </a:r>
            <a:r>
              <a:rPr lang="en-GB" altLang="ja-JP" i="0" dirty="0" err="1"/>
              <a:t>directedly</a:t>
            </a:r>
            <a:r>
              <a:rPr lang="en-GB" altLang="ja-JP" i="0" dirty="0"/>
              <a:t> act on an object unless one has encountered it.</a:t>
            </a:r>
          </a:p>
          <a:p>
            <a:pPr eaLnBrk="1" hangingPunct="1"/>
            <a:endParaRPr lang="en-GB" i="0" u="sng" dirty="0"/>
          </a:p>
          <a:p>
            <a:pPr eaLnBrk="1" hangingPunct="1"/>
            <a:r>
              <a:rPr lang="en-GB" i="0" u="sng" dirty="0"/>
              <a:t>Principle 2:</a:t>
            </a:r>
            <a:r>
              <a:rPr lang="en-GB" i="0" dirty="0"/>
              <a:t> correct registration is a condition of </a:t>
            </a:r>
            <a:r>
              <a:rPr lang="en-GB" dirty="0"/>
              <a:t>successful </a:t>
            </a:r>
            <a:r>
              <a:rPr lang="en-GB" i="0" dirty="0"/>
              <a:t>action.</a:t>
            </a:r>
          </a:p>
          <a:p>
            <a:pPr eaLnBrk="1" hangingPunct="1"/>
            <a:endParaRPr lang="en-GB" i="0" u="sng" dirty="0"/>
          </a:p>
          <a:p>
            <a:pPr eaLnBrk="1" hangingPunct="1"/>
            <a:r>
              <a:rPr lang="en-GB" i="0" u="sng" dirty="0"/>
              <a:t>Principle 3:</a:t>
            </a:r>
            <a:r>
              <a:rPr lang="en-GB" i="0" dirty="0"/>
              <a:t> when an agent performs a goal-directed action and the goal specifies an object, the agent will act as if the object were actually in the location she registers it at.</a:t>
            </a:r>
          </a:p>
        </p:txBody>
      </p:sp>
      <p:sp>
        <p:nvSpPr>
          <p:cNvPr id="55301" name="Line 6"/>
          <p:cNvSpPr>
            <a:spLocks noChangeShapeType="1"/>
          </p:cNvSpPr>
          <p:nvPr/>
        </p:nvSpPr>
        <p:spPr bwMode="auto">
          <a:xfrm>
            <a:off x="4067175" y="0"/>
            <a:ext cx="0" cy="5516563"/>
          </a:xfrm>
          <a:prstGeom prst="line">
            <a:avLst/>
          </a:prstGeom>
          <a:noFill/>
          <a:ln w="9525" cap="rnd">
            <a:solidFill>
              <a:schemeClr val="bg1"/>
            </a:solidFill>
            <a:prstDash val="sysDot"/>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55302" name="Rectangle 7"/>
          <p:cNvSpPr>
            <a:spLocks noChangeArrowheads="1"/>
          </p:cNvSpPr>
          <p:nvPr/>
        </p:nvSpPr>
        <p:spPr bwMode="auto">
          <a:xfrm>
            <a:off x="4140200" y="1700213"/>
            <a:ext cx="4824413" cy="295275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grpSp>
        <p:nvGrpSpPr>
          <p:cNvPr id="55303" name="Group 8"/>
          <p:cNvGrpSpPr>
            <a:grpSpLocks/>
          </p:cNvGrpSpPr>
          <p:nvPr/>
        </p:nvGrpSpPr>
        <p:grpSpPr bwMode="auto">
          <a:xfrm>
            <a:off x="395288" y="4941888"/>
            <a:ext cx="5043487" cy="1582737"/>
            <a:chOff x="1655" y="8119"/>
            <a:chExt cx="4286" cy="1344"/>
          </a:xfrm>
        </p:grpSpPr>
        <p:sp>
          <p:nvSpPr>
            <p:cNvPr id="691209" name="AutoShape 9"/>
            <p:cNvSpPr>
              <a:spLocks noChangeArrowheads="1"/>
            </p:cNvSpPr>
            <p:nvPr/>
          </p:nvSpPr>
          <p:spPr bwMode="auto">
            <a:xfrm>
              <a:off x="1655" y="8119"/>
              <a:ext cx="4229" cy="1305"/>
            </a:xfrm>
            <a:prstGeom prst="roundRect">
              <a:avLst>
                <a:gd name="adj" fmla="val 6546"/>
              </a:avLst>
            </a:prstGeom>
            <a:gradFill rotWithShape="1">
              <a:gsLst>
                <a:gs pos="0">
                  <a:schemeClr val="tx1"/>
                </a:gs>
                <a:gs pos="100000">
                  <a:schemeClr val="tx1">
                    <a:gamma/>
                    <a:shade val="46275"/>
                    <a:invGamma/>
                    <a:alpha val="0"/>
                  </a:schemeClr>
                </a:gs>
              </a:gsLst>
              <a:lin ang="5400000" scaled="1"/>
            </a:gradFill>
            <a:ln w="9525" cap="rnd">
              <a:solidFill>
                <a:schemeClr val="bg1"/>
              </a:solidFill>
              <a:prstDash val="sysDot"/>
              <a:round/>
              <a:headEnd/>
              <a:tailEnd/>
            </a:ln>
            <a:effectLst/>
          </p:spPr>
          <p:txBody>
            <a:bodyPr anchor="ctr">
              <a:spAutoFit/>
            </a:bodyPr>
            <a:lstStyle/>
            <a:p>
              <a:pPr>
                <a:defRPr/>
              </a:pPr>
              <a:endParaRPr lang="en-US">
                <a:ea typeface="Arial" charset="0"/>
                <a:cs typeface="Arial" charset="0"/>
              </a:endParaRPr>
            </a:p>
          </p:txBody>
        </p:sp>
        <p:grpSp>
          <p:nvGrpSpPr>
            <p:cNvPr id="55305" name="Group 10"/>
            <p:cNvGrpSpPr>
              <a:grpSpLocks/>
            </p:cNvGrpSpPr>
            <p:nvPr/>
          </p:nvGrpSpPr>
          <p:grpSpPr bwMode="auto">
            <a:xfrm>
              <a:off x="2471" y="8384"/>
              <a:ext cx="960" cy="1077"/>
              <a:chOff x="1851" y="8591"/>
              <a:chExt cx="1133" cy="1270"/>
            </a:xfrm>
          </p:grpSpPr>
          <p:grpSp>
            <p:nvGrpSpPr>
              <p:cNvPr id="55358" name="Group 11"/>
              <p:cNvGrpSpPr>
                <a:grpSpLocks noChangeAspect="1"/>
              </p:cNvGrpSpPr>
              <p:nvPr/>
            </p:nvGrpSpPr>
            <p:grpSpPr bwMode="auto">
              <a:xfrm>
                <a:off x="2026" y="8591"/>
                <a:ext cx="657" cy="680"/>
                <a:chOff x="2925" y="799"/>
                <a:chExt cx="1970" cy="2041"/>
              </a:xfrm>
            </p:grpSpPr>
            <p:sp>
              <p:nvSpPr>
                <p:cNvPr id="55360" name="Oval 12"/>
                <p:cNvSpPr>
                  <a:spLocks noChangeAspect="1" noChangeArrowheads="1"/>
                </p:cNvSpPr>
                <p:nvPr/>
              </p:nvSpPr>
              <p:spPr bwMode="auto">
                <a:xfrm>
                  <a:off x="3605" y="799"/>
                  <a:ext cx="471" cy="722"/>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5361" name="AutoShape 13"/>
                <p:cNvSpPr>
                  <a:spLocks noChangeAspect="1" noChangeArrowheads="1"/>
                </p:cNvSpPr>
                <p:nvPr/>
              </p:nvSpPr>
              <p:spPr bwMode="auto">
                <a:xfrm>
                  <a:off x="3786" y="1117"/>
                  <a:ext cx="95" cy="157"/>
                </a:xfrm>
                <a:prstGeom prst="triangle">
                  <a:avLst>
                    <a:gd name="adj" fmla="val 5263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5362" name="AutoShape 14"/>
                <p:cNvSpPr>
                  <a:spLocks noChangeAspect="1" noChangeArrowheads="1"/>
                </p:cNvSpPr>
                <p:nvPr/>
              </p:nvSpPr>
              <p:spPr bwMode="auto">
                <a:xfrm>
                  <a:off x="3753" y="1525"/>
                  <a:ext cx="203" cy="110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5363" name="Oval 15"/>
                <p:cNvSpPr>
                  <a:spLocks noChangeAspect="1" noChangeArrowheads="1"/>
                </p:cNvSpPr>
                <p:nvPr/>
              </p:nvSpPr>
              <p:spPr bwMode="auto">
                <a:xfrm>
                  <a:off x="3832" y="1706"/>
                  <a:ext cx="45" cy="499"/>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55364" name="Oval 16"/>
                <p:cNvSpPr>
                  <a:spLocks noChangeAspect="1" noChangeArrowheads="1"/>
                </p:cNvSpPr>
                <p:nvPr/>
              </p:nvSpPr>
              <p:spPr bwMode="auto">
                <a:xfrm rot="5400000">
                  <a:off x="4059" y="1933"/>
                  <a:ext cx="45" cy="499"/>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55365" name="AutoShape 17"/>
                <p:cNvSpPr>
                  <a:spLocks noChangeAspect="1" noChangeArrowheads="1"/>
                </p:cNvSpPr>
                <p:nvPr/>
              </p:nvSpPr>
              <p:spPr bwMode="auto">
                <a:xfrm rot="5400000">
                  <a:off x="3900" y="2500"/>
                  <a:ext cx="91" cy="227"/>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55366" name="AutoShape 18"/>
                <p:cNvSpPr>
                  <a:spLocks noChangeAspect="1" noChangeArrowheads="1"/>
                </p:cNvSpPr>
                <p:nvPr/>
              </p:nvSpPr>
              <p:spPr bwMode="auto">
                <a:xfrm>
                  <a:off x="4013" y="2613"/>
                  <a:ext cx="91" cy="227"/>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55367" name="Freeform 19"/>
                <p:cNvSpPr>
                  <a:spLocks noChangeAspect="1"/>
                </p:cNvSpPr>
                <p:nvPr/>
              </p:nvSpPr>
              <p:spPr bwMode="auto">
                <a:xfrm>
                  <a:off x="2925" y="1298"/>
                  <a:ext cx="1970" cy="1036"/>
                </a:xfrm>
                <a:custGeom>
                  <a:avLst/>
                  <a:gdLst>
                    <a:gd name="T0" fmla="*/ 379 w 1970"/>
                    <a:gd name="T1" fmla="*/ 30 h 1036"/>
                    <a:gd name="T2" fmla="*/ 970 w 1970"/>
                    <a:gd name="T3" fmla="*/ 300 h 1036"/>
                    <a:gd name="T4" fmla="*/ 1609 w 1970"/>
                    <a:gd name="T5" fmla="*/ 15 h 1036"/>
                    <a:gd name="T6" fmla="*/ 1970 w 1970"/>
                    <a:gd name="T7" fmla="*/ 552 h 1036"/>
                    <a:gd name="T8" fmla="*/ 1005 w 1970"/>
                    <a:gd name="T9" fmla="*/ 1034 h 1036"/>
                    <a:gd name="T10" fmla="*/ 0 w 1970"/>
                    <a:gd name="T11" fmla="*/ 561 h 1036"/>
                    <a:gd name="T12" fmla="*/ 379 w 1970"/>
                    <a:gd name="T13" fmla="*/ 30 h 1036"/>
                    <a:gd name="T14" fmla="*/ 0 60000 65536"/>
                    <a:gd name="T15" fmla="*/ 0 60000 65536"/>
                    <a:gd name="T16" fmla="*/ 0 60000 65536"/>
                    <a:gd name="T17" fmla="*/ 0 60000 65536"/>
                    <a:gd name="T18" fmla="*/ 0 60000 65536"/>
                    <a:gd name="T19" fmla="*/ 0 60000 65536"/>
                    <a:gd name="T20" fmla="*/ 0 60000 65536"/>
                    <a:gd name="T21" fmla="*/ 0 w 1970"/>
                    <a:gd name="T22" fmla="*/ 0 h 1036"/>
                    <a:gd name="T23" fmla="*/ 1970 w 1970"/>
                    <a:gd name="T24" fmla="*/ 1036 h 10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70" h="1036">
                      <a:moveTo>
                        <a:pt x="379" y="30"/>
                      </a:moveTo>
                      <a:cubicBezTo>
                        <a:pt x="552" y="138"/>
                        <a:pt x="765" y="302"/>
                        <a:pt x="970" y="300"/>
                      </a:cubicBezTo>
                      <a:cubicBezTo>
                        <a:pt x="1175" y="298"/>
                        <a:pt x="1423" y="133"/>
                        <a:pt x="1609" y="15"/>
                      </a:cubicBezTo>
                      <a:cubicBezTo>
                        <a:pt x="1970" y="552"/>
                        <a:pt x="1615" y="15"/>
                        <a:pt x="1970" y="552"/>
                      </a:cubicBezTo>
                      <a:cubicBezTo>
                        <a:pt x="1869" y="722"/>
                        <a:pt x="1333" y="1032"/>
                        <a:pt x="1005" y="1034"/>
                      </a:cubicBezTo>
                      <a:cubicBezTo>
                        <a:pt x="677" y="1036"/>
                        <a:pt x="104" y="728"/>
                        <a:pt x="0" y="561"/>
                      </a:cubicBezTo>
                      <a:cubicBezTo>
                        <a:pt x="413" y="0"/>
                        <a:pt x="20" y="510"/>
                        <a:pt x="379" y="30"/>
                      </a:cubicBezTo>
                      <a:close/>
                    </a:path>
                  </a:pathLst>
                </a:custGeom>
                <a:solidFill>
                  <a:schemeClr val="bg1">
                    <a:alpha val="5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p>
                  <a:endParaRPr lang="en-US"/>
                </a:p>
              </p:txBody>
            </p:sp>
          </p:grpSp>
          <p:sp>
            <p:nvSpPr>
              <p:cNvPr id="55359" name="Text Box 20"/>
              <p:cNvSpPr txBox="1">
                <a:spLocks noChangeArrowheads="1"/>
              </p:cNvSpPr>
              <p:nvPr/>
            </p:nvSpPr>
            <p:spPr bwMode="auto">
              <a:xfrm>
                <a:off x="1851" y="9524"/>
                <a:ext cx="1133"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orientation</a:t>
                </a:r>
              </a:p>
            </p:txBody>
          </p:sp>
        </p:grpSp>
        <p:grpSp>
          <p:nvGrpSpPr>
            <p:cNvPr id="55306" name="Group 21"/>
            <p:cNvGrpSpPr>
              <a:grpSpLocks/>
            </p:cNvGrpSpPr>
            <p:nvPr/>
          </p:nvGrpSpPr>
          <p:grpSpPr bwMode="auto">
            <a:xfrm>
              <a:off x="3400" y="8309"/>
              <a:ext cx="713" cy="1154"/>
              <a:chOff x="3039" y="8502"/>
              <a:chExt cx="842" cy="1363"/>
            </a:xfrm>
          </p:grpSpPr>
          <p:grpSp>
            <p:nvGrpSpPr>
              <p:cNvPr id="55345" name="Group 22"/>
              <p:cNvGrpSpPr>
                <a:grpSpLocks noChangeAspect="1"/>
              </p:cNvGrpSpPr>
              <p:nvPr/>
            </p:nvGrpSpPr>
            <p:grpSpPr bwMode="auto">
              <a:xfrm>
                <a:off x="3074" y="8502"/>
                <a:ext cx="662" cy="772"/>
                <a:chOff x="3696" y="2205"/>
                <a:chExt cx="1361" cy="1588"/>
              </a:xfrm>
            </p:grpSpPr>
            <p:sp>
              <p:nvSpPr>
                <p:cNvPr id="55347" name="AutoShape 23"/>
                <p:cNvSpPr>
                  <a:spLocks noChangeAspect="1" noChangeArrowheads="1"/>
                </p:cNvSpPr>
                <p:nvPr/>
              </p:nvSpPr>
              <p:spPr bwMode="auto">
                <a:xfrm>
                  <a:off x="4558" y="2205"/>
                  <a:ext cx="499" cy="499"/>
                </a:xfrm>
                <a:prstGeom prst="sun">
                  <a:avLst>
                    <a:gd name="adj" fmla="val 25000"/>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55348" name="AutoShape 24"/>
                <p:cNvSpPr>
                  <a:spLocks noChangeAspect="1" noChangeArrowheads="1"/>
                </p:cNvSpPr>
                <p:nvPr/>
              </p:nvSpPr>
              <p:spPr bwMode="auto">
                <a:xfrm>
                  <a:off x="3696" y="2296"/>
                  <a:ext cx="182" cy="363"/>
                </a:xfrm>
                <a:prstGeom prst="moon">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55349" name="Oval 25"/>
                <p:cNvSpPr>
                  <a:spLocks noChangeAspect="1" noChangeArrowheads="1"/>
                </p:cNvSpPr>
                <p:nvPr/>
              </p:nvSpPr>
              <p:spPr bwMode="auto">
                <a:xfrm>
                  <a:off x="4150" y="2432"/>
                  <a:ext cx="314" cy="481"/>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5350" name="AutoShape 26"/>
                <p:cNvSpPr>
                  <a:spLocks noChangeAspect="1" noChangeArrowheads="1"/>
                </p:cNvSpPr>
                <p:nvPr/>
              </p:nvSpPr>
              <p:spPr bwMode="auto">
                <a:xfrm>
                  <a:off x="4270" y="2644"/>
                  <a:ext cx="64" cy="105"/>
                </a:xfrm>
                <a:prstGeom prst="triangle">
                  <a:avLst>
                    <a:gd name="adj" fmla="val 5263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5351" name="AutoShape 27"/>
                <p:cNvSpPr>
                  <a:spLocks noChangeAspect="1" noChangeArrowheads="1"/>
                </p:cNvSpPr>
                <p:nvPr/>
              </p:nvSpPr>
              <p:spPr bwMode="auto">
                <a:xfrm>
                  <a:off x="4248" y="2916"/>
                  <a:ext cx="136" cy="734"/>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5352" name="Oval 28"/>
                <p:cNvSpPr>
                  <a:spLocks noChangeAspect="1" noChangeArrowheads="1"/>
                </p:cNvSpPr>
                <p:nvPr/>
              </p:nvSpPr>
              <p:spPr bwMode="auto">
                <a:xfrm>
                  <a:off x="4301" y="3037"/>
                  <a:ext cx="30" cy="333"/>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55353" name="Oval 29"/>
                <p:cNvSpPr>
                  <a:spLocks noChangeAspect="1" noChangeArrowheads="1"/>
                </p:cNvSpPr>
                <p:nvPr/>
              </p:nvSpPr>
              <p:spPr bwMode="auto">
                <a:xfrm rot="5400000">
                  <a:off x="4453" y="3188"/>
                  <a:ext cx="30" cy="333"/>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55354" name="AutoShape 30"/>
                <p:cNvSpPr>
                  <a:spLocks noChangeAspect="1" noChangeArrowheads="1"/>
                </p:cNvSpPr>
                <p:nvPr/>
              </p:nvSpPr>
              <p:spPr bwMode="auto">
                <a:xfrm rot="5400000">
                  <a:off x="4347" y="3566"/>
                  <a:ext cx="60" cy="151"/>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55355" name="AutoShape 31"/>
                <p:cNvSpPr>
                  <a:spLocks noChangeAspect="1" noChangeArrowheads="1"/>
                </p:cNvSpPr>
                <p:nvPr/>
              </p:nvSpPr>
              <p:spPr bwMode="auto">
                <a:xfrm>
                  <a:off x="4422" y="3642"/>
                  <a:ext cx="60" cy="151"/>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55356" name="Freeform 32"/>
                <p:cNvSpPr>
                  <a:spLocks noChangeAspect="1"/>
                </p:cNvSpPr>
                <p:nvPr/>
              </p:nvSpPr>
              <p:spPr bwMode="auto">
                <a:xfrm>
                  <a:off x="3696" y="2765"/>
                  <a:ext cx="1314" cy="691"/>
                </a:xfrm>
                <a:custGeom>
                  <a:avLst/>
                  <a:gdLst>
                    <a:gd name="T0" fmla="*/ 113 w 1970"/>
                    <a:gd name="T1" fmla="*/ 9 h 1036"/>
                    <a:gd name="T2" fmla="*/ 288 w 1970"/>
                    <a:gd name="T3" fmla="*/ 89 h 1036"/>
                    <a:gd name="T4" fmla="*/ 478 w 1970"/>
                    <a:gd name="T5" fmla="*/ 5 h 1036"/>
                    <a:gd name="T6" fmla="*/ 584 w 1970"/>
                    <a:gd name="T7" fmla="*/ 163 h 1036"/>
                    <a:gd name="T8" fmla="*/ 298 w 1970"/>
                    <a:gd name="T9" fmla="*/ 307 h 1036"/>
                    <a:gd name="T10" fmla="*/ 0 w 1970"/>
                    <a:gd name="T11" fmla="*/ 166 h 1036"/>
                    <a:gd name="T12" fmla="*/ 113 w 1970"/>
                    <a:gd name="T13" fmla="*/ 9 h 1036"/>
                    <a:gd name="T14" fmla="*/ 0 60000 65536"/>
                    <a:gd name="T15" fmla="*/ 0 60000 65536"/>
                    <a:gd name="T16" fmla="*/ 0 60000 65536"/>
                    <a:gd name="T17" fmla="*/ 0 60000 65536"/>
                    <a:gd name="T18" fmla="*/ 0 60000 65536"/>
                    <a:gd name="T19" fmla="*/ 0 60000 65536"/>
                    <a:gd name="T20" fmla="*/ 0 60000 65536"/>
                    <a:gd name="T21" fmla="*/ 0 w 1970"/>
                    <a:gd name="T22" fmla="*/ 0 h 1036"/>
                    <a:gd name="T23" fmla="*/ 1970 w 1970"/>
                    <a:gd name="T24" fmla="*/ 1036 h 10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70" h="1036">
                      <a:moveTo>
                        <a:pt x="379" y="30"/>
                      </a:moveTo>
                      <a:cubicBezTo>
                        <a:pt x="552" y="138"/>
                        <a:pt x="765" y="302"/>
                        <a:pt x="970" y="300"/>
                      </a:cubicBezTo>
                      <a:cubicBezTo>
                        <a:pt x="1175" y="298"/>
                        <a:pt x="1423" y="133"/>
                        <a:pt x="1609" y="15"/>
                      </a:cubicBezTo>
                      <a:cubicBezTo>
                        <a:pt x="1970" y="552"/>
                        <a:pt x="1615" y="15"/>
                        <a:pt x="1970" y="552"/>
                      </a:cubicBezTo>
                      <a:cubicBezTo>
                        <a:pt x="1869" y="722"/>
                        <a:pt x="1333" y="1032"/>
                        <a:pt x="1005" y="1034"/>
                      </a:cubicBezTo>
                      <a:cubicBezTo>
                        <a:pt x="677" y="1036"/>
                        <a:pt x="104" y="728"/>
                        <a:pt x="0" y="561"/>
                      </a:cubicBezTo>
                      <a:cubicBezTo>
                        <a:pt x="413" y="0"/>
                        <a:pt x="20" y="510"/>
                        <a:pt x="379" y="30"/>
                      </a:cubicBezTo>
                      <a:close/>
                    </a:path>
                  </a:pathLst>
                </a:custGeom>
                <a:gradFill rotWithShape="1">
                  <a:gsLst>
                    <a:gs pos="0">
                      <a:srgbClr val="B2B2B2">
                        <a:alpha val="0"/>
                      </a:srgbClr>
                    </a:gs>
                    <a:gs pos="100000">
                      <a:srgbClr val="52525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p>
                  <a:endParaRPr lang="en-US"/>
                </a:p>
              </p:txBody>
            </p:sp>
            <p:sp>
              <p:nvSpPr>
                <p:cNvPr id="55357" name="AutoShape 33"/>
                <p:cNvSpPr>
                  <a:spLocks noChangeAspect="1" noChangeArrowheads="1"/>
                </p:cNvSpPr>
                <p:nvPr/>
              </p:nvSpPr>
              <p:spPr bwMode="auto">
                <a:xfrm rot="1382036">
                  <a:off x="4558" y="2205"/>
                  <a:ext cx="499" cy="499"/>
                </a:xfrm>
                <a:prstGeom prst="sun">
                  <a:avLst>
                    <a:gd name="adj" fmla="val 25000"/>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grpSp>
          <p:sp>
            <p:nvSpPr>
              <p:cNvPr id="55346" name="Text Box 34"/>
              <p:cNvSpPr txBox="1">
                <a:spLocks noChangeArrowheads="1"/>
              </p:cNvSpPr>
              <p:nvPr/>
            </p:nvSpPr>
            <p:spPr bwMode="auto">
              <a:xfrm>
                <a:off x="3039" y="9527"/>
                <a:ext cx="842"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lighting</a:t>
                </a:r>
              </a:p>
            </p:txBody>
          </p:sp>
        </p:grpSp>
        <p:grpSp>
          <p:nvGrpSpPr>
            <p:cNvPr id="55307" name="Group 35"/>
            <p:cNvGrpSpPr>
              <a:grpSpLocks/>
            </p:cNvGrpSpPr>
            <p:nvPr/>
          </p:nvGrpSpPr>
          <p:grpSpPr bwMode="auto">
            <a:xfrm>
              <a:off x="4246" y="8322"/>
              <a:ext cx="702" cy="1140"/>
              <a:chOff x="4037" y="8518"/>
              <a:chExt cx="829" cy="1346"/>
            </a:xfrm>
          </p:grpSpPr>
          <p:grpSp>
            <p:nvGrpSpPr>
              <p:cNvPr id="55333" name="Group 36"/>
              <p:cNvGrpSpPr>
                <a:grpSpLocks noChangeAspect="1"/>
              </p:cNvGrpSpPr>
              <p:nvPr/>
            </p:nvGrpSpPr>
            <p:grpSpPr bwMode="auto">
              <a:xfrm>
                <a:off x="4096" y="8518"/>
                <a:ext cx="605" cy="861"/>
                <a:chOff x="4105" y="216"/>
                <a:chExt cx="1270" cy="1808"/>
              </a:xfrm>
            </p:grpSpPr>
            <p:sp>
              <p:nvSpPr>
                <p:cNvPr id="55335" name="Oval 37"/>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5336" name="AutoShape 38"/>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5337" name="Oval 39"/>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55338" name="AutoShape 40"/>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5339" name="Oval 41"/>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55340" name="AutoShape 42"/>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55341" name="AutoShape 43"/>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55342" name="AutoShape 44"/>
                <p:cNvSpPr>
                  <a:spLocks noChangeAspect="1" noChangeArrowheads="1"/>
                </p:cNvSpPr>
                <p:nvPr/>
              </p:nvSpPr>
              <p:spPr bwMode="auto">
                <a:xfrm rot="6165927">
                  <a:off x="4049" y="609"/>
                  <a:ext cx="1535" cy="749"/>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87 w 21600"/>
                    <a:gd name="T13" fmla="*/ 4585 h 21600"/>
                    <a:gd name="T14" fmla="*/ 17013 w 21600"/>
                    <a:gd name="T15" fmla="*/ 17015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lnTo>
                        <a:pt x="0" y="0"/>
                      </a:lnTo>
                      <a:close/>
                    </a:path>
                  </a:pathLst>
                </a:custGeom>
                <a:solidFill>
                  <a:schemeClr val="bg1">
                    <a:alpha val="50195"/>
                  </a:schemeClr>
                </a:solidFill>
                <a:ln w="12700">
                  <a:solidFill>
                    <a:schemeClr val="tx1"/>
                  </a:solidFill>
                  <a:miter lim="800000"/>
                  <a:headEnd/>
                  <a:tailEnd/>
                </a:ln>
              </p:spPr>
              <p:txBody>
                <a:bodyPr anchor="ctr">
                  <a:spAutoFit/>
                </a:bodyPr>
                <a:lstStyle/>
                <a:p>
                  <a:endParaRPr lang="en-US"/>
                </a:p>
              </p:txBody>
            </p:sp>
            <p:sp>
              <p:nvSpPr>
                <p:cNvPr id="55343" name="Rectangle 45"/>
                <p:cNvSpPr>
                  <a:spLocks noChangeAspect="1" noChangeArrowheads="1"/>
                </p:cNvSpPr>
                <p:nvPr/>
              </p:nvSpPr>
              <p:spPr bwMode="auto">
                <a:xfrm>
                  <a:off x="4830" y="799"/>
                  <a:ext cx="136" cy="1225"/>
                </a:xfrm>
                <a:prstGeom prst="rect">
                  <a:avLst/>
                </a:prstGeom>
                <a:solidFill>
                  <a:schemeClr val="bg1"/>
                </a:solidFill>
                <a:ln w="38100">
                  <a:solidFill>
                    <a:schemeClr val="tx1"/>
                  </a:solidFill>
                  <a:miter lim="800000"/>
                  <a:headEnd/>
                  <a:tailEnd/>
                </a:ln>
              </p:spPr>
              <p:txBody>
                <a:bodyPr anchor="ctr">
                  <a:spAutoFit/>
                </a:bodyPr>
                <a:lstStyle/>
                <a:p>
                  <a:endParaRPr lang="en-US"/>
                </a:p>
              </p:txBody>
            </p:sp>
            <p:sp>
              <p:nvSpPr>
                <p:cNvPr id="55344" name="Oval 46"/>
                <p:cNvSpPr>
                  <a:spLocks noChangeAspect="1" noChangeArrowheads="1"/>
                </p:cNvSpPr>
                <p:nvPr/>
              </p:nvSpPr>
              <p:spPr bwMode="auto">
                <a:xfrm>
                  <a:off x="5012" y="1162"/>
                  <a:ext cx="363" cy="363"/>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p>
                  <a:endParaRPr lang="en-US"/>
                </a:p>
              </p:txBody>
            </p:sp>
          </p:grpSp>
          <p:sp>
            <p:nvSpPr>
              <p:cNvPr id="55334" name="Text Box 47"/>
              <p:cNvSpPr txBox="1">
                <a:spLocks noChangeArrowheads="1"/>
              </p:cNvSpPr>
              <p:nvPr/>
            </p:nvSpPr>
            <p:spPr bwMode="auto">
              <a:xfrm>
                <a:off x="4037" y="9526"/>
                <a:ext cx="829"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barriers</a:t>
                </a:r>
              </a:p>
            </p:txBody>
          </p:sp>
        </p:grpSp>
        <p:grpSp>
          <p:nvGrpSpPr>
            <p:cNvPr id="55308" name="Group 48"/>
            <p:cNvGrpSpPr>
              <a:grpSpLocks/>
            </p:cNvGrpSpPr>
            <p:nvPr/>
          </p:nvGrpSpPr>
          <p:grpSpPr bwMode="auto">
            <a:xfrm>
              <a:off x="5098" y="8373"/>
              <a:ext cx="843" cy="1088"/>
              <a:chOff x="4955" y="8577"/>
              <a:chExt cx="997" cy="1285"/>
            </a:xfrm>
          </p:grpSpPr>
          <p:grpSp>
            <p:nvGrpSpPr>
              <p:cNvPr id="55320" name="Group 49"/>
              <p:cNvGrpSpPr>
                <a:grpSpLocks noChangeAspect="1"/>
              </p:cNvGrpSpPr>
              <p:nvPr/>
            </p:nvGrpSpPr>
            <p:grpSpPr bwMode="auto">
              <a:xfrm>
                <a:off x="5092" y="8577"/>
                <a:ext cx="606" cy="804"/>
                <a:chOff x="4105" y="339"/>
                <a:chExt cx="1270" cy="1685"/>
              </a:xfrm>
            </p:grpSpPr>
            <p:sp>
              <p:nvSpPr>
                <p:cNvPr id="55322" name="Oval 50"/>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5323" name="AutoShape 51"/>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5324" name="Oval 52"/>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55325" name="AutoShape 53"/>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5326" name="Oval 54"/>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55327" name="AutoShape 55"/>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55328" name="AutoShape 56"/>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55329" name="AutoShape 57"/>
                <p:cNvSpPr>
                  <a:spLocks noChangeAspect="1" noChangeArrowheads="1"/>
                </p:cNvSpPr>
                <p:nvPr/>
              </p:nvSpPr>
              <p:spPr bwMode="auto">
                <a:xfrm rot="6165927">
                  <a:off x="4166" y="612"/>
                  <a:ext cx="1308" cy="76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91 w 21600"/>
                    <a:gd name="T13" fmla="*/ 4592 h 21600"/>
                    <a:gd name="T14" fmla="*/ 17009 w 21600"/>
                    <a:gd name="T15" fmla="*/ 17008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lnTo>
                        <a:pt x="0" y="0"/>
                      </a:lnTo>
                      <a:close/>
                    </a:path>
                  </a:pathLst>
                </a:custGeom>
                <a:solidFill>
                  <a:schemeClr val="bg1">
                    <a:alpha val="50195"/>
                  </a:schemeClr>
                </a:solidFill>
                <a:ln w="12700">
                  <a:solidFill>
                    <a:schemeClr val="tx1"/>
                  </a:solidFill>
                  <a:miter lim="800000"/>
                  <a:headEnd/>
                  <a:tailEnd/>
                </a:ln>
              </p:spPr>
              <p:txBody>
                <a:bodyPr rot="10800000" vert="eaVert" anchor="ctr">
                  <a:spAutoFit/>
                </a:bodyPr>
                <a:lstStyle/>
                <a:p>
                  <a:endParaRPr lang="en-US"/>
                </a:p>
              </p:txBody>
            </p:sp>
            <p:sp>
              <p:nvSpPr>
                <p:cNvPr id="55330" name="Rectangle 58"/>
                <p:cNvSpPr>
                  <a:spLocks noChangeAspect="1" noChangeArrowheads="1"/>
                </p:cNvSpPr>
                <p:nvPr/>
              </p:nvSpPr>
              <p:spPr bwMode="auto">
                <a:xfrm>
                  <a:off x="4830" y="799"/>
                  <a:ext cx="136" cy="1225"/>
                </a:xfrm>
                <a:prstGeom prst="rect">
                  <a:avLst/>
                </a:prstGeom>
                <a:solidFill>
                  <a:schemeClr val="bg1"/>
                </a:solidFill>
                <a:ln w="38100">
                  <a:solidFill>
                    <a:schemeClr val="tx1"/>
                  </a:solidFill>
                  <a:miter lim="800000"/>
                  <a:headEnd/>
                  <a:tailEnd/>
                </a:ln>
              </p:spPr>
              <p:txBody>
                <a:bodyPr anchor="ctr">
                  <a:spAutoFit/>
                </a:bodyPr>
                <a:lstStyle/>
                <a:p>
                  <a:endParaRPr lang="en-US"/>
                </a:p>
              </p:txBody>
            </p:sp>
            <p:sp>
              <p:nvSpPr>
                <p:cNvPr id="55331" name="Oval 59"/>
                <p:cNvSpPr>
                  <a:spLocks noChangeAspect="1" noChangeArrowheads="1"/>
                </p:cNvSpPr>
                <p:nvPr/>
              </p:nvSpPr>
              <p:spPr bwMode="auto">
                <a:xfrm>
                  <a:off x="5012" y="1162"/>
                  <a:ext cx="363" cy="363"/>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p>
                  <a:endParaRPr lang="en-US"/>
                </a:p>
              </p:txBody>
            </p:sp>
            <p:sp>
              <p:nvSpPr>
                <p:cNvPr id="55332" name="Line 60"/>
                <p:cNvSpPr>
                  <a:spLocks noChangeAspect="1" noChangeShapeType="1"/>
                </p:cNvSpPr>
                <p:nvPr/>
              </p:nvSpPr>
              <p:spPr bwMode="auto">
                <a:xfrm>
                  <a:off x="5193" y="436"/>
                  <a:ext cx="0" cy="726"/>
                </a:xfrm>
                <a:prstGeom prst="line">
                  <a:avLst/>
                </a:prstGeom>
                <a:noFill/>
                <a:ln w="38100">
                  <a:solidFill>
                    <a:schemeClr val="bg1"/>
                  </a:solidFill>
                  <a:round/>
                  <a:headEnd type="oval" w="lg" len="lg"/>
                  <a:tailEnd type="triangle" w="lg" len="lg"/>
                </a:ln>
                <a:extLst>
                  <a:ext uri="{909E8E84-426E-40dd-AFC4-6F175D3DCCD1}">
                    <a14:hiddenFill xmlns:a14="http://schemas.microsoft.com/office/drawing/2010/main">
                      <a:noFill/>
                    </a14:hiddenFill>
                  </a:ext>
                </a:extLst>
              </p:spPr>
              <p:txBody>
                <a:bodyPr>
                  <a:spAutoFit/>
                </a:bodyPr>
                <a:lstStyle/>
                <a:p>
                  <a:endParaRPr lang="en-US"/>
                </a:p>
              </p:txBody>
            </p:sp>
          </p:grpSp>
          <p:sp>
            <p:nvSpPr>
              <p:cNvPr id="55321" name="Text Box 61"/>
              <p:cNvSpPr txBox="1">
                <a:spLocks noChangeArrowheads="1"/>
              </p:cNvSpPr>
              <p:nvPr/>
            </p:nvSpPr>
            <p:spPr bwMode="auto">
              <a:xfrm>
                <a:off x="4955" y="9525"/>
                <a:ext cx="997"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trajectory</a:t>
                </a:r>
              </a:p>
            </p:txBody>
          </p:sp>
        </p:grpSp>
        <p:grpSp>
          <p:nvGrpSpPr>
            <p:cNvPr id="55309" name="Group 62"/>
            <p:cNvGrpSpPr>
              <a:grpSpLocks/>
            </p:cNvGrpSpPr>
            <p:nvPr/>
          </p:nvGrpSpPr>
          <p:grpSpPr bwMode="auto">
            <a:xfrm>
              <a:off x="1749" y="8384"/>
              <a:ext cx="841" cy="1078"/>
              <a:chOff x="998" y="8591"/>
              <a:chExt cx="993" cy="1273"/>
            </a:xfrm>
          </p:grpSpPr>
          <p:grpSp>
            <p:nvGrpSpPr>
              <p:cNvPr id="55310" name="Group 63"/>
              <p:cNvGrpSpPr>
                <a:grpSpLocks noChangeAspect="1"/>
              </p:cNvGrpSpPr>
              <p:nvPr/>
            </p:nvGrpSpPr>
            <p:grpSpPr bwMode="auto">
              <a:xfrm>
                <a:off x="1203" y="8591"/>
                <a:ext cx="467" cy="680"/>
                <a:chOff x="4105" y="216"/>
                <a:chExt cx="1086" cy="1581"/>
              </a:xfrm>
            </p:grpSpPr>
            <p:sp>
              <p:nvSpPr>
                <p:cNvPr id="55312" name="Oval 64"/>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5313" name="AutoShape 65"/>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5314" name="Oval 66"/>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55315" name="AutoShape 67"/>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5316" name="Oval 68"/>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55317" name="AutoShape 69"/>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55318" name="AutoShape 70"/>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55319" name="AutoShape 71"/>
                <p:cNvSpPr>
                  <a:spLocks noChangeAspect="1" noChangeArrowheads="1"/>
                </p:cNvSpPr>
                <p:nvPr/>
              </p:nvSpPr>
              <p:spPr bwMode="auto">
                <a:xfrm rot="6165927">
                  <a:off x="4049" y="609"/>
                  <a:ext cx="1535" cy="749"/>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87 w 21600"/>
                    <a:gd name="T13" fmla="*/ 4585 h 21600"/>
                    <a:gd name="T14" fmla="*/ 17013 w 21600"/>
                    <a:gd name="T15" fmla="*/ 17015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lnTo>
                        <a:pt x="0" y="0"/>
                      </a:lnTo>
                      <a:close/>
                    </a:path>
                  </a:pathLst>
                </a:custGeom>
                <a:solidFill>
                  <a:schemeClr val="bg1">
                    <a:alpha val="50195"/>
                  </a:schemeClr>
                </a:solidFill>
                <a:ln w="12700">
                  <a:solidFill>
                    <a:schemeClr val="tx1"/>
                  </a:solidFill>
                  <a:miter lim="800000"/>
                  <a:headEnd/>
                  <a:tailEnd/>
                </a:ln>
              </p:spPr>
              <p:txBody>
                <a:bodyPr anchor="ctr">
                  <a:spAutoFit/>
                </a:bodyPr>
                <a:lstStyle/>
                <a:p>
                  <a:endParaRPr lang="en-US"/>
                </a:p>
              </p:txBody>
            </p:sp>
          </p:grpSp>
          <p:sp>
            <p:nvSpPr>
              <p:cNvPr id="55311" name="Text Box 72"/>
              <p:cNvSpPr txBox="1">
                <a:spLocks noChangeArrowheads="1"/>
              </p:cNvSpPr>
              <p:nvPr/>
            </p:nvSpPr>
            <p:spPr bwMode="auto">
              <a:xfrm>
                <a:off x="998" y="9526"/>
                <a:ext cx="993"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proximity</a:t>
                </a:r>
              </a:p>
            </p:txBody>
          </p:sp>
        </p:grpSp>
      </p:grpSp>
    </p:spTree>
    <p:extLst>
      <p:ext uri="{BB962C8B-B14F-4D97-AF65-F5344CB8AC3E}">
        <p14:creationId xmlns:p14="http://schemas.microsoft.com/office/powerpoint/2010/main" val="316433026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321" name="Picture 2"/>
          <p:cNvPicPr>
            <a:picLocks noChangeAspect="1" noChangeArrowheads="1"/>
          </p:cNvPicPr>
          <p:nvPr/>
        </p:nvPicPr>
        <p:blipFill>
          <a:blip r:embed="rId2">
            <a:lum bright="-18000" contrast="6000"/>
            <a:grayscl/>
            <a:extLst>
              <a:ext uri="{28A0092B-C50C-407E-A947-70E740481C1C}">
                <a14:useLocalDpi xmlns:a14="http://schemas.microsoft.com/office/drawing/2010/main" val="0"/>
              </a:ext>
            </a:extLst>
          </a:blip>
          <a:srcRect b="21399"/>
          <a:stretch>
            <a:fillRect/>
          </a:stretch>
        </p:blipFill>
        <p:spPr bwMode="auto">
          <a:xfrm>
            <a:off x="0" y="1479550"/>
            <a:ext cx="9144000" cy="537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2227" name="Rectangle 3"/>
          <p:cNvSpPr>
            <a:spLocks noChangeArrowheads="1"/>
          </p:cNvSpPr>
          <p:nvPr/>
        </p:nvSpPr>
        <p:spPr bwMode="auto">
          <a:xfrm>
            <a:off x="0" y="3716338"/>
            <a:ext cx="9144000" cy="2065337"/>
          </a:xfrm>
          <a:prstGeom prst="rect">
            <a:avLst/>
          </a:prstGeom>
          <a:gradFill rotWithShape="1">
            <a:gsLst>
              <a:gs pos="0">
                <a:schemeClr val="tx1"/>
              </a:gs>
              <a:gs pos="100000">
                <a:schemeClr val="tx1">
                  <a:gamma/>
                  <a:tint val="0"/>
                  <a:invGamma/>
                  <a:alpha val="0"/>
                </a:schemeClr>
              </a:gs>
            </a:gsLst>
            <a:lin ang="5400000" scaled="1"/>
          </a:gradFill>
          <a:ln w="9525">
            <a:noFill/>
            <a:miter lim="800000"/>
            <a:headEnd/>
            <a:tailEnd/>
          </a:ln>
          <a:effectLst/>
        </p:spPr>
        <p:txBody>
          <a:bodyPr anchor="ctr">
            <a:spAutoFit/>
          </a:bodyPr>
          <a:lstStyle/>
          <a:p>
            <a:pPr>
              <a:defRPr/>
            </a:pPr>
            <a:endParaRPr lang="en-US">
              <a:ea typeface="Arial" charset="0"/>
              <a:cs typeface="Arial" charset="0"/>
            </a:endParaRPr>
          </a:p>
        </p:txBody>
      </p:sp>
      <p:sp>
        <p:nvSpPr>
          <p:cNvPr id="56323" name="Text Box 4"/>
          <p:cNvSpPr txBox="1">
            <a:spLocks noChangeArrowheads="1"/>
          </p:cNvSpPr>
          <p:nvPr/>
        </p:nvSpPr>
        <p:spPr bwMode="auto">
          <a:xfrm>
            <a:off x="395288" y="322263"/>
            <a:ext cx="3600450" cy="42510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6614" tIns="93308" rIns="186614" bIns="93308">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Aft>
                <a:spcPct val="100000"/>
              </a:spcAft>
            </a:pPr>
            <a:r>
              <a:rPr lang="en-GB" i="0" dirty="0"/>
              <a:t>Your </a:t>
            </a:r>
            <a:r>
              <a:rPr lang="en-GB" dirty="0"/>
              <a:t>field  </a:t>
            </a:r>
            <a:r>
              <a:rPr lang="en-GB" i="0" dirty="0"/>
              <a:t>= a set of objects related to you by proximity, orientation, lighting and other factors</a:t>
            </a:r>
          </a:p>
          <a:p>
            <a:pPr eaLnBrk="1" hangingPunct="1">
              <a:spcAft>
                <a:spcPct val="100000"/>
              </a:spcAft>
            </a:pPr>
            <a:r>
              <a:rPr lang="en-GB" i="0" dirty="0"/>
              <a:t>You </a:t>
            </a:r>
            <a:r>
              <a:rPr lang="en-GB" dirty="0"/>
              <a:t>encounter </a:t>
            </a:r>
            <a:r>
              <a:rPr lang="en-GB" i="0" dirty="0"/>
              <a:t>an object = it is in your field</a:t>
            </a:r>
          </a:p>
          <a:p>
            <a:pPr eaLnBrk="1" hangingPunct="1">
              <a:spcAft>
                <a:spcPct val="100000"/>
              </a:spcAft>
            </a:pPr>
            <a:r>
              <a:rPr lang="en-GB" i="0" dirty="0"/>
              <a:t>You </a:t>
            </a:r>
            <a:r>
              <a:rPr lang="en-GB" dirty="0"/>
              <a:t>register </a:t>
            </a:r>
            <a:r>
              <a:rPr lang="en-GB" i="0" dirty="0"/>
              <a:t>an object at a location </a:t>
            </a:r>
            <a:r>
              <a:rPr lang="en-GB" i="0" dirty="0" smtClean="0"/>
              <a:t>&lt;= </a:t>
            </a:r>
            <a:r>
              <a:rPr lang="en-GB" i="0" dirty="0"/>
              <a:t>you most recently encountered the object at that location</a:t>
            </a:r>
          </a:p>
        </p:txBody>
      </p:sp>
      <p:sp>
        <p:nvSpPr>
          <p:cNvPr id="56324" name="Text Box 5"/>
          <p:cNvSpPr txBox="1">
            <a:spLocks noChangeArrowheads="1"/>
          </p:cNvSpPr>
          <p:nvPr/>
        </p:nvSpPr>
        <p:spPr bwMode="auto">
          <a:xfrm>
            <a:off x="4140200" y="322263"/>
            <a:ext cx="4752975" cy="42510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6614" tIns="93308" rIns="186614" bIns="93308">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100000"/>
              </a:spcBef>
            </a:pPr>
            <a:r>
              <a:rPr lang="en-GB" i="0" u="sng" dirty="0"/>
              <a:t>Principle </a:t>
            </a:r>
            <a:r>
              <a:rPr lang="en-GB" i="0" u="sng" dirty="0" smtClean="0"/>
              <a:t>3:</a:t>
            </a:r>
            <a:r>
              <a:rPr lang="en-GB" i="0" dirty="0" smtClean="0"/>
              <a:t>  </a:t>
            </a:r>
            <a:r>
              <a:rPr lang="en-GB" i="0" dirty="0"/>
              <a:t>one </a:t>
            </a:r>
            <a:r>
              <a:rPr lang="en-GB" i="0" dirty="0" smtClean="0"/>
              <a:t>can</a:t>
            </a:r>
            <a:r>
              <a:rPr lang="en-GB" altLang="ja-JP" i="0" dirty="0" smtClean="0"/>
              <a:t>’t </a:t>
            </a:r>
            <a:r>
              <a:rPr lang="en-GB" altLang="ja-JP" i="0" dirty="0"/>
              <a:t>goal-</a:t>
            </a:r>
            <a:r>
              <a:rPr lang="en-GB" altLang="ja-JP" i="0" dirty="0" err="1"/>
              <a:t>directedly</a:t>
            </a:r>
            <a:r>
              <a:rPr lang="en-GB" altLang="ja-JP" i="0" dirty="0"/>
              <a:t> act on an object unless one has encountered it.</a:t>
            </a:r>
          </a:p>
          <a:p>
            <a:pPr eaLnBrk="1" hangingPunct="1"/>
            <a:endParaRPr lang="en-GB" i="0" u="sng" dirty="0"/>
          </a:p>
          <a:p>
            <a:pPr eaLnBrk="1" hangingPunct="1"/>
            <a:r>
              <a:rPr lang="en-GB" i="0" u="sng" dirty="0"/>
              <a:t>Principle </a:t>
            </a:r>
            <a:r>
              <a:rPr lang="en-GB" i="0" u="sng" dirty="0" smtClean="0"/>
              <a:t>4:</a:t>
            </a:r>
            <a:r>
              <a:rPr lang="en-GB" i="0" dirty="0" smtClean="0"/>
              <a:t> </a:t>
            </a:r>
            <a:r>
              <a:rPr lang="en-GB" i="0" dirty="0"/>
              <a:t>correct registration is a condition of </a:t>
            </a:r>
            <a:r>
              <a:rPr lang="en-GB" dirty="0"/>
              <a:t>successful </a:t>
            </a:r>
            <a:r>
              <a:rPr lang="en-GB" i="0" dirty="0"/>
              <a:t>action.</a:t>
            </a:r>
          </a:p>
          <a:p>
            <a:pPr eaLnBrk="1" hangingPunct="1"/>
            <a:endParaRPr lang="en-GB" i="0" u="sng" dirty="0"/>
          </a:p>
          <a:p>
            <a:pPr eaLnBrk="1" hangingPunct="1"/>
            <a:r>
              <a:rPr lang="en-GB" i="0" u="sng" dirty="0"/>
              <a:t>Principle 3:</a:t>
            </a:r>
            <a:r>
              <a:rPr lang="en-GB" i="0" dirty="0"/>
              <a:t> when an agent performs a goal-directed action and the goal specifies an object, the agent will act as if the object were actually in the location she registers it at.</a:t>
            </a:r>
          </a:p>
        </p:txBody>
      </p:sp>
      <p:sp>
        <p:nvSpPr>
          <p:cNvPr id="56325" name="Line 6"/>
          <p:cNvSpPr>
            <a:spLocks noChangeShapeType="1"/>
          </p:cNvSpPr>
          <p:nvPr/>
        </p:nvSpPr>
        <p:spPr bwMode="auto">
          <a:xfrm>
            <a:off x="4067175" y="0"/>
            <a:ext cx="0" cy="5516563"/>
          </a:xfrm>
          <a:prstGeom prst="line">
            <a:avLst/>
          </a:prstGeom>
          <a:noFill/>
          <a:ln w="9525" cap="rnd">
            <a:solidFill>
              <a:schemeClr val="bg1"/>
            </a:solidFill>
            <a:prstDash val="sysDot"/>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56326" name="Rectangle 7"/>
          <p:cNvSpPr>
            <a:spLocks noChangeArrowheads="1"/>
          </p:cNvSpPr>
          <p:nvPr/>
        </p:nvSpPr>
        <p:spPr bwMode="auto">
          <a:xfrm>
            <a:off x="4140200" y="2708275"/>
            <a:ext cx="4824413" cy="1944688"/>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endParaRPr lang="en-US"/>
          </a:p>
        </p:txBody>
      </p:sp>
      <p:grpSp>
        <p:nvGrpSpPr>
          <p:cNvPr id="56327" name="Group 8"/>
          <p:cNvGrpSpPr>
            <a:grpSpLocks/>
          </p:cNvGrpSpPr>
          <p:nvPr/>
        </p:nvGrpSpPr>
        <p:grpSpPr bwMode="auto">
          <a:xfrm>
            <a:off x="395288" y="4941888"/>
            <a:ext cx="5043487" cy="1582737"/>
            <a:chOff x="1655" y="8119"/>
            <a:chExt cx="4286" cy="1344"/>
          </a:xfrm>
        </p:grpSpPr>
        <p:sp>
          <p:nvSpPr>
            <p:cNvPr id="692233" name="AutoShape 9"/>
            <p:cNvSpPr>
              <a:spLocks noChangeArrowheads="1"/>
            </p:cNvSpPr>
            <p:nvPr/>
          </p:nvSpPr>
          <p:spPr bwMode="auto">
            <a:xfrm>
              <a:off x="1655" y="8119"/>
              <a:ext cx="4229" cy="1305"/>
            </a:xfrm>
            <a:prstGeom prst="roundRect">
              <a:avLst>
                <a:gd name="adj" fmla="val 6546"/>
              </a:avLst>
            </a:prstGeom>
            <a:gradFill rotWithShape="1">
              <a:gsLst>
                <a:gs pos="0">
                  <a:schemeClr val="tx1"/>
                </a:gs>
                <a:gs pos="100000">
                  <a:schemeClr val="tx1">
                    <a:gamma/>
                    <a:shade val="46275"/>
                    <a:invGamma/>
                    <a:alpha val="0"/>
                  </a:schemeClr>
                </a:gs>
              </a:gsLst>
              <a:lin ang="5400000" scaled="1"/>
            </a:gradFill>
            <a:ln w="9525" cap="rnd">
              <a:solidFill>
                <a:schemeClr val="bg1"/>
              </a:solidFill>
              <a:prstDash val="sysDot"/>
              <a:round/>
              <a:headEnd/>
              <a:tailEnd/>
            </a:ln>
            <a:effectLst/>
          </p:spPr>
          <p:txBody>
            <a:bodyPr anchor="ctr">
              <a:spAutoFit/>
            </a:bodyPr>
            <a:lstStyle/>
            <a:p>
              <a:pPr>
                <a:defRPr/>
              </a:pPr>
              <a:endParaRPr lang="en-US">
                <a:ea typeface="Arial" charset="0"/>
                <a:cs typeface="Arial" charset="0"/>
              </a:endParaRPr>
            </a:p>
          </p:txBody>
        </p:sp>
        <p:grpSp>
          <p:nvGrpSpPr>
            <p:cNvPr id="56329" name="Group 10"/>
            <p:cNvGrpSpPr>
              <a:grpSpLocks/>
            </p:cNvGrpSpPr>
            <p:nvPr/>
          </p:nvGrpSpPr>
          <p:grpSpPr bwMode="auto">
            <a:xfrm>
              <a:off x="2471" y="8384"/>
              <a:ext cx="960" cy="1077"/>
              <a:chOff x="1851" y="8591"/>
              <a:chExt cx="1133" cy="1270"/>
            </a:xfrm>
          </p:grpSpPr>
          <p:grpSp>
            <p:nvGrpSpPr>
              <p:cNvPr id="56382" name="Group 11"/>
              <p:cNvGrpSpPr>
                <a:grpSpLocks noChangeAspect="1"/>
              </p:cNvGrpSpPr>
              <p:nvPr/>
            </p:nvGrpSpPr>
            <p:grpSpPr bwMode="auto">
              <a:xfrm>
                <a:off x="2026" y="8591"/>
                <a:ext cx="657" cy="680"/>
                <a:chOff x="2925" y="799"/>
                <a:chExt cx="1970" cy="2041"/>
              </a:xfrm>
            </p:grpSpPr>
            <p:sp>
              <p:nvSpPr>
                <p:cNvPr id="56384" name="Oval 12"/>
                <p:cNvSpPr>
                  <a:spLocks noChangeAspect="1" noChangeArrowheads="1"/>
                </p:cNvSpPr>
                <p:nvPr/>
              </p:nvSpPr>
              <p:spPr bwMode="auto">
                <a:xfrm>
                  <a:off x="3605" y="799"/>
                  <a:ext cx="471" cy="722"/>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6385" name="AutoShape 13"/>
                <p:cNvSpPr>
                  <a:spLocks noChangeAspect="1" noChangeArrowheads="1"/>
                </p:cNvSpPr>
                <p:nvPr/>
              </p:nvSpPr>
              <p:spPr bwMode="auto">
                <a:xfrm>
                  <a:off x="3786" y="1117"/>
                  <a:ext cx="95" cy="157"/>
                </a:xfrm>
                <a:prstGeom prst="triangle">
                  <a:avLst>
                    <a:gd name="adj" fmla="val 5263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6386" name="AutoShape 14"/>
                <p:cNvSpPr>
                  <a:spLocks noChangeAspect="1" noChangeArrowheads="1"/>
                </p:cNvSpPr>
                <p:nvPr/>
              </p:nvSpPr>
              <p:spPr bwMode="auto">
                <a:xfrm>
                  <a:off x="3753" y="1525"/>
                  <a:ext cx="203" cy="110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6387" name="Oval 15"/>
                <p:cNvSpPr>
                  <a:spLocks noChangeAspect="1" noChangeArrowheads="1"/>
                </p:cNvSpPr>
                <p:nvPr/>
              </p:nvSpPr>
              <p:spPr bwMode="auto">
                <a:xfrm>
                  <a:off x="3832" y="1706"/>
                  <a:ext cx="45" cy="499"/>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56388" name="Oval 16"/>
                <p:cNvSpPr>
                  <a:spLocks noChangeAspect="1" noChangeArrowheads="1"/>
                </p:cNvSpPr>
                <p:nvPr/>
              </p:nvSpPr>
              <p:spPr bwMode="auto">
                <a:xfrm rot="5400000">
                  <a:off x="4059" y="1933"/>
                  <a:ext cx="45" cy="499"/>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56389" name="AutoShape 17"/>
                <p:cNvSpPr>
                  <a:spLocks noChangeAspect="1" noChangeArrowheads="1"/>
                </p:cNvSpPr>
                <p:nvPr/>
              </p:nvSpPr>
              <p:spPr bwMode="auto">
                <a:xfrm rot="5400000">
                  <a:off x="3900" y="2500"/>
                  <a:ext cx="91" cy="227"/>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56390" name="AutoShape 18"/>
                <p:cNvSpPr>
                  <a:spLocks noChangeAspect="1" noChangeArrowheads="1"/>
                </p:cNvSpPr>
                <p:nvPr/>
              </p:nvSpPr>
              <p:spPr bwMode="auto">
                <a:xfrm>
                  <a:off x="4013" y="2613"/>
                  <a:ext cx="91" cy="227"/>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56391" name="Freeform 19"/>
                <p:cNvSpPr>
                  <a:spLocks noChangeAspect="1"/>
                </p:cNvSpPr>
                <p:nvPr/>
              </p:nvSpPr>
              <p:spPr bwMode="auto">
                <a:xfrm>
                  <a:off x="2925" y="1298"/>
                  <a:ext cx="1970" cy="1036"/>
                </a:xfrm>
                <a:custGeom>
                  <a:avLst/>
                  <a:gdLst>
                    <a:gd name="T0" fmla="*/ 379 w 1970"/>
                    <a:gd name="T1" fmla="*/ 30 h 1036"/>
                    <a:gd name="T2" fmla="*/ 970 w 1970"/>
                    <a:gd name="T3" fmla="*/ 300 h 1036"/>
                    <a:gd name="T4" fmla="*/ 1609 w 1970"/>
                    <a:gd name="T5" fmla="*/ 15 h 1036"/>
                    <a:gd name="T6" fmla="*/ 1970 w 1970"/>
                    <a:gd name="T7" fmla="*/ 552 h 1036"/>
                    <a:gd name="T8" fmla="*/ 1005 w 1970"/>
                    <a:gd name="T9" fmla="*/ 1034 h 1036"/>
                    <a:gd name="T10" fmla="*/ 0 w 1970"/>
                    <a:gd name="T11" fmla="*/ 561 h 1036"/>
                    <a:gd name="T12" fmla="*/ 379 w 1970"/>
                    <a:gd name="T13" fmla="*/ 30 h 1036"/>
                    <a:gd name="T14" fmla="*/ 0 60000 65536"/>
                    <a:gd name="T15" fmla="*/ 0 60000 65536"/>
                    <a:gd name="T16" fmla="*/ 0 60000 65536"/>
                    <a:gd name="T17" fmla="*/ 0 60000 65536"/>
                    <a:gd name="T18" fmla="*/ 0 60000 65536"/>
                    <a:gd name="T19" fmla="*/ 0 60000 65536"/>
                    <a:gd name="T20" fmla="*/ 0 60000 65536"/>
                    <a:gd name="T21" fmla="*/ 0 w 1970"/>
                    <a:gd name="T22" fmla="*/ 0 h 1036"/>
                    <a:gd name="T23" fmla="*/ 1970 w 1970"/>
                    <a:gd name="T24" fmla="*/ 1036 h 10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70" h="1036">
                      <a:moveTo>
                        <a:pt x="379" y="30"/>
                      </a:moveTo>
                      <a:cubicBezTo>
                        <a:pt x="552" y="138"/>
                        <a:pt x="765" y="302"/>
                        <a:pt x="970" y="300"/>
                      </a:cubicBezTo>
                      <a:cubicBezTo>
                        <a:pt x="1175" y="298"/>
                        <a:pt x="1423" y="133"/>
                        <a:pt x="1609" y="15"/>
                      </a:cubicBezTo>
                      <a:cubicBezTo>
                        <a:pt x="1970" y="552"/>
                        <a:pt x="1615" y="15"/>
                        <a:pt x="1970" y="552"/>
                      </a:cubicBezTo>
                      <a:cubicBezTo>
                        <a:pt x="1869" y="722"/>
                        <a:pt x="1333" y="1032"/>
                        <a:pt x="1005" y="1034"/>
                      </a:cubicBezTo>
                      <a:cubicBezTo>
                        <a:pt x="677" y="1036"/>
                        <a:pt x="104" y="728"/>
                        <a:pt x="0" y="561"/>
                      </a:cubicBezTo>
                      <a:cubicBezTo>
                        <a:pt x="413" y="0"/>
                        <a:pt x="20" y="510"/>
                        <a:pt x="379" y="30"/>
                      </a:cubicBezTo>
                      <a:close/>
                    </a:path>
                  </a:pathLst>
                </a:custGeom>
                <a:solidFill>
                  <a:schemeClr val="bg1">
                    <a:alpha val="5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p>
                  <a:endParaRPr lang="en-US"/>
                </a:p>
              </p:txBody>
            </p:sp>
          </p:grpSp>
          <p:sp>
            <p:nvSpPr>
              <p:cNvPr id="56383" name="Text Box 20"/>
              <p:cNvSpPr txBox="1">
                <a:spLocks noChangeArrowheads="1"/>
              </p:cNvSpPr>
              <p:nvPr/>
            </p:nvSpPr>
            <p:spPr bwMode="auto">
              <a:xfrm>
                <a:off x="1851" y="9524"/>
                <a:ext cx="1133"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orientation</a:t>
                </a:r>
              </a:p>
            </p:txBody>
          </p:sp>
        </p:grpSp>
        <p:grpSp>
          <p:nvGrpSpPr>
            <p:cNvPr id="56330" name="Group 21"/>
            <p:cNvGrpSpPr>
              <a:grpSpLocks/>
            </p:cNvGrpSpPr>
            <p:nvPr/>
          </p:nvGrpSpPr>
          <p:grpSpPr bwMode="auto">
            <a:xfrm>
              <a:off x="3400" y="8309"/>
              <a:ext cx="713" cy="1154"/>
              <a:chOff x="3039" y="8502"/>
              <a:chExt cx="842" cy="1363"/>
            </a:xfrm>
          </p:grpSpPr>
          <p:grpSp>
            <p:nvGrpSpPr>
              <p:cNvPr id="56369" name="Group 22"/>
              <p:cNvGrpSpPr>
                <a:grpSpLocks noChangeAspect="1"/>
              </p:cNvGrpSpPr>
              <p:nvPr/>
            </p:nvGrpSpPr>
            <p:grpSpPr bwMode="auto">
              <a:xfrm>
                <a:off x="3074" y="8502"/>
                <a:ext cx="662" cy="772"/>
                <a:chOff x="3696" y="2205"/>
                <a:chExt cx="1361" cy="1588"/>
              </a:xfrm>
            </p:grpSpPr>
            <p:sp>
              <p:nvSpPr>
                <p:cNvPr id="56371" name="AutoShape 23"/>
                <p:cNvSpPr>
                  <a:spLocks noChangeAspect="1" noChangeArrowheads="1"/>
                </p:cNvSpPr>
                <p:nvPr/>
              </p:nvSpPr>
              <p:spPr bwMode="auto">
                <a:xfrm>
                  <a:off x="4558" y="2205"/>
                  <a:ext cx="499" cy="499"/>
                </a:xfrm>
                <a:prstGeom prst="sun">
                  <a:avLst>
                    <a:gd name="adj" fmla="val 25000"/>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56372" name="AutoShape 24"/>
                <p:cNvSpPr>
                  <a:spLocks noChangeAspect="1" noChangeArrowheads="1"/>
                </p:cNvSpPr>
                <p:nvPr/>
              </p:nvSpPr>
              <p:spPr bwMode="auto">
                <a:xfrm>
                  <a:off x="3696" y="2296"/>
                  <a:ext cx="182" cy="363"/>
                </a:xfrm>
                <a:prstGeom prst="moon">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56373" name="Oval 25"/>
                <p:cNvSpPr>
                  <a:spLocks noChangeAspect="1" noChangeArrowheads="1"/>
                </p:cNvSpPr>
                <p:nvPr/>
              </p:nvSpPr>
              <p:spPr bwMode="auto">
                <a:xfrm>
                  <a:off x="4150" y="2432"/>
                  <a:ext cx="314" cy="481"/>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6374" name="AutoShape 26"/>
                <p:cNvSpPr>
                  <a:spLocks noChangeAspect="1" noChangeArrowheads="1"/>
                </p:cNvSpPr>
                <p:nvPr/>
              </p:nvSpPr>
              <p:spPr bwMode="auto">
                <a:xfrm>
                  <a:off x="4270" y="2644"/>
                  <a:ext cx="64" cy="105"/>
                </a:xfrm>
                <a:prstGeom prst="triangle">
                  <a:avLst>
                    <a:gd name="adj" fmla="val 5263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6375" name="AutoShape 27"/>
                <p:cNvSpPr>
                  <a:spLocks noChangeAspect="1" noChangeArrowheads="1"/>
                </p:cNvSpPr>
                <p:nvPr/>
              </p:nvSpPr>
              <p:spPr bwMode="auto">
                <a:xfrm>
                  <a:off x="4248" y="2916"/>
                  <a:ext cx="136" cy="734"/>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6376" name="Oval 28"/>
                <p:cNvSpPr>
                  <a:spLocks noChangeAspect="1" noChangeArrowheads="1"/>
                </p:cNvSpPr>
                <p:nvPr/>
              </p:nvSpPr>
              <p:spPr bwMode="auto">
                <a:xfrm>
                  <a:off x="4301" y="3037"/>
                  <a:ext cx="30" cy="333"/>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56377" name="Oval 29"/>
                <p:cNvSpPr>
                  <a:spLocks noChangeAspect="1" noChangeArrowheads="1"/>
                </p:cNvSpPr>
                <p:nvPr/>
              </p:nvSpPr>
              <p:spPr bwMode="auto">
                <a:xfrm rot="5400000">
                  <a:off x="4453" y="3188"/>
                  <a:ext cx="30" cy="333"/>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56378" name="AutoShape 30"/>
                <p:cNvSpPr>
                  <a:spLocks noChangeAspect="1" noChangeArrowheads="1"/>
                </p:cNvSpPr>
                <p:nvPr/>
              </p:nvSpPr>
              <p:spPr bwMode="auto">
                <a:xfrm rot="5400000">
                  <a:off x="4347" y="3566"/>
                  <a:ext cx="60" cy="151"/>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56379" name="AutoShape 31"/>
                <p:cNvSpPr>
                  <a:spLocks noChangeAspect="1" noChangeArrowheads="1"/>
                </p:cNvSpPr>
                <p:nvPr/>
              </p:nvSpPr>
              <p:spPr bwMode="auto">
                <a:xfrm>
                  <a:off x="4422" y="3642"/>
                  <a:ext cx="60" cy="151"/>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56380" name="Freeform 32"/>
                <p:cNvSpPr>
                  <a:spLocks noChangeAspect="1"/>
                </p:cNvSpPr>
                <p:nvPr/>
              </p:nvSpPr>
              <p:spPr bwMode="auto">
                <a:xfrm>
                  <a:off x="3696" y="2765"/>
                  <a:ext cx="1314" cy="691"/>
                </a:xfrm>
                <a:custGeom>
                  <a:avLst/>
                  <a:gdLst>
                    <a:gd name="T0" fmla="*/ 113 w 1970"/>
                    <a:gd name="T1" fmla="*/ 9 h 1036"/>
                    <a:gd name="T2" fmla="*/ 288 w 1970"/>
                    <a:gd name="T3" fmla="*/ 89 h 1036"/>
                    <a:gd name="T4" fmla="*/ 478 w 1970"/>
                    <a:gd name="T5" fmla="*/ 5 h 1036"/>
                    <a:gd name="T6" fmla="*/ 584 w 1970"/>
                    <a:gd name="T7" fmla="*/ 163 h 1036"/>
                    <a:gd name="T8" fmla="*/ 298 w 1970"/>
                    <a:gd name="T9" fmla="*/ 307 h 1036"/>
                    <a:gd name="T10" fmla="*/ 0 w 1970"/>
                    <a:gd name="T11" fmla="*/ 166 h 1036"/>
                    <a:gd name="T12" fmla="*/ 113 w 1970"/>
                    <a:gd name="T13" fmla="*/ 9 h 1036"/>
                    <a:gd name="T14" fmla="*/ 0 60000 65536"/>
                    <a:gd name="T15" fmla="*/ 0 60000 65536"/>
                    <a:gd name="T16" fmla="*/ 0 60000 65536"/>
                    <a:gd name="T17" fmla="*/ 0 60000 65536"/>
                    <a:gd name="T18" fmla="*/ 0 60000 65536"/>
                    <a:gd name="T19" fmla="*/ 0 60000 65536"/>
                    <a:gd name="T20" fmla="*/ 0 60000 65536"/>
                    <a:gd name="T21" fmla="*/ 0 w 1970"/>
                    <a:gd name="T22" fmla="*/ 0 h 1036"/>
                    <a:gd name="T23" fmla="*/ 1970 w 1970"/>
                    <a:gd name="T24" fmla="*/ 1036 h 10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70" h="1036">
                      <a:moveTo>
                        <a:pt x="379" y="30"/>
                      </a:moveTo>
                      <a:cubicBezTo>
                        <a:pt x="552" y="138"/>
                        <a:pt x="765" y="302"/>
                        <a:pt x="970" y="300"/>
                      </a:cubicBezTo>
                      <a:cubicBezTo>
                        <a:pt x="1175" y="298"/>
                        <a:pt x="1423" y="133"/>
                        <a:pt x="1609" y="15"/>
                      </a:cubicBezTo>
                      <a:cubicBezTo>
                        <a:pt x="1970" y="552"/>
                        <a:pt x="1615" y="15"/>
                        <a:pt x="1970" y="552"/>
                      </a:cubicBezTo>
                      <a:cubicBezTo>
                        <a:pt x="1869" y="722"/>
                        <a:pt x="1333" y="1032"/>
                        <a:pt x="1005" y="1034"/>
                      </a:cubicBezTo>
                      <a:cubicBezTo>
                        <a:pt x="677" y="1036"/>
                        <a:pt x="104" y="728"/>
                        <a:pt x="0" y="561"/>
                      </a:cubicBezTo>
                      <a:cubicBezTo>
                        <a:pt x="413" y="0"/>
                        <a:pt x="20" y="510"/>
                        <a:pt x="379" y="30"/>
                      </a:cubicBezTo>
                      <a:close/>
                    </a:path>
                  </a:pathLst>
                </a:custGeom>
                <a:gradFill rotWithShape="1">
                  <a:gsLst>
                    <a:gs pos="0">
                      <a:srgbClr val="B2B2B2">
                        <a:alpha val="0"/>
                      </a:srgbClr>
                    </a:gs>
                    <a:gs pos="100000">
                      <a:srgbClr val="52525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p>
                  <a:endParaRPr lang="en-US"/>
                </a:p>
              </p:txBody>
            </p:sp>
            <p:sp>
              <p:nvSpPr>
                <p:cNvPr id="56381" name="AutoShape 33"/>
                <p:cNvSpPr>
                  <a:spLocks noChangeAspect="1" noChangeArrowheads="1"/>
                </p:cNvSpPr>
                <p:nvPr/>
              </p:nvSpPr>
              <p:spPr bwMode="auto">
                <a:xfrm rot="1382036">
                  <a:off x="4558" y="2205"/>
                  <a:ext cx="499" cy="499"/>
                </a:xfrm>
                <a:prstGeom prst="sun">
                  <a:avLst>
                    <a:gd name="adj" fmla="val 25000"/>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grpSp>
          <p:sp>
            <p:nvSpPr>
              <p:cNvPr id="56370" name="Text Box 34"/>
              <p:cNvSpPr txBox="1">
                <a:spLocks noChangeArrowheads="1"/>
              </p:cNvSpPr>
              <p:nvPr/>
            </p:nvSpPr>
            <p:spPr bwMode="auto">
              <a:xfrm>
                <a:off x="3039" y="9527"/>
                <a:ext cx="842"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lighting</a:t>
                </a:r>
              </a:p>
            </p:txBody>
          </p:sp>
        </p:grpSp>
        <p:grpSp>
          <p:nvGrpSpPr>
            <p:cNvPr id="56331" name="Group 35"/>
            <p:cNvGrpSpPr>
              <a:grpSpLocks/>
            </p:cNvGrpSpPr>
            <p:nvPr/>
          </p:nvGrpSpPr>
          <p:grpSpPr bwMode="auto">
            <a:xfrm>
              <a:off x="4246" y="8322"/>
              <a:ext cx="702" cy="1140"/>
              <a:chOff x="4037" y="8518"/>
              <a:chExt cx="829" cy="1346"/>
            </a:xfrm>
          </p:grpSpPr>
          <p:grpSp>
            <p:nvGrpSpPr>
              <p:cNvPr id="56357" name="Group 36"/>
              <p:cNvGrpSpPr>
                <a:grpSpLocks noChangeAspect="1"/>
              </p:cNvGrpSpPr>
              <p:nvPr/>
            </p:nvGrpSpPr>
            <p:grpSpPr bwMode="auto">
              <a:xfrm>
                <a:off x="4096" y="8518"/>
                <a:ext cx="605" cy="861"/>
                <a:chOff x="4105" y="216"/>
                <a:chExt cx="1270" cy="1808"/>
              </a:xfrm>
            </p:grpSpPr>
            <p:sp>
              <p:nvSpPr>
                <p:cNvPr id="56359" name="Oval 37"/>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6360" name="AutoShape 38"/>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6361" name="Oval 39"/>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56362" name="AutoShape 40"/>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6363" name="Oval 41"/>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56364" name="AutoShape 42"/>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56365" name="AutoShape 43"/>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56366" name="AutoShape 44"/>
                <p:cNvSpPr>
                  <a:spLocks noChangeAspect="1" noChangeArrowheads="1"/>
                </p:cNvSpPr>
                <p:nvPr/>
              </p:nvSpPr>
              <p:spPr bwMode="auto">
                <a:xfrm rot="6165927">
                  <a:off x="4049" y="609"/>
                  <a:ext cx="1535" cy="749"/>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87 w 21600"/>
                    <a:gd name="T13" fmla="*/ 4585 h 21600"/>
                    <a:gd name="T14" fmla="*/ 17013 w 21600"/>
                    <a:gd name="T15" fmla="*/ 17015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lnTo>
                        <a:pt x="0" y="0"/>
                      </a:lnTo>
                      <a:close/>
                    </a:path>
                  </a:pathLst>
                </a:custGeom>
                <a:solidFill>
                  <a:schemeClr val="bg1">
                    <a:alpha val="50195"/>
                  </a:schemeClr>
                </a:solidFill>
                <a:ln w="12700">
                  <a:solidFill>
                    <a:schemeClr val="tx1"/>
                  </a:solidFill>
                  <a:miter lim="800000"/>
                  <a:headEnd/>
                  <a:tailEnd/>
                </a:ln>
              </p:spPr>
              <p:txBody>
                <a:bodyPr anchor="ctr">
                  <a:spAutoFit/>
                </a:bodyPr>
                <a:lstStyle/>
                <a:p>
                  <a:endParaRPr lang="en-US"/>
                </a:p>
              </p:txBody>
            </p:sp>
            <p:sp>
              <p:nvSpPr>
                <p:cNvPr id="56367" name="Rectangle 45"/>
                <p:cNvSpPr>
                  <a:spLocks noChangeAspect="1" noChangeArrowheads="1"/>
                </p:cNvSpPr>
                <p:nvPr/>
              </p:nvSpPr>
              <p:spPr bwMode="auto">
                <a:xfrm>
                  <a:off x="4830" y="799"/>
                  <a:ext cx="136" cy="1225"/>
                </a:xfrm>
                <a:prstGeom prst="rect">
                  <a:avLst/>
                </a:prstGeom>
                <a:solidFill>
                  <a:schemeClr val="bg1"/>
                </a:solidFill>
                <a:ln w="38100">
                  <a:solidFill>
                    <a:schemeClr val="tx1"/>
                  </a:solidFill>
                  <a:miter lim="800000"/>
                  <a:headEnd/>
                  <a:tailEnd/>
                </a:ln>
              </p:spPr>
              <p:txBody>
                <a:bodyPr anchor="ctr">
                  <a:spAutoFit/>
                </a:bodyPr>
                <a:lstStyle/>
                <a:p>
                  <a:endParaRPr lang="en-US"/>
                </a:p>
              </p:txBody>
            </p:sp>
            <p:sp>
              <p:nvSpPr>
                <p:cNvPr id="56368" name="Oval 46"/>
                <p:cNvSpPr>
                  <a:spLocks noChangeAspect="1" noChangeArrowheads="1"/>
                </p:cNvSpPr>
                <p:nvPr/>
              </p:nvSpPr>
              <p:spPr bwMode="auto">
                <a:xfrm>
                  <a:off x="5012" y="1162"/>
                  <a:ext cx="363" cy="363"/>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p>
                  <a:endParaRPr lang="en-US"/>
                </a:p>
              </p:txBody>
            </p:sp>
          </p:grpSp>
          <p:sp>
            <p:nvSpPr>
              <p:cNvPr id="56358" name="Text Box 47"/>
              <p:cNvSpPr txBox="1">
                <a:spLocks noChangeArrowheads="1"/>
              </p:cNvSpPr>
              <p:nvPr/>
            </p:nvSpPr>
            <p:spPr bwMode="auto">
              <a:xfrm>
                <a:off x="4037" y="9526"/>
                <a:ext cx="829"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barriers</a:t>
                </a:r>
              </a:p>
            </p:txBody>
          </p:sp>
        </p:grpSp>
        <p:grpSp>
          <p:nvGrpSpPr>
            <p:cNvPr id="56332" name="Group 48"/>
            <p:cNvGrpSpPr>
              <a:grpSpLocks/>
            </p:cNvGrpSpPr>
            <p:nvPr/>
          </p:nvGrpSpPr>
          <p:grpSpPr bwMode="auto">
            <a:xfrm>
              <a:off x="5098" y="8373"/>
              <a:ext cx="843" cy="1088"/>
              <a:chOff x="4955" y="8577"/>
              <a:chExt cx="997" cy="1285"/>
            </a:xfrm>
          </p:grpSpPr>
          <p:grpSp>
            <p:nvGrpSpPr>
              <p:cNvPr id="56344" name="Group 49"/>
              <p:cNvGrpSpPr>
                <a:grpSpLocks noChangeAspect="1"/>
              </p:cNvGrpSpPr>
              <p:nvPr/>
            </p:nvGrpSpPr>
            <p:grpSpPr bwMode="auto">
              <a:xfrm>
                <a:off x="5092" y="8577"/>
                <a:ext cx="606" cy="804"/>
                <a:chOff x="4105" y="339"/>
                <a:chExt cx="1270" cy="1685"/>
              </a:xfrm>
            </p:grpSpPr>
            <p:sp>
              <p:nvSpPr>
                <p:cNvPr id="56346" name="Oval 50"/>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6347" name="AutoShape 51"/>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6348" name="Oval 52"/>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56349" name="AutoShape 53"/>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6350" name="Oval 54"/>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56351" name="AutoShape 55"/>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56352" name="AutoShape 56"/>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56353" name="AutoShape 57"/>
                <p:cNvSpPr>
                  <a:spLocks noChangeAspect="1" noChangeArrowheads="1"/>
                </p:cNvSpPr>
                <p:nvPr/>
              </p:nvSpPr>
              <p:spPr bwMode="auto">
                <a:xfrm rot="6165927">
                  <a:off x="4166" y="612"/>
                  <a:ext cx="1308" cy="76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91 w 21600"/>
                    <a:gd name="T13" fmla="*/ 4592 h 21600"/>
                    <a:gd name="T14" fmla="*/ 17009 w 21600"/>
                    <a:gd name="T15" fmla="*/ 17008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lnTo>
                        <a:pt x="0" y="0"/>
                      </a:lnTo>
                      <a:close/>
                    </a:path>
                  </a:pathLst>
                </a:custGeom>
                <a:solidFill>
                  <a:schemeClr val="bg1">
                    <a:alpha val="50195"/>
                  </a:schemeClr>
                </a:solidFill>
                <a:ln w="12700">
                  <a:solidFill>
                    <a:schemeClr val="tx1"/>
                  </a:solidFill>
                  <a:miter lim="800000"/>
                  <a:headEnd/>
                  <a:tailEnd/>
                </a:ln>
              </p:spPr>
              <p:txBody>
                <a:bodyPr rot="10800000" vert="eaVert" anchor="ctr">
                  <a:spAutoFit/>
                </a:bodyPr>
                <a:lstStyle/>
                <a:p>
                  <a:endParaRPr lang="en-US"/>
                </a:p>
              </p:txBody>
            </p:sp>
            <p:sp>
              <p:nvSpPr>
                <p:cNvPr id="56354" name="Rectangle 58"/>
                <p:cNvSpPr>
                  <a:spLocks noChangeAspect="1" noChangeArrowheads="1"/>
                </p:cNvSpPr>
                <p:nvPr/>
              </p:nvSpPr>
              <p:spPr bwMode="auto">
                <a:xfrm>
                  <a:off x="4830" y="799"/>
                  <a:ext cx="136" cy="1225"/>
                </a:xfrm>
                <a:prstGeom prst="rect">
                  <a:avLst/>
                </a:prstGeom>
                <a:solidFill>
                  <a:schemeClr val="bg1"/>
                </a:solidFill>
                <a:ln w="38100">
                  <a:solidFill>
                    <a:schemeClr val="tx1"/>
                  </a:solidFill>
                  <a:miter lim="800000"/>
                  <a:headEnd/>
                  <a:tailEnd/>
                </a:ln>
              </p:spPr>
              <p:txBody>
                <a:bodyPr anchor="ctr">
                  <a:spAutoFit/>
                </a:bodyPr>
                <a:lstStyle/>
                <a:p>
                  <a:endParaRPr lang="en-US"/>
                </a:p>
              </p:txBody>
            </p:sp>
            <p:sp>
              <p:nvSpPr>
                <p:cNvPr id="56355" name="Oval 59"/>
                <p:cNvSpPr>
                  <a:spLocks noChangeAspect="1" noChangeArrowheads="1"/>
                </p:cNvSpPr>
                <p:nvPr/>
              </p:nvSpPr>
              <p:spPr bwMode="auto">
                <a:xfrm>
                  <a:off x="5012" y="1162"/>
                  <a:ext cx="363" cy="363"/>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p>
                  <a:endParaRPr lang="en-US"/>
                </a:p>
              </p:txBody>
            </p:sp>
            <p:sp>
              <p:nvSpPr>
                <p:cNvPr id="56356" name="Line 60"/>
                <p:cNvSpPr>
                  <a:spLocks noChangeAspect="1" noChangeShapeType="1"/>
                </p:cNvSpPr>
                <p:nvPr/>
              </p:nvSpPr>
              <p:spPr bwMode="auto">
                <a:xfrm>
                  <a:off x="5193" y="436"/>
                  <a:ext cx="0" cy="726"/>
                </a:xfrm>
                <a:prstGeom prst="line">
                  <a:avLst/>
                </a:prstGeom>
                <a:noFill/>
                <a:ln w="38100">
                  <a:solidFill>
                    <a:schemeClr val="bg1"/>
                  </a:solidFill>
                  <a:round/>
                  <a:headEnd type="oval" w="lg" len="lg"/>
                  <a:tailEnd type="triangle" w="lg" len="lg"/>
                </a:ln>
                <a:extLst>
                  <a:ext uri="{909E8E84-426E-40dd-AFC4-6F175D3DCCD1}">
                    <a14:hiddenFill xmlns:a14="http://schemas.microsoft.com/office/drawing/2010/main">
                      <a:noFill/>
                    </a14:hiddenFill>
                  </a:ext>
                </a:extLst>
              </p:spPr>
              <p:txBody>
                <a:bodyPr>
                  <a:spAutoFit/>
                </a:bodyPr>
                <a:lstStyle/>
                <a:p>
                  <a:endParaRPr lang="en-US"/>
                </a:p>
              </p:txBody>
            </p:sp>
          </p:grpSp>
          <p:sp>
            <p:nvSpPr>
              <p:cNvPr id="56345" name="Text Box 61"/>
              <p:cNvSpPr txBox="1">
                <a:spLocks noChangeArrowheads="1"/>
              </p:cNvSpPr>
              <p:nvPr/>
            </p:nvSpPr>
            <p:spPr bwMode="auto">
              <a:xfrm>
                <a:off x="4955" y="9525"/>
                <a:ext cx="997"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trajectory</a:t>
                </a:r>
              </a:p>
            </p:txBody>
          </p:sp>
        </p:grpSp>
        <p:grpSp>
          <p:nvGrpSpPr>
            <p:cNvPr id="56333" name="Group 62"/>
            <p:cNvGrpSpPr>
              <a:grpSpLocks/>
            </p:cNvGrpSpPr>
            <p:nvPr/>
          </p:nvGrpSpPr>
          <p:grpSpPr bwMode="auto">
            <a:xfrm>
              <a:off x="1749" y="8384"/>
              <a:ext cx="841" cy="1078"/>
              <a:chOff x="998" y="8591"/>
              <a:chExt cx="993" cy="1273"/>
            </a:xfrm>
          </p:grpSpPr>
          <p:grpSp>
            <p:nvGrpSpPr>
              <p:cNvPr id="56334" name="Group 63"/>
              <p:cNvGrpSpPr>
                <a:grpSpLocks noChangeAspect="1"/>
              </p:cNvGrpSpPr>
              <p:nvPr/>
            </p:nvGrpSpPr>
            <p:grpSpPr bwMode="auto">
              <a:xfrm>
                <a:off x="1203" y="8591"/>
                <a:ext cx="467" cy="680"/>
                <a:chOff x="4105" y="216"/>
                <a:chExt cx="1086" cy="1581"/>
              </a:xfrm>
            </p:grpSpPr>
            <p:sp>
              <p:nvSpPr>
                <p:cNvPr id="56336" name="Oval 64"/>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6337" name="AutoShape 65"/>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6338" name="Oval 66"/>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56339" name="AutoShape 67"/>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6340" name="Oval 68"/>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56341" name="AutoShape 69"/>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56342" name="AutoShape 70"/>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56343" name="AutoShape 71"/>
                <p:cNvSpPr>
                  <a:spLocks noChangeAspect="1" noChangeArrowheads="1"/>
                </p:cNvSpPr>
                <p:nvPr/>
              </p:nvSpPr>
              <p:spPr bwMode="auto">
                <a:xfrm rot="6165927">
                  <a:off x="4049" y="609"/>
                  <a:ext cx="1535" cy="749"/>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87 w 21600"/>
                    <a:gd name="T13" fmla="*/ 4585 h 21600"/>
                    <a:gd name="T14" fmla="*/ 17013 w 21600"/>
                    <a:gd name="T15" fmla="*/ 17015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lnTo>
                        <a:pt x="0" y="0"/>
                      </a:lnTo>
                      <a:close/>
                    </a:path>
                  </a:pathLst>
                </a:custGeom>
                <a:solidFill>
                  <a:schemeClr val="bg1">
                    <a:alpha val="50195"/>
                  </a:schemeClr>
                </a:solidFill>
                <a:ln w="12700">
                  <a:solidFill>
                    <a:schemeClr val="tx1"/>
                  </a:solidFill>
                  <a:miter lim="800000"/>
                  <a:headEnd/>
                  <a:tailEnd/>
                </a:ln>
              </p:spPr>
              <p:txBody>
                <a:bodyPr anchor="ctr">
                  <a:spAutoFit/>
                </a:bodyPr>
                <a:lstStyle/>
                <a:p>
                  <a:endParaRPr lang="en-US"/>
                </a:p>
              </p:txBody>
            </p:sp>
          </p:grpSp>
          <p:sp>
            <p:nvSpPr>
              <p:cNvPr id="56335" name="Text Box 72"/>
              <p:cNvSpPr txBox="1">
                <a:spLocks noChangeArrowheads="1"/>
              </p:cNvSpPr>
              <p:nvPr/>
            </p:nvSpPr>
            <p:spPr bwMode="auto">
              <a:xfrm>
                <a:off x="998" y="9526"/>
                <a:ext cx="993"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proximity</a:t>
                </a:r>
              </a:p>
            </p:txBody>
          </p:sp>
        </p:grpSp>
      </p:grpSp>
    </p:spTree>
    <p:extLst>
      <p:ext uri="{BB962C8B-B14F-4D97-AF65-F5344CB8AC3E}">
        <p14:creationId xmlns:p14="http://schemas.microsoft.com/office/powerpoint/2010/main" val="271439010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393" name="Picture 73"/>
          <p:cNvPicPr>
            <a:picLocks noChangeAspect="1" noChangeArrowheads="1"/>
          </p:cNvPicPr>
          <p:nvPr/>
        </p:nvPicPr>
        <p:blipFill>
          <a:blip r:embed="rId2">
            <a:extLst>
              <a:ext uri="{28A0092B-C50C-407E-A947-70E740481C1C}">
                <a14:useLocalDpi xmlns:a14="http://schemas.microsoft.com/office/drawing/2010/main" val="0"/>
              </a:ext>
            </a:extLst>
          </a:blip>
          <a:srcRect l="562"/>
          <a:stretch>
            <a:fillRect/>
          </a:stretch>
        </p:blipFill>
        <p:spPr bwMode="auto">
          <a:xfrm>
            <a:off x="0" y="0"/>
            <a:ext cx="9324975" cy="6964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394" name="Text Box 74"/>
          <p:cNvSpPr txBox="1">
            <a:spLocks noChangeArrowheads="1"/>
          </p:cNvSpPr>
          <p:nvPr/>
        </p:nvSpPr>
        <p:spPr bwMode="auto">
          <a:xfrm>
            <a:off x="6967538" y="6524625"/>
            <a:ext cx="178117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algn="r" eaLnBrk="1" hangingPunct="1"/>
            <a:r>
              <a:rPr lang="en-GB" sz="1000">
                <a:solidFill>
                  <a:schemeClr val="tx1"/>
                </a:solidFill>
              </a:rPr>
              <a:t>source: </a:t>
            </a:r>
            <a:r>
              <a:rPr lang="en-GB" sz="1000" i="0">
                <a:solidFill>
                  <a:schemeClr val="tx1"/>
                </a:solidFill>
              </a:rPr>
              <a:t>Liszkowski et al (2008)</a:t>
            </a:r>
          </a:p>
        </p:txBody>
      </p:sp>
    </p:spTree>
    <p:extLst>
      <p:ext uri="{BB962C8B-B14F-4D97-AF65-F5344CB8AC3E}">
        <p14:creationId xmlns:p14="http://schemas.microsoft.com/office/powerpoint/2010/main" val="236984443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73"/>
          <p:cNvPicPr>
            <a:picLocks noChangeAspect="1" noChangeArrowheads="1"/>
          </p:cNvPicPr>
          <p:nvPr/>
        </p:nvPicPr>
        <p:blipFill>
          <a:blip r:embed="rId3">
            <a:extLst>
              <a:ext uri="{28A0092B-C50C-407E-A947-70E740481C1C}">
                <a14:useLocalDpi xmlns:a14="http://schemas.microsoft.com/office/drawing/2010/main" val="0"/>
              </a:ext>
            </a:extLst>
          </a:blip>
          <a:srcRect l="562"/>
          <a:stretch>
            <a:fillRect/>
          </a:stretch>
        </p:blipFill>
        <p:spPr bwMode="auto">
          <a:xfrm>
            <a:off x="0" y="0"/>
            <a:ext cx="9324975" cy="6964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345" name="Text Box 74"/>
          <p:cNvSpPr txBox="1">
            <a:spLocks noChangeArrowheads="1"/>
          </p:cNvSpPr>
          <p:nvPr/>
        </p:nvSpPr>
        <p:spPr bwMode="auto">
          <a:xfrm>
            <a:off x="6967538" y="6524625"/>
            <a:ext cx="178117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algn="r" eaLnBrk="1" hangingPunct="1"/>
            <a:r>
              <a:rPr lang="en-GB" sz="1000">
                <a:solidFill>
                  <a:schemeClr val="tx1"/>
                </a:solidFill>
              </a:rPr>
              <a:t>source: </a:t>
            </a:r>
            <a:r>
              <a:rPr lang="en-GB" sz="1000" i="0">
                <a:solidFill>
                  <a:schemeClr val="tx1"/>
                </a:solidFill>
              </a:rPr>
              <a:t>Liszkowski et al (2008)</a:t>
            </a:r>
          </a:p>
        </p:txBody>
      </p:sp>
      <p:pic>
        <p:nvPicPr>
          <p:cNvPr id="57346" name="Picture 73"/>
          <p:cNvPicPr>
            <a:picLocks noChangeAspect="1" noChangeArrowheads="1"/>
          </p:cNvPicPr>
          <p:nvPr/>
        </p:nvPicPr>
        <p:blipFill>
          <a:blip r:embed="rId3">
            <a:extLst>
              <a:ext uri="{28A0092B-C50C-407E-A947-70E740481C1C}">
                <a14:useLocalDpi xmlns:a14="http://schemas.microsoft.com/office/drawing/2010/main" val="0"/>
              </a:ext>
            </a:extLst>
          </a:blip>
          <a:srcRect l="70444" t="68932" r="11240" b="9349"/>
          <a:stretch>
            <a:fillRect/>
          </a:stretch>
        </p:blipFill>
        <p:spPr bwMode="auto">
          <a:xfrm>
            <a:off x="4038600" y="2362200"/>
            <a:ext cx="5105400" cy="4495800"/>
          </a:xfrm>
          <a:prstGeom prst="rect">
            <a:avLst/>
          </a:prstGeom>
          <a:noFill/>
          <a:ln>
            <a:noFill/>
          </a:ln>
          <a:effectLst>
            <a:glow rad="406400">
              <a:schemeClr val="bg1">
                <a:alpha val="75000"/>
              </a:schemeClr>
            </a:glo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4562745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417" name="Picture 73"/>
          <p:cNvPicPr>
            <a:picLocks noChangeAspect="1" noChangeArrowheads="1"/>
          </p:cNvPicPr>
          <p:nvPr/>
        </p:nvPicPr>
        <p:blipFill>
          <a:blip r:embed="rId2">
            <a:extLst>
              <a:ext uri="{28A0092B-C50C-407E-A947-70E740481C1C}">
                <a14:useLocalDpi xmlns:a14="http://schemas.microsoft.com/office/drawing/2010/main" val="0"/>
              </a:ext>
            </a:extLst>
          </a:blip>
          <a:srcRect l="562"/>
          <a:stretch>
            <a:fillRect/>
          </a:stretch>
        </p:blipFill>
        <p:spPr bwMode="auto">
          <a:xfrm>
            <a:off x="0" y="0"/>
            <a:ext cx="9324975" cy="6964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418" name="Text Box 74"/>
          <p:cNvSpPr txBox="1">
            <a:spLocks noChangeArrowheads="1"/>
          </p:cNvSpPr>
          <p:nvPr/>
        </p:nvSpPr>
        <p:spPr bwMode="auto">
          <a:xfrm>
            <a:off x="6967538" y="6524625"/>
            <a:ext cx="178117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algn="r" eaLnBrk="1" hangingPunct="1"/>
            <a:r>
              <a:rPr lang="en-GB" sz="1000">
                <a:solidFill>
                  <a:schemeClr val="tx1"/>
                </a:solidFill>
              </a:rPr>
              <a:t>source: </a:t>
            </a:r>
            <a:r>
              <a:rPr lang="en-GB" sz="1000" i="0">
                <a:solidFill>
                  <a:schemeClr val="tx1"/>
                </a:solidFill>
              </a:rPr>
              <a:t>Liszkowski et al (2008)</a:t>
            </a:r>
          </a:p>
        </p:txBody>
      </p:sp>
    </p:spTree>
    <p:extLst>
      <p:ext uri="{BB962C8B-B14F-4D97-AF65-F5344CB8AC3E}">
        <p14:creationId xmlns:p14="http://schemas.microsoft.com/office/powerpoint/2010/main" val="290628030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465" name="Picture 2"/>
          <p:cNvPicPr>
            <a:picLocks noChangeAspect="1" noChangeArrowheads="1"/>
          </p:cNvPicPr>
          <p:nvPr/>
        </p:nvPicPr>
        <p:blipFill>
          <a:blip r:embed="rId2">
            <a:lum bright="-18000" contrast="6000"/>
            <a:grayscl/>
            <a:extLst>
              <a:ext uri="{28A0092B-C50C-407E-A947-70E740481C1C}">
                <a14:useLocalDpi xmlns:a14="http://schemas.microsoft.com/office/drawing/2010/main" val="0"/>
              </a:ext>
            </a:extLst>
          </a:blip>
          <a:srcRect b="21399"/>
          <a:stretch>
            <a:fillRect/>
          </a:stretch>
        </p:blipFill>
        <p:spPr bwMode="auto">
          <a:xfrm>
            <a:off x="0" y="1479550"/>
            <a:ext cx="9144000" cy="537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6563" name="Rectangle 3"/>
          <p:cNvSpPr>
            <a:spLocks noChangeArrowheads="1"/>
          </p:cNvSpPr>
          <p:nvPr/>
        </p:nvSpPr>
        <p:spPr bwMode="auto">
          <a:xfrm>
            <a:off x="0" y="3716338"/>
            <a:ext cx="9144000" cy="2065337"/>
          </a:xfrm>
          <a:prstGeom prst="rect">
            <a:avLst/>
          </a:prstGeom>
          <a:gradFill rotWithShape="1">
            <a:gsLst>
              <a:gs pos="0">
                <a:schemeClr val="tx1"/>
              </a:gs>
              <a:gs pos="100000">
                <a:schemeClr val="tx1">
                  <a:gamma/>
                  <a:tint val="0"/>
                  <a:invGamma/>
                  <a:alpha val="0"/>
                </a:schemeClr>
              </a:gs>
            </a:gsLst>
            <a:lin ang="5400000" scaled="1"/>
          </a:gradFill>
          <a:ln w="9525">
            <a:noFill/>
            <a:miter lim="800000"/>
            <a:headEnd/>
            <a:tailEnd/>
          </a:ln>
          <a:effectLst/>
        </p:spPr>
        <p:txBody>
          <a:bodyPr anchor="ctr">
            <a:spAutoFit/>
          </a:bodyPr>
          <a:lstStyle/>
          <a:p>
            <a:pPr>
              <a:defRPr/>
            </a:pPr>
            <a:endParaRPr lang="en-US">
              <a:ea typeface="Arial" charset="0"/>
              <a:cs typeface="Arial" charset="0"/>
            </a:endParaRPr>
          </a:p>
        </p:txBody>
      </p:sp>
      <p:sp>
        <p:nvSpPr>
          <p:cNvPr id="62467" name="Text Box 4"/>
          <p:cNvSpPr txBox="1">
            <a:spLocks noChangeArrowheads="1"/>
          </p:cNvSpPr>
          <p:nvPr/>
        </p:nvSpPr>
        <p:spPr bwMode="auto">
          <a:xfrm>
            <a:off x="395288" y="322263"/>
            <a:ext cx="3600450" cy="42510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6614" tIns="93308" rIns="186614" bIns="93308">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Aft>
                <a:spcPct val="100000"/>
              </a:spcAft>
            </a:pPr>
            <a:r>
              <a:rPr lang="en-GB" i="0" dirty="0"/>
              <a:t>Your </a:t>
            </a:r>
            <a:r>
              <a:rPr lang="en-GB" dirty="0"/>
              <a:t>field  </a:t>
            </a:r>
            <a:r>
              <a:rPr lang="en-GB" i="0" dirty="0"/>
              <a:t>= a set of objects related to you by proximity, orientation, lighting and other factors</a:t>
            </a:r>
          </a:p>
          <a:p>
            <a:pPr eaLnBrk="1" hangingPunct="1">
              <a:spcAft>
                <a:spcPct val="100000"/>
              </a:spcAft>
            </a:pPr>
            <a:r>
              <a:rPr lang="en-GB" i="0" dirty="0"/>
              <a:t>You </a:t>
            </a:r>
            <a:r>
              <a:rPr lang="en-GB" dirty="0"/>
              <a:t>encounter </a:t>
            </a:r>
            <a:r>
              <a:rPr lang="en-GB" i="0" dirty="0"/>
              <a:t>an object = it is in your field</a:t>
            </a:r>
          </a:p>
          <a:p>
            <a:pPr eaLnBrk="1" hangingPunct="1">
              <a:spcAft>
                <a:spcPct val="100000"/>
              </a:spcAft>
            </a:pPr>
            <a:r>
              <a:rPr lang="en-GB" i="0" dirty="0"/>
              <a:t>You </a:t>
            </a:r>
            <a:r>
              <a:rPr lang="en-GB" dirty="0"/>
              <a:t>register </a:t>
            </a:r>
            <a:r>
              <a:rPr lang="en-GB" i="0" dirty="0"/>
              <a:t>an object at a location </a:t>
            </a:r>
            <a:r>
              <a:rPr lang="en-GB" i="0" dirty="0" smtClean="0"/>
              <a:t>&lt;= </a:t>
            </a:r>
            <a:r>
              <a:rPr lang="en-GB" i="0" dirty="0"/>
              <a:t>you most recently encountered the object at that location</a:t>
            </a:r>
          </a:p>
        </p:txBody>
      </p:sp>
      <p:sp>
        <p:nvSpPr>
          <p:cNvPr id="62468" name="Text Box 5"/>
          <p:cNvSpPr txBox="1">
            <a:spLocks noChangeArrowheads="1"/>
          </p:cNvSpPr>
          <p:nvPr/>
        </p:nvSpPr>
        <p:spPr bwMode="auto">
          <a:xfrm>
            <a:off x="4140200" y="322263"/>
            <a:ext cx="4752975" cy="42510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6614" tIns="93308" rIns="186614" bIns="93308">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100000"/>
              </a:spcBef>
            </a:pPr>
            <a:r>
              <a:rPr lang="en-GB" i="0" u="sng" dirty="0"/>
              <a:t>Principle </a:t>
            </a:r>
            <a:r>
              <a:rPr lang="en-GB" i="0" u="sng" dirty="0" smtClean="0"/>
              <a:t>3:</a:t>
            </a:r>
            <a:r>
              <a:rPr lang="en-GB" i="0" dirty="0" smtClean="0"/>
              <a:t>  </a:t>
            </a:r>
            <a:r>
              <a:rPr lang="en-GB" i="0" dirty="0"/>
              <a:t>one </a:t>
            </a:r>
            <a:r>
              <a:rPr lang="en-GB" i="0" dirty="0" smtClean="0"/>
              <a:t>can</a:t>
            </a:r>
            <a:r>
              <a:rPr lang="en-GB" altLang="ja-JP" i="0" dirty="0" smtClean="0"/>
              <a:t>’t </a:t>
            </a:r>
            <a:r>
              <a:rPr lang="en-GB" altLang="ja-JP" i="0" dirty="0"/>
              <a:t>goal-</a:t>
            </a:r>
            <a:r>
              <a:rPr lang="en-GB" altLang="ja-JP" i="0" dirty="0" err="1"/>
              <a:t>directedly</a:t>
            </a:r>
            <a:r>
              <a:rPr lang="en-GB" altLang="ja-JP" i="0" dirty="0"/>
              <a:t> act on an object unless one has encountered it.</a:t>
            </a:r>
          </a:p>
          <a:p>
            <a:pPr eaLnBrk="1" hangingPunct="1"/>
            <a:endParaRPr lang="en-GB" i="0" u="sng" dirty="0"/>
          </a:p>
          <a:p>
            <a:pPr eaLnBrk="1" hangingPunct="1"/>
            <a:r>
              <a:rPr lang="en-GB" i="0" u="sng" dirty="0"/>
              <a:t>Principle </a:t>
            </a:r>
            <a:r>
              <a:rPr lang="en-GB" i="0" u="sng" dirty="0" smtClean="0"/>
              <a:t>4:</a:t>
            </a:r>
            <a:r>
              <a:rPr lang="en-GB" i="0" dirty="0" smtClean="0"/>
              <a:t> </a:t>
            </a:r>
            <a:r>
              <a:rPr lang="en-GB" i="0" dirty="0"/>
              <a:t>correct registration is a condition of </a:t>
            </a:r>
            <a:r>
              <a:rPr lang="en-GB" dirty="0"/>
              <a:t>successful </a:t>
            </a:r>
            <a:r>
              <a:rPr lang="en-GB" i="0" dirty="0"/>
              <a:t>action.</a:t>
            </a:r>
          </a:p>
          <a:p>
            <a:pPr eaLnBrk="1" hangingPunct="1"/>
            <a:endParaRPr lang="en-GB" i="0" u="sng" dirty="0"/>
          </a:p>
          <a:p>
            <a:pPr eaLnBrk="1" hangingPunct="1"/>
            <a:r>
              <a:rPr lang="en-GB" i="0" u="sng" dirty="0"/>
              <a:t>Principle 3:</a:t>
            </a:r>
            <a:r>
              <a:rPr lang="en-GB" i="0" dirty="0"/>
              <a:t> when an agent performs a goal-directed action and the goal specifies an object, the agent will act as if the object were actually in the location she registers it at.</a:t>
            </a:r>
          </a:p>
        </p:txBody>
      </p:sp>
      <p:sp>
        <p:nvSpPr>
          <p:cNvPr id="62469" name="Line 6"/>
          <p:cNvSpPr>
            <a:spLocks noChangeShapeType="1"/>
          </p:cNvSpPr>
          <p:nvPr/>
        </p:nvSpPr>
        <p:spPr bwMode="auto">
          <a:xfrm>
            <a:off x="4067175" y="0"/>
            <a:ext cx="0" cy="5516563"/>
          </a:xfrm>
          <a:prstGeom prst="line">
            <a:avLst/>
          </a:prstGeom>
          <a:noFill/>
          <a:ln w="9525" cap="rnd">
            <a:solidFill>
              <a:schemeClr val="bg1"/>
            </a:solidFill>
            <a:prstDash val="sysDot"/>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62470" name="Rectangle 7"/>
          <p:cNvSpPr>
            <a:spLocks noChangeArrowheads="1"/>
          </p:cNvSpPr>
          <p:nvPr/>
        </p:nvSpPr>
        <p:spPr bwMode="auto">
          <a:xfrm>
            <a:off x="4140200" y="2708275"/>
            <a:ext cx="4824413" cy="1944688"/>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endParaRPr lang="en-US"/>
          </a:p>
        </p:txBody>
      </p:sp>
      <p:grpSp>
        <p:nvGrpSpPr>
          <p:cNvPr id="62471" name="Group 8"/>
          <p:cNvGrpSpPr>
            <a:grpSpLocks/>
          </p:cNvGrpSpPr>
          <p:nvPr/>
        </p:nvGrpSpPr>
        <p:grpSpPr bwMode="auto">
          <a:xfrm>
            <a:off x="395288" y="4941888"/>
            <a:ext cx="5043487" cy="1582737"/>
            <a:chOff x="1655" y="8119"/>
            <a:chExt cx="4286" cy="1344"/>
          </a:xfrm>
        </p:grpSpPr>
        <p:sp>
          <p:nvSpPr>
            <p:cNvPr id="706569" name="AutoShape 9"/>
            <p:cNvSpPr>
              <a:spLocks noChangeArrowheads="1"/>
            </p:cNvSpPr>
            <p:nvPr/>
          </p:nvSpPr>
          <p:spPr bwMode="auto">
            <a:xfrm>
              <a:off x="1655" y="8119"/>
              <a:ext cx="4229" cy="1305"/>
            </a:xfrm>
            <a:prstGeom prst="roundRect">
              <a:avLst>
                <a:gd name="adj" fmla="val 6546"/>
              </a:avLst>
            </a:prstGeom>
            <a:gradFill rotWithShape="1">
              <a:gsLst>
                <a:gs pos="0">
                  <a:schemeClr val="tx1"/>
                </a:gs>
                <a:gs pos="100000">
                  <a:schemeClr val="tx1">
                    <a:gamma/>
                    <a:shade val="46275"/>
                    <a:invGamma/>
                    <a:alpha val="0"/>
                  </a:schemeClr>
                </a:gs>
              </a:gsLst>
              <a:lin ang="5400000" scaled="1"/>
            </a:gradFill>
            <a:ln w="9525" cap="rnd">
              <a:solidFill>
                <a:schemeClr val="bg1"/>
              </a:solidFill>
              <a:prstDash val="sysDot"/>
              <a:round/>
              <a:headEnd/>
              <a:tailEnd/>
            </a:ln>
            <a:effectLst/>
          </p:spPr>
          <p:txBody>
            <a:bodyPr anchor="ctr">
              <a:spAutoFit/>
            </a:bodyPr>
            <a:lstStyle/>
            <a:p>
              <a:pPr>
                <a:defRPr/>
              </a:pPr>
              <a:endParaRPr lang="en-US">
                <a:ea typeface="Arial" charset="0"/>
                <a:cs typeface="Arial" charset="0"/>
              </a:endParaRPr>
            </a:p>
          </p:txBody>
        </p:sp>
        <p:grpSp>
          <p:nvGrpSpPr>
            <p:cNvPr id="62477" name="Group 10"/>
            <p:cNvGrpSpPr>
              <a:grpSpLocks/>
            </p:cNvGrpSpPr>
            <p:nvPr/>
          </p:nvGrpSpPr>
          <p:grpSpPr bwMode="auto">
            <a:xfrm>
              <a:off x="2471" y="8384"/>
              <a:ext cx="960" cy="1077"/>
              <a:chOff x="1851" y="8591"/>
              <a:chExt cx="1133" cy="1270"/>
            </a:xfrm>
          </p:grpSpPr>
          <p:grpSp>
            <p:nvGrpSpPr>
              <p:cNvPr id="62530" name="Group 11"/>
              <p:cNvGrpSpPr>
                <a:grpSpLocks noChangeAspect="1"/>
              </p:cNvGrpSpPr>
              <p:nvPr/>
            </p:nvGrpSpPr>
            <p:grpSpPr bwMode="auto">
              <a:xfrm>
                <a:off x="2026" y="8591"/>
                <a:ext cx="657" cy="680"/>
                <a:chOff x="2925" y="799"/>
                <a:chExt cx="1970" cy="2041"/>
              </a:xfrm>
            </p:grpSpPr>
            <p:sp>
              <p:nvSpPr>
                <p:cNvPr id="62532" name="Oval 12"/>
                <p:cNvSpPr>
                  <a:spLocks noChangeAspect="1" noChangeArrowheads="1"/>
                </p:cNvSpPr>
                <p:nvPr/>
              </p:nvSpPr>
              <p:spPr bwMode="auto">
                <a:xfrm>
                  <a:off x="3605" y="799"/>
                  <a:ext cx="471" cy="722"/>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2533" name="AutoShape 13"/>
                <p:cNvSpPr>
                  <a:spLocks noChangeAspect="1" noChangeArrowheads="1"/>
                </p:cNvSpPr>
                <p:nvPr/>
              </p:nvSpPr>
              <p:spPr bwMode="auto">
                <a:xfrm>
                  <a:off x="3786" y="1117"/>
                  <a:ext cx="95" cy="157"/>
                </a:xfrm>
                <a:prstGeom prst="triangle">
                  <a:avLst>
                    <a:gd name="adj" fmla="val 5263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2534" name="AutoShape 14"/>
                <p:cNvSpPr>
                  <a:spLocks noChangeAspect="1" noChangeArrowheads="1"/>
                </p:cNvSpPr>
                <p:nvPr/>
              </p:nvSpPr>
              <p:spPr bwMode="auto">
                <a:xfrm>
                  <a:off x="3753" y="1525"/>
                  <a:ext cx="203" cy="110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2535" name="Oval 15"/>
                <p:cNvSpPr>
                  <a:spLocks noChangeAspect="1" noChangeArrowheads="1"/>
                </p:cNvSpPr>
                <p:nvPr/>
              </p:nvSpPr>
              <p:spPr bwMode="auto">
                <a:xfrm>
                  <a:off x="3832" y="1706"/>
                  <a:ext cx="45" cy="499"/>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62536" name="Oval 16"/>
                <p:cNvSpPr>
                  <a:spLocks noChangeAspect="1" noChangeArrowheads="1"/>
                </p:cNvSpPr>
                <p:nvPr/>
              </p:nvSpPr>
              <p:spPr bwMode="auto">
                <a:xfrm rot="5400000">
                  <a:off x="4059" y="1933"/>
                  <a:ext cx="45" cy="499"/>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62537" name="AutoShape 17"/>
                <p:cNvSpPr>
                  <a:spLocks noChangeAspect="1" noChangeArrowheads="1"/>
                </p:cNvSpPr>
                <p:nvPr/>
              </p:nvSpPr>
              <p:spPr bwMode="auto">
                <a:xfrm rot="5400000">
                  <a:off x="3900" y="2500"/>
                  <a:ext cx="91" cy="227"/>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62538" name="AutoShape 18"/>
                <p:cNvSpPr>
                  <a:spLocks noChangeAspect="1" noChangeArrowheads="1"/>
                </p:cNvSpPr>
                <p:nvPr/>
              </p:nvSpPr>
              <p:spPr bwMode="auto">
                <a:xfrm>
                  <a:off x="4013" y="2613"/>
                  <a:ext cx="91" cy="227"/>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62539" name="Freeform 19"/>
                <p:cNvSpPr>
                  <a:spLocks noChangeAspect="1"/>
                </p:cNvSpPr>
                <p:nvPr/>
              </p:nvSpPr>
              <p:spPr bwMode="auto">
                <a:xfrm>
                  <a:off x="2925" y="1298"/>
                  <a:ext cx="1970" cy="1036"/>
                </a:xfrm>
                <a:custGeom>
                  <a:avLst/>
                  <a:gdLst>
                    <a:gd name="T0" fmla="*/ 379 w 1970"/>
                    <a:gd name="T1" fmla="*/ 30 h 1036"/>
                    <a:gd name="T2" fmla="*/ 970 w 1970"/>
                    <a:gd name="T3" fmla="*/ 300 h 1036"/>
                    <a:gd name="T4" fmla="*/ 1609 w 1970"/>
                    <a:gd name="T5" fmla="*/ 15 h 1036"/>
                    <a:gd name="T6" fmla="*/ 1970 w 1970"/>
                    <a:gd name="T7" fmla="*/ 552 h 1036"/>
                    <a:gd name="T8" fmla="*/ 1005 w 1970"/>
                    <a:gd name="T9" fmla="*/ 1034 h 1036"/>
                    <a:gd name="T10" fmla="*/ 0 w 1970"/>
                    <a:gd name="T11" fmla="*/ 561 h 1036"/>
                    <a:gd name="T12" fmla="*/ 379 w 1970"/>
                    <a:gd name="T13" fmla="*/ 30 h 1036"/>
                    <a:gd name="T14" fmla="*/ 0 60000 65536"/>
                    <a:gd name="T15" fmla="*/ 0 60000 65536"/>
                    <a:gd name="T16" fmla="*/ 0 60000 65536"/>
                    <a:gd name="T17" fmla="*/ 0 60000 65536"/>
                    <a:gd name="T18" fmla="*/ 0 60000 65536"/>
                    <a:gd name="T19" fmla="*/ 0 60000 65536"/>
                    <a:gd name="T20" fmla="*/ 0 60000 65536"/>
                    <a:gd name="T21" fmla="*/ 0 w 1970"/>
                    <a:gd name="T22" fmla="*/ 0 h 1036"/>
                    <a:gd name="T23" fmla="*/ 1970 w 1970"/>
                    <a:gd name="T24" fmla="*/ 1036 h 10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70" h="1036">
                      <a:moveTo>
                        <a:pt x="379" y="30"/>
                      </a:moveTo>
                      <a:cubicBezTo>
                        <a:pt x="552" y="138"/>
                        <a:pt x="765" y="302"/>
                        <a:pt x="970" y="300"/>
                      </a:cubicBezTo>
                      <a:cubicBezTo>
                        <a:pt x="1175" y="298"/>
                        <a:pt x="1423" y="133"/>
                        <a:pt x="1609" y="15"/>
                      </a:cubicBezTo>
                      <a:cubicBezTo>
                        <a:pt x="1970" y="552"/>
                        <a:pt x="1615" y="15"/>
                        <a:pt x="1970" y="552"/>
                      </a:cubicBezTo>
                      <a:cubicBezTo>
                        <a:pt x="1869" y="722"/>
                        <a:pt x="1333" y="1032"/>
                        <a:pt x="1005" y="1034"/>
                      </a:cubicBezTo>
                      <a:cubicBezTo>
                        <a:pt x="677" y="1036"/>
                        <a:pt x="104" y="728"/>
                        <a:pt x="0" y="561"/>
                      </a:cubicBezTo>
                      <a:cubicBezTo>
                        <a:pt x="413" y="0"/>
                        <a:pt x="20" y="510"/>
                        <a:pt x="379" y="30"/>
                      </a:cubicBezTo>
                      <a:close/>
                    </a:path>
                  </a:pathLst>
                </a:custGeom>
                <a:solidFill>
                  <a:schemeClr val="bg1">
                    <a:alpha val="5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p>
                  <a:endParaRPr lang="en-US"/>
                </a:p>
              </p:txBody>
            </p:sp>
          </p:grpSp>
          <p:sp>
            <p:nvSpPr>
              <p:cNvPr id="62531" name="Text Box 20"/>
              <p:cNvSpPr txBox="1">
                <a:spLocks noChangeArrowheads="1"/>
              </p:cNvSpPr>
              <p:nvPr/>
            </p:nvSpPr>
            <p:spPr bwMode="auto">
              <a:xfrm>
                <a:off x="1851" y="9524"/>
                <a:ext cx="1133"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orientation</a:t>
                </a:r>
              </a:p>
            </p:txBody>
          </p:sp>
        </p:grpSp>
        <p:grpSp>
          <p:nvGrpSpPr>
            <p:cNvPr id="62478" name="Group 21"/>
            <p:cNvGrpSpPr>
              <a:grpSpLocks/>
            </p:cNvGrpSpPr>
            <p:nvPr/>
          </p:nvGrpSpPr>
          <p:grpSpPr bwMode="auto">
            <a:xfrm>
              <a:off x="3400" y="8309"/>
              <a:ext cx="713" cy="1154"/>
              <a:chOff x="3039" y="8502"/>
              <a:chExt cx="842" cy="1363"/>
            </a:xfrm>
          </p:grpSpPr>
          <p:grpSp>
            <p:nvGrpSpPr>
              <p:cNvPr id="62517" name="Group 22"/>
              <p:cNvGrpSpPr>
                <a:grpSpLocks noChangeAspect="1"/>
              </p:cNvGrpSpPr>
              <p:nvPr/>
            </p:nvGrpSpPr>
            <p:grpSpPr bwMode="auto">
              <a:xfrm>
                <a:off x="3074" y="8502"/>
                <a:ext cx="662" cy="772"/>
                <a:chOff x="3696" y="2205"/>
                <a:chExt cx="1361" cy="1588"/>
              </a:xfrm>
            </p:grpSpPr>
            <p:sp>
              <p:nvSpPr>
                <p:cNvPr id="62519" name="AutoShape 23"/>
                <p:cNvSpPr>
                  <a:spLocks noChangeAspect="1" noChangeArrowheads="1"/>
                </p:cNvSpPr>
                <p:nvPr/>
              </p:nvSpPr>
              <p:spPr bwMode="auto">
                <a:xfrm>
                  <a:off x="4558" y="2205"/>
                  <a:ext cx="499" cy="499"/>
                </a:xfrm>
                <a:prstGeom prst="sun">
                  <a:avLst>
                    <a:gd name="adj" fmla="val 25000"/>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62520" name="AutoShape 24"/>
                <p:cNvSpPr>
                  <a:spLocks noChangeAspect="1" noChangeArrowheads="1"/>
                </p:cNvSpPr>
                <p:nvPr/>
              </p:nvSpPr>
              <p:spPr bwMode="auto">
                <a:xfrm>
                  <a:off x="3696" y="2296"/>
                  <a:ext cx="182" cy="363"/>
                </a:xfrm>
                <a:prstGeom prst="moon">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62521" name="Oval 25"/>
                <p:cNvSpPr>
                  <a:spLocks noChangeAspect="1" noChangeArrowheads="1"/>
                </p:cNvSpPr>
                <p:nvPr/>
              </p:nvSpPr>
              <p:spPr bwMode="auto">
                <a:xfrm>
                  <a:off x="4150" y="2432"/>
                  <a:ext cx="314" cy="481"/>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2522" name="AutoShape 26"/>
                <p:cNvSpPr>
                  <a:spLocks noChangeAspect="1" noChangeArrowheads="1"/>
                </p:cNvSpPr>
                <p:nvPr/>
              </p:nvSpPr>
              <p:spPr bwMode="auto">
                <a:xfrm>
                  <a:off x="4270" y="2644"/>
                  <a:ext cx="64" cy="105"/>
                </a:xfrm>
                <a:prstGeom prst="triangle">
                  <a:avLst>
                    <a:gd name="adj" fmla="val 5263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2523" name="AutoShape 27"/>
                <p:cNvSpPr>
                  <a:spLocks noChangeAspect="1" noChangeArrowheads="1"/>
                </p:cNvSpPr>
                <p:nvPr/>
              </p:nvSpPr>
              <p:spPr bwMode="auto">
                <a:xfrm>
                  <a:off x="4248" y="2916"/>
                  <a:ext cx="136" cy="734"/>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2524" name="Oval 28"/>
                <p:cNvSpPr>
                  <a:spLocks noChangeAspect="1" noChangeArrowheads="1"/>
                </p:cNvSpPr>
                <p:nvPr/>
              </p:nvSpPr>
              <p:spPr bwMode="auto">
                <a:xfrm>
                  <a:off x="4301" y="3037"/>
                  <a:ext cx="30" cy="333"/>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62525" name="Oval 29"/>
                <p:cNvSpPr>
                  <a:spLocks noChangeAspect="1" noChangeArrowheads="1"/>
                </p:cNvSpPr>
                <p:nvPr/>
              </p:nvSpPr>
              <p:spPr bwMode="auto">
                <a:xfrm rot="5400000">
                  <a:off x="4453" y="3188"/>
                  <a:ext cx="30" cy="333"/>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62526" name="AutoShape 30"/>
                <p:cNvSpPr>
                  <a:spLocks noChangeAspect="1" noChangeArrowheads="1"/>
                </p:cNvSpPr>
                <p:nvPr/>
              </p:nvSpPr>
              <p:spPr bwMode="auto">
                <a:xfrm rot="5400000">
                  <a:off x="4347" y="3566"/>
                  <a:ext cx="60" cy="151"/>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62527" name="AutoShape 31"/>
                <p:cNvSpPr>
                  <a:spLocks noChangeAspect="1" noChangeArrowheads="1"/>
                </p:cNvSpPr>
                <p:nvPr/>
              </p:nvSpPr>
              <p:spPr bwMode="auto">
                <a:xfrm>
                  <a:off x="4422" y="3642"/>
                  <a:ext cx="60" cy="151"/>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62528" name="Freeform 32"/>
                <p:cNvSpPr>
                  <a:spLocks noChangeAspect="1"/>
                </p:cNvSpPr>
                <p:nvPr/>
              </p:nvSpPr>
              <p:spPr bwMode="auto">
                <a:xfrm>
                  <a:off x="3696" y="2765"/>
                  <a:ext cx="1314" cy="691"/>
                </a:xfrm>
                <a:custGeom>
                  <a:avLst/>
                  <a:gdLst>
                    <a:gd name="T0" fmla="*/ 113 w 1970"/>
                    <a:gd name="T1" fmla="*/ 9 h 1036"/>
                    <a:gd name="T2" fmla="*/ 288 w 1970"/>
                    <a:gd name="T3" fmla="*/ 89 h 1036"/>
                    <a:gd name="T4" fmla="*/ 478 w 1970"/>
                    <a:gd name="T5" fmla="*/ 5 h 1036"/>
                    <a:gd name="T6" fmla="*/ 584 w 1970"/>
                    <a:gd name="T7" fmla="*/ 163 h 1036"/>
                    <a:gd name="T8" fmla="*/ 298 w 1970"/>
                    <a:gd name="T9" fmla="*/ 307 h 1036"/>
                    <a:gd name="T10" fmla="*/ 0 w 1970"/>
                    <a:gd name="T11" fmla="*/ 166 h 1036"/>
                    <a:gd name="T12" fmla="*/ 113 w 1970"/>
                    <a:gd name="T13" fmla="*/ 9 h 1036"/>
                    <a:gd name="T14" fmla="*/ 0 60000 65536"/>
                    <a:gd name="T15" fmla="*/ 0 60000 65536"/>
                    <a:gd name="T16" fmla="*/ 0 60000 65536"/>
                    <a:gd name="T17" fmla="*/ 0 60000 65536"/>
                    <a:gd name="T18" fmla="*/ 0 60000 65536"/>
                    <a:gd name="T19" fmla="*/ 0 60000 65536"/>
                    <a:gd name="T20" fmla="*/ 0 60000 65536"/>
                    <a:gd name="T21" fmla="*/ 0 w 1970"/>
                    <a:gd name="T22" fmla="*/ 0 h 1036"/>
                    <a:gd name="T23" fmla="*/ 1970 w 1970"/>
                    <a:gd name="T24" fmla="*/ 1036 h 10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70" h="1036">
                      <a:moveTo>
                        <a:pt x="379" y="30"/>
                      </a:moveTo>
                      <a:cubicBezTo>
                        <a:pt x="552" y="138"/>
                        <a:pt x="765" y="302"/>
                        <a:pt x="970" y="300"/>
                      </a:cubicBezTo>
                      <a:cubicBezTo>
                        <a:pt x="1175" y="298"/>
                        <a:pt x="1423" y="133"/>
                        <a:pt x="1609" y="15"/>
                      </a:cubicBezTo>
                      <a:cubicBezTo>
                        <a:pt x="1970" y="552"/>
                        <a:pt x="1615" y="15"/>
                        <a:pt x="1970" y="552"/>
                      </a:cubicBezTo>
                      <a:cubicBezTo>
                        <a:pt x="1869" y="722"/>
                        <a:pt x="1333" y="1032"/>
                        <a:pt x="1005" y="1034"/>
                      </a:cubicBezTo>
                      <a:cubicBezTo>
                        <a:pt x="677" y="1036"/>
                        <a:pt x="104" y="728"/>
                        <a:pt x="0" y="561"/>
                      </a:cubicBezTo>
                      <a:cubicBezTo>
                        <a:pt x="413" y="0"/>
                        <a:pt x="20" y="510"/>
                        <a:pt x="379" y="30"/>
                      </a:cubicBezTo>
                      <a:close/>
                    </a:path>
                  </a:pathLst>
                </a:custGeom>
                <a:gradFill rotWithShape="1">
                  <a:gsLst>
                    <a:gs pos="0">
                      <a:srgbClr val="B2B2B2">
                        <a:alpha val="0"/>
                      </a:srgbClr>
                    </a:gs>
                    <a:gs pos="100000">
                      <a:srgbClr val="52525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p>
                  <a:endParaRPr lang="en-US"/>
                </a:p>
              </p:txBody>
            </p:sp>
            <p:sp>
              <p:nvSpPr>
                <p:cNvPr id="62529" name="AutoShape 33"/>
                <p:cNvSpPr>
                  <a:spLocks noChangeAspect="1" noChangeArrowheads="1"/>
                </p:cNvSpPr>
                <p:nvPr/>
              </p:nvSpPr>
              <p:spPr bwMode="auto">
                <a:xfrm rot="1382036">
                  <a:off x="4558" y="2205"/>
                  <a:ext cx="499" cy="499"/>
                </a:xfrm>
                <a:prstGeom prst="sun">
                  <a:avLst>
                    <a:gd name="adj" fmla="val 25000"/>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grpSp>
          <p:sp>
            <p:nvSpPr>
              <p:cNvPr id="62518" name="Text Box 34"/>
              <p:cNvSpPr txBox="1">
                <a:spLocks noChangeArrowheads="1"/>
              </p:cNvSpPr>
              <p:nvPr/>
            </p:nvSpPr>
            <p:spPr bwMode="auto">
              <a:xfrm>
                <a:off x="3039" y="9527"/>
                <a:ext cx="842"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lighting</a:t>
                </a:r>
              </a:p>
            </p:txBody>
          </p:sp>
        </p:grpSp>
        <p:grpSp>
          <p:nvGrpSpPr>
            <p:cNvPr id="62479" name="Group 35"/>
            <p:cNvGrpSpPr>
              <a:grpSpLocks/>
            </p:cNvGrpSpPr>
            <p:nvPr/>
          </p:nvGrpSpPr>
          <p:grpSpPr bwMode="auto">
            <a:xfrm>
              <a:off x="4246" y="8322"/>
              <a:ext cx="702" cy="1140"/>
              <a:chOff x="4037" y="8518"/>
              <a:chExt cx="829" cy="1346"/>
            </a:xfrm>
          </p:grpSpPr>
          <p:grpSp>
            <p:nvGrpSpPr>
              <p:cNvPr id="62505" name="Group 36"/>
              <p:cNvGrpSpPr>
                <a:grpSpLocks noChangeAspect="1"/>
              </p:cNvGrpSpPr>
              <p:nvPr/>
            </p:nvGrpSpPr>
            <p:grpSpPr bwMode="auto">
              <a:xfrm>
                <a:off x="4096" y="8518"/>
                <a:ext cx="605" cy="861"/>
                <a:chOff x="4105" y="216"/>
                <a:chExt cx="1270" cy="1808"/>
              </a:xfrm>
            </p:grpSpPr>
            <p:sp>
              <p:nvSpPr>
                <p:cNvPr id="62507" name="Oval 37"/>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2508" name="AutoShape 38"/>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2509" name="Oval 39"/>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62510" name="AutoShape 40"/>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2511" name="Oval 41"/>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62512" name="AutoShape 42"/>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62513" name="AutoShape 43"/>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62514" name="AutoShape 44"/>
                <p:cNvSpPr>
                  <a:spLocks noChangeAspect="1" noChangeArrowheads="1"/>
                </p:cNvSpPr>
                <p:nvPr/>
              </p:nvSpPr>
              <p:spPr bwMode="auto">
                <a:xfrm rot="6165927">
                  <a:off x="4049" y="609"/>
                  <a:ext cx="1535" cy="749"/>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87 w 21600"/>
                    <a:gd name="T13" fmla="*/ 4585 h 21600"/>
                    <a:gd name="T14" fmla="*/ 17013 w 21600"/>
                    <a:gd name="T15" fmla="*/ 17015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lnTo>
                        <a:pt x="0" y="0"/>
                      </a:lnTo>
                      <a:close/>
                    </a:path>
                  </a:pathLst>
                </a:custGeom>
                <a:solidFill>
                  <a:schemeClr val="bg1">
                    <a:alpha val="50195"/>
                  </a:schemeClr>
                </a:solidFill>
                <a:ln w="12700">
                  <a:solidFill>
                    <a:schemeClr val="tx1"/>
                  </a:solidFill>
                  <a:miter lim="800000"/>
                  <a:headEnd/>
                  <a:tailEnd/>
                </a:ln>
              </p:spPr>
              <p:txBody>
                <a:bodyPr anchor="ctr">
                  <a:spAutoFit/>
                </a:bodyPr>
                <a:lstStyle/>
                <a:p>
                  <a:endParaRPr lang="en-US"/>
                </a:p>
              </p:txBody>
            </p:sp>
            <p:sp>
              <p:nvSpPr>
                <p:cNvPr id="62515" name="Rectangle 45"/>
                <p:cNvSpPr>
                  <a:spLocks noChangeAspect="1" noChangeArrowheads="1"/>
                </p:cNvSpPr>
                <p:nvPr/>
              </p:nvSpPr>
              <p:spPr bwMode="auto">
                <a:xfrm>
                  <a:off x="4830" y="799"/>
                  <a:ext cx="136" cy="1225"/>
                </a:xfrm>
                <a:prstGeom prst="rect">
                  <a:avLst/>
                </a:prstGeom>
                <a:solidFill>
                  <a:schemeClr val="bg1"/>
                </a:solidFill>
                <a:ln w="38100">
                  <a:solidFill>
                    <a:schemeClr val="tx1"/>
                  </a:solidFill>
                  <a:miter lim="800000"/>
                  <a:headEnd/>
                  <a:tailEnd/>
                </a:ln>
              </p:spPr>
              <p:txBody>
                <a:bodyPr anchor="ctr">
                  <a:spAutoFit/>
                </a:bodyPr>
                <a:lstStyle/>
                <a:p>
                  <a:endParaRPr lang="en-US"/>
                </a:p>
              </p:txBody>
            </p:sp>
            <p:sp>
              <p:nvSpPr>
                <p:cNvPr id="62516" name="Oval 46"/>
                <p:cNvSpPr>
                  <a:spLocks noChangeAspect="1" noChangeArrowheads="1"/>
                </p:cNvSpPr>
                <p:nvPr/>
              </p:nvSpPr>
              <p:spPr bwMode="auto">
                <a:xfrm>
                  <a:off x="5012" y="1162"/>
                  <a:ext cx="363" cy="363"/>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p>
                  <a:endParaRPr lang="en-US"/>
                </a:p>
              </p:txBody>
            </p:sp>
          </p:grpSp>
          <p:sp>
            <p:nvSpPr>
              <p:cNvPr id="62506" name="Text Box 47"/>
              <p:cNvSpPr txBox="1">
                <a:spLocks noChangeArrowheads="1"/>
              </p:cNvSpPr>
              <p:nvPr/>
            </p:nvSpPr>
            <p:spPr bwMode="auto">
              <a:xfrm>
                <a:off x="4037" y="9526"/>
                <a:ext cx="829"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barriers</a:t>
                </a:r>
              </a:p>
            </p:txBody>
          </p:sp>
        </p:grpSp>
        <p:grpSp>
          <p:nvGrpSpPr>
            <p:cNvPr id="62480" name="Group 48"/>
            <p:cNvGrpSpPr>
              <a:grpSpLocks/>
            </p:cNvGrpSpPr>
            <p:nvPr/>
          </p:nvGrpSpPr>
          <p:grpSpPr bwMode="auto">
            <a:xfrm>
              <a:off x="5098" y="8373"/>
              <a:ext cx="843" cy="1088"/>
              <a:chOff x="4955" y="8577"/>
              <a:chExt cx="997" cy="1285"/>
            </a:xfrm>
          </p:grpSpPr>
          <p:grpSp>
            <p:nvGrpSpPr>
              <p:cNvPr id="62492" name="Group 49"/>
              <p:cNvGrpSpPr>
                <a:grpSpLocks noChangeAspect="1"/>
              </p:cNvGrpSpPr>
              <p:nvPr/>
            </p:nvGrpSpPr>
            <p:grpSpPr bwMode="auto">
              <a:xfrm>
                <a:off x="5092" y="8577"/>
                <a:ext cx="606" cy="804"/>
                <a:chOff x="4105" y="339"/>
                <a:chExt cx="1270" cy="1685"/>
              </a:xfrm>
            </p:grpSpPr>
            <p:sp>
              <p:nvSpPr>
                <p:cNvPr id="62494" name="Oval 50"/>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2495" name="AutoShape 51"/>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2496" name="Oval 52"/>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62497" name="AutoShape 53"/>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2498" name="Oval 54"/>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62499" name="AutoShape 55"/>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62500" name="AutoShape 56"/>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62501" name="AutoShape 57"/>
                <p:cNvSpPr>
                  <a:spLocks noChangeAspect="1" noChangeArrowheads="1"/>
                </p:cNvSpPr>
                <p:nvPr/>
              </p:nvSpPr>
              <p:spPr bwMode="auto">
                <a:xfrm rot="6165927">
                  <a:off x="4166" y="612"/>
                  <a:ext cx="1308" cy="76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91 w 21600"/>
                    <a:gd name="T13" fmla="*/ 4592 h 21600"/>
                    <a:gd name="T14" fmla="*/ 17009 w 21600"/>
                    <a:gd name="T15" fmla="*/ 17008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lnTo>
                        <a:pt x="0" y="0"/>
                      </a:lnTo>
                      <a:close/>
                    </a:path>
                  </a:pathLst>
                </a:custGeom>
                <a:solidFill>
                  <a:schemeClr val="bg1">
                    <a:alpha val="50195"/>
                  </a:schemeClr>
                </a:solidFill>
                <a:ln w="12700">
                  <a:solidFill>
                    <a:schemeClr val="tx1"/>
                  </a:solidFill>
                  <a:miter lim="800000"/>
                  <a:headEnd/>
                  <a:tailEnd/>
                </a:ln>
              </p:spPr>
              <p:txBody>
                <a:bodyPr rot="10800000" vert="eaVert" anchor="ctr">
                  <a:spAutoFit/>
                </a:bodyPr>
                <a:lstStyle/>
                <a:p>
                  <a:endParaRPr lang="en-US"/>
                </a:p>
              </p:txBody>
            </p:sp>
            <p:sp>
              <p:nvSpPr>
                <p:cNvPr id="62502" name="Rectangle 58"/>
                <p:cNvSpPr>
                  <a:spLocks noChangeAspect="1" noChangeArrowheads="1"/>
                </p:cNvSpPr>
                <p:nvPr/>
              </p:nvSpPr>
              <p:spPr bwMode="auto">
                <a:xfrm>
                  <a:off x="4830" y="799"/>
                  <a:ext cx="136" cy="1225"/>
                </a:xfrm>
                <a:prstGeom prst="rect">
                  <a:avLst/>
                </a:prstGeom>
                <a:solidFill>
                  <a:schemeClr val="bg1"/>
                </a:solidFill>
                <a:ln w="38100">
                  <a:solidFill>
                    <a:schemeClr val="tx1"/>
                  </a:solidFill>
                  <a:miter lim="800000"/>
                  <a:headEnd/>
                  <a:tailEnd/>
                </a:ln>
              </p:spPr>
              <p:txBody>
                <a:bodyPr anchor="ctr">
                  <a:spAutoFit/>
                </a:bodyPr>
                <a:lstStyle/>
                <a:p>
                  <a:endParaRPr lang="en-US"/>
                </a:p>
              </p:txBody>
            </p:sp>
            <p:sp>
              <p:nvSpPr>
                <p:cNvPr id="62503" name="Oval 59"/>
                <p:cNvSpPr>
                  <a:spLocks noChangeAspect="1" noChangeArrowheads="1"/>
                </p:cNvSpPr>
                <p:nvPr/>
              </p:nvSpPr>
              <p:spPr bwMode="auto">
                <a:xfrm>
                  <a:off x="5012" y="1162"/>
                  <a:ext cx="363" cy="363"/>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p>
                  <a:endParaRPr lang="en-US"/>
                </a:p>
              </p:txBody>
            </p:sp>
            <p:sp>
              <p:nvSpPr>
                <p:cNvPr id="62504" name="Line 60"/>
                <p:cNvSpPr>
                  <a:spLocks noChangeAspect="1" noChangeShapeType="1"/>
                </p:cNvSpPr>
                <p:nvPr/>
              </p:nvSpPr>
              <p:spPr bwMode="auto">
                <a:xfrm>
                  <a:off x="5193" y="436"/>
                  <a:ext cx="0" cy="726"/>
                </a:xfrm>
                <a:prstGeom prst="line">
                  <a:avLst/>
                </a:prstGeom>
                <a:noFill/>
                <a:ln w="38100">
                  <a:solidFill>
                    <a:schemeClr val="bg1"/>
                  </a:solidFill>
                  <a:round/>
                  <a:headEnd type="oval" w="lg" len="lg"/>
                  <a:tailEnd type="triangle" w="lg" len="lg"/>
                </a:ln>
                <a:extLst>
                  <a:ext uri="{909E8E84-426E-40dd-AFC4-6F175D3DCCD1}">
                    <a14:hiddenFill xmlns:a14="http://schemas.microsoft.com/office/drawing/2010/main">
                      <a:noFill/>
                    </a14:hiddenFill>
                  </a:ext>
                </a:extLst>
              </p:spPr>
              <p:txBody>
                <a:bodyPr>
                  <a:spAutoFit/>
                </a:bodyPr>
                <a:lstStyle/>
                <a:p>
                  <a:endParaRPr lang="en-US"/>
                </a:p>
              </p:txBody>
            </p:sp>
          </p:grpSp>
          <p:sp>
            <p:nvSpPr>
              <p:cNvPr id="62493" name="Text Box 61"/>
              <p:cNvSpPr txBox="1">
                <a:spLocks noChangeArrowheads="1"/>
              </p:cNvSpPr>
              <p:nvPr/>
            </p:nvSpPr>
            <p:spPr bwMode="auto">
              <a:xfrm>
                <a:off x="4955" y="9525"/>
                <a:ext cx="997"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trajectory</a:t>
                </a:r>
              </a:p>
            </p:txBody>
          </p:sp>
        </p:grpSp>
        <p:grpSp>
          <p:nvGrpSpPr>
            <p:cNvPr id="62481" name="Group 62"/>
            <p:cNvGrpSpPr>
              <a:grpSpLocks/>
            </p:cNvGrpSpPr>
            <p:nvPr/>
          </p:nvGrpSpPr>
          <p:grpSpPr bwMode="auto">
            <a:xfrm>
              <a:off x="1749" y="8384"/>
              <a:ext cx="841" cy="1078"/>
              <a:chOff x="998" y="8591"/>
              <a:chExt cx="993" cy="1273"/>
            </a:xfrm>
          </p:grpSpPr>
          <p:grpSp>
            <p:nvGrpSpPr>
              <p:cNvPr id="62482" name="Group 63"/>
              <p:cNvGrpSpPr>
                <a:grpSpLocks noChangeAspect="1"/>
              </p:cNvGrpSpPr>
              <p:nvPr/>
            </p:nvGrpSpPr>
            <p:grpSpPr bwMode="auto">
              <a:xfrm>
                <a:off x="1203" y="8591"/>
                <a:ext cx="467" cy="680"/>
                <a:chOff x="4105" y="216"/>
                <a:chExt cx="1086" cy="1581"/>
              </a:xfrm>
            </p:grpSpPr>
            <p:sp>
              <p:nvSpPr>
                <p:cNvPr id="62484" name="Oval 64"/>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2485" name="AutoShape 65"/>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2486" name="Oval 66"/>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62487" name="AutoShape 67"/>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2488" name="Oval 68"/>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62489" name="AutoShape 69"/>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62490" name="AutoShape 70"/>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62491" name="AutoShape 71"/>
                <p:cNvSpPr>
                  <a:spLocks noChangeAspect="1" noChangeArrowheads="1"/>
                </p:cNvSpPr>
                <p:nvPr/>
              </p:nvSpPr>
              <p:spPr bwMode="auto">
                <a:xfrm rot="6165927">
                  <a:off x="4049" y="609"/>
                  <a:ext cx="1535" cy="749"/>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87 w 21600"/>
                    <a:gd name="T13" fmla="*/ 4585 h 21600"/>
                    <a:gd name="T14" fmla="*/ 17013 w 21600"/>
                    <a:gd name="T15" fmla="*/ 17015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lnTo>
                        <a:pt x="0" y="0"/>
                      </a:lnTo>
                      <a:close/>
                    </a:path>
                  </a:pathLst>
                </a:custGeom>
                <a:solidFill>
                  <a:schemeClr val="bg1">
                    <a:alpha val="50195"/>
                  </a:schemeClr>
                </a:solidFill>
                <a:ln w="12700">
                  <a:solidFill>
                    <a:schemeClr val="tx1"/>
                  </a:solidFill>
                  <a:miter lim="800000"/>
                  <a:headEnd/>
                  <a:tailEnd/>
                </a:ln>
              </p:spPr>
              <p:txBody>
                <a:bodyPr anchor="ctr">
                  <a:spAutoFit/>
                </a:bodyPr>
                <a:lstStyle/>
                <a:p>
                  <a:endParaRPr lang="en-US"/>
                </a:p>
              </p:txBody>
            </p:sp>
          </p:grpSp>
          <p:sp>
            <p:nvSpPr>
              <p:cNvPr id="62483" name="Text Box 72"/>
              <p:cNvSpPr txBox="1">
                <a:spLocks noChangeArrowheads="1"/>
              </p:cNvSpPr>
              <p:nvPr/>
            </p:nvSpPr>
            <p:spPr bwMode="auto">
              <a:xfrm>
                <a:off x="998" y="9526"/>
                <a:ext cx="993"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proximity</a:t>
                </a:r>
              </a:p>
            </p:txBody>
          </p:sp>
        </p:grpSp>
      </p:grpSp>
      <p:pic>
        <p:nvPicPr>
          <p:cNvPr id="62472" name="Picture 73"/>
          <p:cNvPicPr>
            <a:picLocks noChangeAspect="1" noChangeArrowheads="1"/>
          </p:cNvPicPr>
          <p:nvPr/>
        </p:nvPicPr>
        <p:blipFill>
          <a:blip r:embed="rId3">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5508625" y="2420938"/>
            <a:ext cx="3130550" cy="271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473" name="Text Box 75"/>
          <p:cNvSpPr txBox="1">
            <a:spLocks noChangeArrowheads="1"/>
          </p:cNvSpPr>
          <p:nvPr/>
        </p:nvSpPr>
        <p:spPr bwMode="auto">
          <a:xfrm>
            <a:off x="6967538" y="5108575"/>
            <a:ext cx="178117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algn="r" eaLnBrk="1" hangingPunct="1"/>
            <a:r>
              <a:rPr lang="en-GB" sz="1000"/>
              <a:t>source: </a:t>
            </a:r>
            <a:r>
              <a:rPr lang="en-GB" sz="1000" i="0"/>
              <a:t>Liszkowski et al (2008)</a:t>
            </a:r>
          </a:p>
        </p:txBody>
      </p:sp>
      <p:pic>
        <p:nvPicPr>
          <p:cNvPr id="62475" name="Picture 77"/>
          <p:cNvPicPr>
            <a:picLocks noChangeAspect="1" noChangeArrowheads="1"/>
          </p:cNvPicPr>
          <p:nvPr/>
        </p:nvPicPr>
        <p:blipFill>
          <a:blip r:embed="rId4">
            <a:extLst>
              <a:ext uri="{28A0092B-C50C-407E-A947-70E740481C1C}">
                <a14:useLocalDpi xmlns:a14="http://schemas.microsoft.com/office/drawing/2010/main" val="0"/>
              </a:ext>
            </a:extLst>
          </a:blip>
          <a:srcRect l="33183" t="14087" r="12289" b="9415"/>
          <a:stretch>
            <a:fillRect/>
          </a:stretch>
        </p:blipFill>
        <p:spPr bwMode="auto">
          <a:xfrm>
            <a:off x="5795963" y="5418138"/>
            <a:ext cx="1382712" cy="1439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0220886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2"/>
          <p:cNvSpPr txBox="1">
            <a:spLocks noChangeArrowheads="1"/>
          </p:cNvSpPr>
          <p:nvPr/>
        </p:nvSpPr>
        <p:spPr bwMode="auto">
          <a:xfrm>
            <a:off x="468313" y="404815"/>
            <a:ext cx="3816350" cy="2631489"/>
          </a:xfrm>
          <a:prstGeom prst="rect">
            <a:avLst/>
          </a:prstGeom>
          <a:noFill/>
          <a:ln w="9525">
            <a:noFill/>
            <a:miter lim="800000"/>
            <a:headEnd/>
            <a:tailEnd/>
          </a:ln>
          <a:effectLst>
            <a:outerShdw blurRad="50800" dist="38100" dir="2700000">
              <a:srgbClr val="000000">
                <a:alpha val="43000"/>
              </a:srgbClr>
            </a:outerShdw>
          </a:effec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Bef>
                <a:spcPct val="50000"/>
              </a:spcBef>
            </a:pPr>
            <a:r>
              <a:rPr lang="en-GB" i="0" dirty="0">
                <a:effectLst>
                  <a:glow rad="101600">
                    <a:schemeClr val="tx1">
                      <a:alpha val="75000"/>
                    </a:schemeClr>
                  </a:glow>
                </a:effectLst>
              </a:rPr>
              <a:t>Theory of mind </a:t>
            </a:r>
            <a:r>
              <a:rPr lang="en-GB" dirty="0">
                <a:effectLst>
                  <a:glow rad="101600">
                    <a:schemeClr val="tx1">
                      <a:alpha val="75000"/>
                    </a:schemeClr>
                  </a:glow>
                </a:effectLst>
              </a:rPr>
              <a:t>abilities </a:t>
            </a:r>
            <a:r>
              <a:rPr lang="en-GB" i="0" dirty="0">
                <a:effectLst>
                  <a:glow rad="101600">
                    <a:schemeClr val="tx1">
                      <a:alpha val="75000"/>
                    </a:schemeClr>
                  </a:glow>
                </a:effectLst>
              </a:rPr>
              <a:t>are widespread</a:t>
            </a:r>
            <a:endParaRPr lang="en-GB" dirty="0">
              <a:effectLst>
                <a:glow rad="101600">
                  <a:schemeClr val="tx1">
                    <a:alpha val="75000"/>
                  </a:schemeClr>
                </a:glow>
              </a:effectLst>
            </a:endParaRPr>
          </a:p>
          <a:p>
            <a:pPr eaLnBrk="1" hangingPunct="1"/>
            <a:endParaRPr lang="en-GB" i="0" dirty="0">
              <a:effectLst>
                <a:glow rad="101600">
                  <a:schemeClr val="tx1">
                    <a:alpha val="75000"/>
                  </a:schemeClr>
                </a:glow>
              </a:effectLst>
            </a:endParaRPr>
          </a:p>
          <a:p>
            <a:pPr eaLnBrk="1" hangingPunct="1">
              <a:spcBef>
                <a:spcPct val="50000"/>
              </a:spcBef>
            </a:pPr>
            <a:r>
              <a:rPr lang="en-GB" b="1" i="0" dirty="0">
                <a:effectLst>
                  <a:glow rad="101600">
                    <a:schemeClr val="tx1">
                      <a:alpha val="75000"/>
                    </a:schemeClr>
                  </a:glow>
                </a:effectLst>
              </a:rPr>
              <a:t>18-month-olds</a:t>
            </a:r>
            <a:r>
              <a:rPr lang="en-GB" i="0" dirty="0">
                <a:effectLst>
                  <a:glow rad="101600">
                    <a:schemeClr val="tx1">
                      <a:alpha val="75000"/>
                    </a:schemeClr>
                  </a:glow>
                </a:effectLst>
              </a:rPr>
              <a:t> point to inform, and predict actions based on false beliefs</a:t>
            </a:r>
          </a:p>
          <a:p>
            <a:pPr eaLnBrk="1" hangingPunct="1"/>
            <a:endParaRPr lang="en-GB" i="0" dirty="0">
              <a:effectLst>
                <a:glow rad="101600">
                  <a:schemeClr val="tx1">
                    <a:alpha val="75000"/>
                  </a:schemeClr>
                </a:glow>
              </a:effectLst>
            </a:endParaRPr>
          </a:p>
        </p:txBody>
      </p:sp>
      <p:sp>
        <p:nvSpPr>
          <p:cNvPr id="5" name="Text Box 3"/>
          <p:cNvSpPr txBox="1">
            <a:spLocks noChangeArrowheads="1"/>
          </p:cNvSpPr>
          <p:nvPr/>
        </p:nvSpPr>
        <p:spPr bwMode="auto">
          <a:xfrm>
            <a:off x="4932363" y="1706563"/>
            <a:ext cx="3816350" cy="427037"/>
          </a:xfrm>
          <a:prstGeom prst="rect">
            <a:avLst/>
          </a:prstGeom>
          <a:noFill/>
          <a:ln w="9525">
            <a:noFill/>
            <a:miter lim="800000"/>
            <a:headEnd/>
            <a:tailEnd/>
          </a:ln>
          <a:effectLst>
            <a:outerShdw blurRad="50800" dist="38100" dir="2700000">
              <a:srgbClr val="000000">
                <a:alpha val="43000"/>
              </a:srgbClr>
            </a:outerShdw>
          </a:effectLst>
        </p:spPr>
        <p:txBody>
          <a:bodyPr>
            <a:spAutoFit/>
          </a:bodyPr>
          <a:lstStyle/>
          <a:p>
            <a:pPr>
              <a:spcBef>
                <a:spcPct val="50000"/>
              </a:spcBef>
              <a:defRPr/>
            </a:pPr>
            <a:r>
              <a:rPr lang="en-GB" i="0">
                <a:solidFill>
                  <a:srgbClr val="C0C0C0"/>
                </a:solidFill>
                <a:effectLst>
                  <a:glow rad="101600">
                    <a:schemeClr val="tx1">
                      <a:alpha val="75000"/>
                    </a:schemeClr>
                  </a:glow>
                </a:effectLst>
                <a:ea typeface="Arial" charset="0"/>
              </a:rPr>
              <a:t>(Liszkowski et al 2006)</a:t>
            </a:r>
          </a:p>
        </p:txBody>
      </p:sp>
      <p:sp>
        <p:nvSpPr>
          <p:cNvPr id="6" name="Text Box 4"/>
          <p:cNvSpPr txBox="1">
            <a:spLocks noChangeArrowheads="1"/>
          </p:cNvSpPr>
          <p:nvPr/>
        </p:nvSpPr>
        <p:spPr bwMode="auto">
          <a:xfrm>
            <a:off x="4932363" y="2209800"/>
            <a:ext cx="3816350" cy="762000"/>
          </a:xfrm>
          <a:prstGeom prst="rect">
            <a:avLst/>
          </a:prstGeom>
          <a:noFill/>
          <a:ln w="9525">
            <a:noFill/>
            <a:miter lim="800000"/>
            <a:headEnd/>
            <a:tailEnd/>
          </a:ln>
          <a:effectLst>
            <a:outerShdw blurRad="50800" dist="38100" dir="2700000">
              <a:srgbClr val="000000">
                <a:alpha val="43000"/>
              </a:srgbClr>
            </a:outerShdw>
          </a:effectLst>
        </p:spPr>
        <p:txBody>
          <a:bodyPr>
            <a:spAutoFit/>
          </a:bodyPr>
          <a:lstStyle/>
          <a:p>
            <a:pPr>
              <a:spcBef>
                <a:spcPct val="50000"/>
              </a:spcBef>
              <a:defRPr/>
            </a:pPr>
            <a:r>
              <a:rPr lang="en-GB" i="0">
                <a:solidFill>
                  <a:srgbClr val="C0C0C0"/>
                </a:solidFill>
                <a:effectLst>
                  <a:glow rad="101600">
                    <a:schemeClr val="tx1">
                      <a:alpha val="75000"/>
                    </a:schemeClr>
                  </a:glow>
                </a:effectLst>
                <a:ea typeface="Arial" charset="0"/>
              </a:rPr>
              <a:t>(Onishi &amp; Baillargeon 2005; Southgate et al 2007)</a:t>
            </a:r>
          </a:p>
        </p:txBody>
      </p:sp>
    </p:spTree>
    <p:extLst>
      <p:ext uri="{BB962C8B-B14F-4D97-AF65-F5344CB8AC3E}">
        <p14:creationId xmlns:p14="http://schemas.microsoft.com/office/powerpoint/2010/main" val="506980151"/>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4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950" y="-100013"/>
            <a:ext cx="9432925" cy="7035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42" name="Text Box 4"/>
          <p:cNvSpPr txBox="1">
            <a:spLocks noChangeArrowheads="1"/>
          </p:cNvSpPr>
          <p:nvPr/>
        </p:nvSpPr>
        <p:spPr bwMode="auto">
          <a:xfrm>
            <a:off x="6967538" y="6524625"/>
            <a:ext cx="178117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algn="r" eaLnBrk="1" hangingPunct="1"/>
            <a:r>
              <a:rPr lang="en-GB" sz="1000">
                <a:solidFill>
                  <a:schemeClr val="tx1"/>
                </a:solidFill>
              </a:rPr>
              <a:t>source: </a:t>
            </a:r>
            <a:r>
              <a:rPr lang="en-GB" sz="1000" i="0">
                <a:solidFill>
                  <a:schemeClr val="tx1"/>
                </a:solidFill>
              </a:rPr>
              <a:t>Liszkowski et al (2008)</a:t>
            </a:r>
          </a:p>
        </p:txBody>
      </p:sp>
    </p:spTree>
    <p:extLst>
      <p:ext uri="{BB962C8B-B14F-4D97-AF65-F5344CB8AC3E}">
        <p14:creationId xmlns:p14="http://schemas.microsoft.com/office/powerpoint/2010/main" val="325126565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465" name="Picture 2"/>
          <p:cNvPicPr>
            <a:picLocks noChangeAspect="1" noChangeArrowheads="1"/>
          </p:cNvPicPr>
          <p:nvPr/>
        </p:nvPicPr>
        <p:blipFill>
          <a:blip r:embed="rId2">
            <a:lum bright="-18000" contrast="6000"/>
            <a:grayscl/>
            <a:extLst>
              <a:ext uri="{28A0092B-C50C-407E-A947-70E740481C1C}">
                <a14:useLocalDpi xmlns:a14="http://schemas.microsoft.com/office/drawing/2010/main" val="0"/>
              </a:ext>
            </a:extLst>
          </a:blip>
          <a:srcRect b="21399"/>
          <a:stretch>
            <a:fillRect/>
          </a:stretch>
        </p:blipFill>
        <p:spPr bwMode="auto">
          <a:xfrm>
            <a:off x="0" y="1479550"/>
            <a:ext cx="9144000" cy="537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6563" name="Rectangle 3"/>
          <p:cNvSpPr>
            <a:spLocks noChangeArrowheads="1"/>
          </p:cNvSpPr>
          <p:nvPr/>
        </p:nvSpPr>
        <p:spPr bwMode="auto">
          <a:xfrm>
            <a:off x="0" y="3716338"/>
            <a:ext cx="9144000" cy="2065337"/>
          </a:xfrm>
          <a:prstGeom prst="rect">
            <a:avLst/>
          </a:prstGeom>
          <a:gradFill rotWithShape="1">
            <a:gsLst>
              <a:gs pos="0">
                <a:schemeClr val="tx1"/>
              </a:gs>
              <a:gs pos="100000">
                <a:schemeClr val="tx1">
                  <a:gamma/>
                  <a:tint val="0"/>
                  <a:invGamma/>
                  <a:alpha val="0"/>
                </a:schemeClr>
              </a:gs>
            </a:gsLst>
            <a:lin ang="5400000" scaled="1"/>
          </a:gradFill>
          <a:ln w="9525">
            <a:noFill/>
            <a:miter lim="800000"/>
            <a:headEnd/>
            <a:tailEnd/>
          </a:ln>
          <a:effectLst/>
        </p:spPr>
        <p:txBody>
          <a:bodyPr anchor="ctr">
            <a:spAutoFit/>
          </a:bodyPr>
          <a:lstStyle/>
          <a:p>
            <a:pPr>
              <a:defRPr/>
            </a:pPr>
            <a:endParaRPr lang="en-US">
              <a:ea typeface="Arial" charset="0"/>
              <a:cs typeface="Arial" charset="0"/>
            </a:endParaRPr>
          </a:p>
        </p:txBody>
      </p:sp>
      <p:sp>
        <p:nvSpPr>
          <p:cNvPr id="62467" name="Text Box 4"/>
          <p:cNvSpPr txBox="1">
            <a:spLocks noChangeArrowheads="1"/>
          </p:cNvSpPr>
          <p:nvPr/>
        </p:nvSpPr>
        <p:spPr bwMode="auto">
          <a:xfrm>
            <a:off x="395288" y="322263"/>
            <a:ext cx="3600450" cy="42510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6614" tIns="93308" rIns="186614" bIns="93308">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Aft>
                <a:spcPct val="100000"/>
              </a:spcAft>
            </a:pPr>
            <a:r>
              <a:rPr lang="en-GB" i="0" dirty="0"/>
              <a:t>Your </a:t>
            </a:r>
            <a:r>
              <a:rPr lang="en-GB" dirty="0"/>
              <a:t>field  </a:t>
            </a:r>
            <a:r>
              <a:rPr lang="en-GB" i="0" dirty="0"/>
              <a:t>= a set of objects related to you by proximity, orientation, lighting and other factors</a:t>
            </a:r>
          </a:p>
          <a:p>
            <a:pPr eaLnBrk="1" hangingPunct="1">
              <a:spcAft>
                <a:spcPct val="100000"/>
              </a:spcAft>
            </a:pPr>
            <a:r>
              <a:rPr lang="en-GB" i="0" dirty="0"/>
              <a:t>You </a:t>
            </a:r>
            <a:r>
              <a:rPr lang="en-GB" dirty="0"/>
              <a:t>encounter </a:t>
            </a:r>
            <a:r>
              <a:rPr lang="en-GB" i="0" dirty="0"/>
              <a:t>an object = it is in your field</a:t>
            </a:r>
          </a:p>
          <a:p>
            <a:pPr eaLnBrk="1" hangingPunct="1">
              <a:spcAft>
                <a:spcPct val="100000"/>
              </a:spcAft>
            </a:pPr>
            <a:r>
              <a:rPr lang="en-GB" i="0" dirty="0"/>
              <a:t>You </a:t>
            </a:r>
            <a:r>
              <a:rPr lang="en-GB" dirty="0"/>
              <a:t>register </a:t>
            </a:r>
            <a:r>
              <a:rPr lang="en-GB" i="0" dirty="0"/>
              <a:t>an object at a location </a:t>
            </a:r>
            <a:r>
              <a:rPr lang="en-GB" i="0" dirty="0" smtClean="0"/>
              <a:t>&lt;= </a:t>
            </a:r>
            <a:r>
              <a:rPr lang="en-GB" i="0" dirty="0"/>
              <a:t>you most recently encountered the object at that location</a:t>
            </a:r>
          </a:p>
        </p:txBody>
      </p:sp>
      <p:sp>
        <p:nvSpPr>
          <p:cNvPr id="62468" name="Text Box 5"/>
          <p:cNvSpPr txBox="1">
            <a:spLocks noChangeArrowheads="1"/>
          </p:cNvSpPr>
          <p:nvPr/>
        </p:nvSpPr>
        <p:spPr bwMode="auto">
          <a:xfrm>
            <a:off x="4140200" y="322263"/>
            <a:ext cx="4752975" cy="42510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6614" tIns="93308" rIns="186614" bIns="93308">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100000"/>
              </a:spcBef>
            </a:pPr>
            <a:r>
              <a:rPr lang="en-GB" i="0" u="sng" dirty="0"/>
              <a:t>Principle </a:t>
            </a:r>
            <a:r>
              <a:rPr lang="en-GB" i="0" u="sng" dirty="0" smtClean="0"/>
              <a:t>3:</a:t>
            </a:r>
            <a:r>
              <a:rPr lang="en-GB" i="0" dirty="0" smtClean="0"/>
              <a:t>  </a:t>
            </a:r>
            <a:r>
              <a:rPr lang="en-GB" i="0" dirty="0"/>
              <a:t>one </a:t>
            </a:r>
            <a:r>
              <a:rPr lang="en-GB" i="0" dirty="0" smtClean="0"/>
              <a:t>can</a:t>
            </a:r>
            <a:r>
              <a:rPr lang="en-GB" altLang="ja-JP" i="0" dirty="0" smtClean="0"/>
              <a:t>’t </a:t>
            </a:r>
            <a:r>
              <a:rPr lang="en-GB" altLang="ja-JP" i="0" dirty="0"/>
              <a:t>goal-</a:t>
            </a:r>
            <a:r>
              <a:rPr lang="en-GB" altLang="ja-JP" i="0" dirty="0" err="1"/>
              <a:t>directedly</a:t>
            </a:r>
            <a:r>
              <a:rPr lang="en-GB" altLang="ja-JP" i="0" dirty="0"/>
              <a:t> act on an object unless one has encountered it.</a:t>
            </a:r>
          </a:p>
          <a:p>
            <a:pPr eaLnBrk="1" hangingPunct="1"/>
            <a:endParaRPr lang="en-GB" i="0" u="sng" dirty="0"/>
          </a:p>
          <a:p>
            <a:pPr eaLnBrk="1" hangingPunct="1"/>
            <a:r>
              <a:rPr lang="en-GB" i="0" u="sng" dirty="0"/>
              <a:t>Principle </a:t>
            </a:r>
            <a:r>
              <a:rPr lang="en-GB" i="0" u="sng" dirty="0" smtClean="0"/>
              <a:t>4:</a:t>
            </a:r>
            <a:r>
              <a:rPr lang="en-GB" i="0" dirty="0" smtClean="0"/>
              <a:t> </a:t>
            </a:r>
            <a:r>
              <a:rPr lang="en-GB" i="0" dirty="0"/>
              <a:t>correct registration is a condition of </a:t>
            </a:r>
            <a:r>
              <a:rPr lang="en-GB" dirty="0"/>
              <a:t>successful </a:t>
            </a:r>
            <a:r>
              <a:rPr lang="en-GB" i="0" dirty="0"/>
              <a:t>action.</a:t>
            </a:r>
          </a:p>
          <a:p>
            <a:pPr eaLnBrk="1" hangingPunct="1"/>
            <a:endParaRPr lang="en-GB" i="0" u="sng" dirty="0"/>
          </a:p>
          <a:p>
            <a:pPr eaLnBrk="1" hangingPunct="1"/>
            <a:r>
              <a:rPr lang="en-GB" i="0" u="sng" dirty="0"/>
              <a:t>Principle 3:</a:t>
            </a:r>
            <a:r>
              <a:rPr lang="en-GB" i="0" dirty="0"/>
              <a:t> when an agent performs a goal-directed action and the goal specifies an object, the agent will act as if the object were actually in the location she registers it at.</a:t>
            </a:r>
          </a:p>
        </p:txBody>
      </p:sp>
      <p:sp>
        <p:nvSpPr>
          <p:cNvPr id="62469" name="Line 6"/>
          <p:cNvSpPr>
            <a:spLocks noChangeShapeType="1"/>
          </p:cNvSpPr>
          <p:nvPr/>
        </p:nvSpPr>
        <p:spPr bwMode="auto">
          <a:xfrm>
            <a:off x="4067175" y="0"/>
            <a:ext cx="0" cy="5516563"/>
          </a:xfrm>
          <a:prstGeom prst="line">
            <a:avLst/>
          </a:prstGeom>
          <a:noFill/>
          <a:ln w="9525" cap="rnd">
            <a:solidFill>
              <a:schemeClr val="bg1"/>
            </a:solidFill>
            <a:prstDash val="sysDot"/>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62470" name="Rectangle 7"/>
          <p:cNvSpPr>
            <a:spLocks noChangeArrowheads="1"/>
          </p:cNvSpPr>
          <p:nvPr/>
        </p:nvSpPr>
        <p:spPr bwMode="auto">
          <a:xfrm>
            <a:off x="4140200" y="2708275"/>
            <a:ext cx="4824413" cy="1944688"/>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endParaRPr lang="en-US"/>
          </a:p>
        </p:txBody>
      </p:sp>
      <p:grpSp>
        <p:nvGrpSpPr>
          <p:cNvPr id="62471" name="Group 8"/>
          <p:cNvGrpSpPr>
            <a:grpSpLocks/>
          </p:cNvGrpSpPr>
          <p:nvPr/>
        </p:nvGrpSpPr>
        <p:grpSpPr bwMode="auto">
          <a:xfrm>
            <a:off x="395288" y="4941888"/>
            <a:ext cx="5043487" cy="1582737"/>
            <a:chOff x="1655" y="8119"/>
            <a:chExt cx="4286" cy="1344"/>
          </a:xfrm>
        </p:grpSpPr>
        <p:sp>
          <p:nvSpPr>
            <p:cNvPr id="706569" name="AutoShape 9"/>
            <p:cNvSpPr>
              <a:spLocks noChangeArrowheads="1"/>
            </p:cNvSpPr>
            <p:nvPr/>
          </p:nvSpPr>
          <p:spPr bwMode="auto">
            <a:xfrm>
              <a:off x="1655" y="8119"/>
              <a:ext cx="4229" cy="1305"/>
            </a:xfrm>
            <a:prstGeom prst="roundRect">
              <a:avLst>
                <a:gd name="adj" fmla="val 6546"/>
              </a:avLst>
            </a:prstGeom>
            <a:gradFill rotWithShape="1">
              <a:gsLst>
                <a:gs pos="0">
                  <a:schemeClr val="tx1"/>
                </a:gs>
                <a:gs pos="100000">
                  <a:schemeClr val="tx1">
                    <a:gamma/>
                    <a:shade val="46275"/>
                    <a:invGamma/>
                    <a:alpha val="0"/>
                  </a:schemeClr>
                </a:gs>
              </a:gsLst>
              <a:lin ang="5400000" scaled="1"/>
            </a:gradFill>
            <a:ln w="9525" cap="rnd">
              <a:solidFill>
                <a:schemeClr val="bg1"/>
              </a:solidFill>
              <a:prstDash val="sysDot"/>
              <a:round/>
              <a:headEnd/>
              <a:tailEnd/>
            </a:ln>
            <a:effectLst/>
          </p:spPr>
          <p:txBody>
            <a:bodyPr anchor="ctr">
              <a:spAutoFit/>
            </a:bodyPr>
            <a:lstStyle/>
            <a:p>
              <a:pPr>
                <a:defRPr/>
              </a:pPr>
              <a:endParaRPr lang="en-US">
                <a:ea typeface="Arial" charset="0"/>
                <a:cs typeface="Arial" charset="0"/>
              </a:endParaRPr>
            </a:p>
          </p:txBody>
        </p:sp>
        <p:grpSp>
          <p:nvGrpSpPr>
            <p:cNvPr id="62477" name="Group 10"/>
            <p:cNvGrpSpPr>
              <a:grpSpLocks/>
            </p:cNvGrpSpPr>
            <p:nvPr/>
          </p:nvGrpSpPr>
          <p:grpSpPr bwMode="auto">
            <a:xfrm>
              <a:off x="2471" y="8384"/>
              <a:ext cx="960" cy="1077"/>
              <a:chOff x="1851" y="8591"/>
              <a:chExt cx="1133" cy="1270"/>
            </a:xfrm>
          </p:grpSpPr>
          <p:grpSp>
            <p:nvGrpSpPr>
              <p:cNvPr id="62530" name="Group 11"/>
              <p:cNvGrpSpPr>
                <a:grpSpLocks noChangeAspect="1"/>
              </p:cNvGrpSpPr>
              <p:nvPr/>
            </p:nvGrpSpPr>
            <p:grpSpPr bwMode="auto">
              <a:xfrm>
                <a:off x="2026" y="8591"/>
                <a:ext cx="657" cy="680"/>
                <a:chOff x="2925" y="799"/>
                <a:chExt cx="1970" cy="2041"/>
              </a:xfrm>
            </p:grpSpPr>
            <p:sp>
              <p:nvSpPr>
                <p:cNvPr id="62532" name="Oval 12"/>
                <p:cNvSpPr>
                  <a:spLocks noChangeAspect="1" noChangeArrowheads="1"/>
                </p:cNvSpPr>
                <p:nvPr/>
              </p:nvSpPr>
              <p:spPr bwMode="auto">
                <a:xfrm>
                  <a:off x="3605" y="799"/>
                  <a:ext cx="471" cy="722"/>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2533" name="AutoShape 13"/>
                <p:cNvSpPr>
                  <a:spLocks noChangeAspect="1" noChangeArrowheads="1"/>
                </p:cNvSpPr>
                <p:nvPr/>
              </p:nvSpPr>
              <p:spPr bwMode="auto">
                <a:xfrm>
                  <a:off x="3786" y="1117"/>
                  <a:ext cx="95" cy="157"/>
                </a:xfrm>
                <a:prstGeom prst="triangle">
                  <a:avLst>
                    <a:gd name="adj" fmla="val 5263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2534" name="AutoShape 14"/>
                <p:cNvSpPr>
                  <a:spLocks noChangeAspect="1" noChangeArrowheads="1"/>
                </p:cNvSpPr>
                <p:nvPr/>
              </p:nvSpPr>
              <p:spPr bwMode="auto">
                <a:xfrm>
                  <a:off x="3753" y="1525"/>
                  <a:ext cx="203" cy="110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2535" name="Oval 15"/>
                <p:cNvSpPr>
                  <a:spLocks noChangeAspect="1" noChangeArrowheads="1"/>
                </p:cNvSpPr>
                <p:nvPr/>
              </p:nvSpPr>
              <p:spPr bwMode="auto">
                <a:xfrm>
                  <a:off x="3832" y="1706"/>
                  <a:ext cx="45" cy="499"/>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62536" name="Oval 16"/>
                <p:cNvSpPr>
                  <a:spLocks noChangeAspect="1" noChangeArrowheads="1"/>
                </p:cNvSpPr>
                <p:nvPr/>
              </p:nvSpPr>
              <p:spPr bwMode="auto">
                <a:xfrm rot="5400000">
                  <a:off x="4059" y="1933"/>
                  <a:ext cx="45" cy="499"/>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62537" name="AutoShape 17"/>
                <p:cNvSpPr>
                  <a:spLocks noChangeAspect="1" noChangeArrowheads="1"/>
                </p:cNvSpPr>
                <p:nvPr/>
              </p:nvSpPr>
              <p:spPr bwMode="auto">
                <a:xfrm rot="5400000">
                  <a:off x="3900" y="2500"/>
                  <a:ext cx="91" cy="227"/>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62538" name="AutoShape 18"/>
                <p:cNvSpPr>
                  <a:spLocks noChangeAspect="1" noChangeArrowheads="1"/>
                </p:cNvSpPr>
                <p:nvPr/>
              </p:nvSpPr>
              <p:spPr bwMode="auto">
                <a:xfrm>
                  <a:off x="4013" y="2613"/>
                  <a:ext cx="91" cy="227"/>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62539" name="Freeform 19"/>
                <p:cNvSpPr>
                  <a:spLocks noChangeAspect="1"/>
                </p:cNvSpPr>
                <p:nvPr/>
              </p:nvSpPr>
              <p:spPr bwMode="auto">
                <a:xfrm>
                  <a:off x="2925" y="1298"/>
                  <a:ext cx="1970" cy="1036"/>
                </a:xfrm>
                <a:custGeom>
                  <a:avLst/>
                  <a:gdLst>
                    <a:gd name="T0" fmla="*/ 379 w 1970"/>
                    <a:gd name="T1" fmla="*/ 30 h 1036"/>
                    <a:gd name="T2" fmla="*/ 970 w 1970"/>
                    <a:gd name="T3" fmla="*/ 300 h 1036"/>
                    <a:gd name="T4" fmla="*/ 1609 w 1970"/>
                    <a:gd name="T5" fmla="*/ 15 h 1036"/>
                    <a:gd name="T6" fmla="*/ 1970 w 1970"/>
                    <a:gd name="T7" fmla="*/ 552 h 1036"/>
                    <a:gd name="T8" fmla="*/ 1005 w 1970"/>
                    <a:gd name="T9" fmla="*/ 1034 h 1036"/>
                    <a:gd name="T10" fmla="*/ 0 w 1970"/>
                    <a:gd name="T11" fmla="*/ 561 h 1036"/>
                    <a:gd name="T12" fmla="*/ 379 w 1970"/>
                    <a:gd name="T13" fmla="*/ 30 h 1036"/>
                    <a:gd name="T14" fmla="*/ 0 60000 65536"/>
                    <a:gd name="T15" fmla="*/ 0 60000 65536"/>
                    <a:gd name="T16" fmla="*/ 0 60000 65536"/>
                    <a:gd name="T17" fmla="*/ 0 60000 65536"/>
                    <a:gd name="T18" fmla="*/ 0 60000 65536"/>
                    <a:gd name="T19" fmla="*/ 0 60000 65536"/>
                    <a:gd name="T20" fmla="*/ 0 60000 65536"/>
                    <a:gd name="T21" fmla="*/ 0 w 1970"/>
                    <a:gd name="T22" fmla="*/ 0 h 1036"/>
                    <a:gd name="T23" fmla="*/ 1970 w 1970"/>
                    <a:gd name="T24" fmla="*/ 1036 h 10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70" h="1036">
                      <a:moveTo>
                        <a:pt x="379" y="30"/>
                      </a:moveTo>
                      <a:cubicBezTo>
                        <a:pt x="552" y="138"/>
                        <a:pt x="765" y="302"/>
                        <a:pt x="970" y="300"/>
                      </a:cubicBezTo>
                      <a:cubicBezTo>
                        <a:pt x="1175" y="298"/>
                        <a:pt x="1423" y="133"/>
                        <a:pt x="1609" y="15"/>
                      </a:cubicBezTo>
                      <a:cubicBezTo>
                        <a:pt x="1970" y="552"/>
                        <a:pt x="1615" y="15"/>
                        <a:pt x="1970" y="552"/>
                      </a:cubicBezTo>
                      <a:cubicBezTo>
                        <a:pt x="1869" y="722"/>
                        <a:pt x="1333" y="1032"/>
                        <a:pt x="1005" y="1034"/>
                      </a:cubicBezTo>
                      <a:cubicBezTo>
                        <a:pt x="677" y="1036"/>
                        <a:pt x="104" y="728"/>
                        <a:pt x="0" y="561"/>
                      </a:cubicBezTo>
                      <a:cubicBezTo>
                        <a:pt x="413" y="0"/>
                        <a:pt x="20" y="510"/>
                        <a:pt x="379" y="30"/>
                      </a:cubicBezTo>
                      <a:close/>
                    </a:path>
                  </a:pathLst>
                </a:custGeom>
                <a:solidFill>
                  <a:schemeClr val="bg1">
                    <a:alpha val="5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p>
                  <a:endParaRPr lang="en-US"/>
                </a:p>
              </p:txBody>
            </p:sp>
          </p:grpSp>
          <p:sp>
            <p:nvSpPr>
              <p:cNvPr id="62531" name="Text Box 20"/>
              <p:cNvSpPr txBox="1">
                <a:spLocks noChangeArrowheads="1"/>
              </p:cNvSpPr>
              <p:nvPr/>
            </p:nvSpPr>
            <p:spPr bwMode="auto">
              <a:xfrm>
                <a:off x="1851" y="9524"/>
                <a:ext cx="1133"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orientation</a:t>
                </a:r>
              </a:p>
            </p:txBody>
          </p:sp>
        </p:grpSp>
        <p:grpSp>
          <p:nvGrpSpPr>
            <p:cNvPr id="62478" name="Group 21"/>
            <p:cNvGrpSpPr>
              <a:grpSpLocks/>
            </p:cNvGrpSpPr>
            <p:nvPr/>
          </p:nvGrpSpPr>
          <p:grpSpPr bwMode="auto">
            <a:xfrm>
              <a:off x="3400" y="8309"/>
              <a:ext cx="713" cy="1154"/>
              <a:chOff x="3039" y="8502"/>
              <a:chExt cx="842" cy="1363"/>
            </a:xfrm>
          </p:grpSpPr>
          <p:grpSp>
            <p:nvGrpSpPr>
              <p:cNvPr id="62517" name="Group 22"/>
              <p:cNvGrpSpPr>
                <a:grpSpLocks noChangeAspect="1"/>
              </p:cNvGrpSpPr>
              <p:nvPr/>
            </p:nvGrpSpPr>
            <p:grpSpPr bwMode="auto">
              <a:xfrm>
                <a:off x="3074" y="8502"/>
                <a:ext cx="662" cy="772"/>
                <a:chOff x="3696" y="2205"/>
                <a:chExt cx="1361" cy="1588"/>
              </a:xfrm>
            </p:grpSpPr>
            <p:sp>
              <p:nvSpPr>
                <p:cNvPr id="62519" name="AutoShape 23"/>
                <p:cNvSpPr>
                  <a:spLocks noChangeAspect="1" noChangeArrowheads="1"/>
                </p:cNvSpPr>
                <p:nvPr/>
              </p:nvSpPr>
              <p:spPr bwMode="auto">
                <a:xfrm>
                  <a:off x="4558" y="2205"/>
                  <a:ext cx="499" cy="499"/>
                </a:xfrm>
                <a:prstGeom prst="sun">
                  <a:avLst>
                    <a:gd name="adj" fmla="val 25000"/>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62520" name="AutoShape 24"/>
                <p:cNvSpPr>
                  <a:spLocks noChangeAspect="1" noChangeArrowheads="1"/>
                </p:cNvSpPr>
                <p:nvPr/>
              </p:nvSpPr>
              <p:spPr bwMode="auto">
                <a:xfrm>
                  <a:off x="3696" y="2296"/>
                  <a:ext cx="182" cy="363"/>
                </a:xfrm>
                <a:prstGeom prst="moon">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62521" name="Oval 25"/>
                <p:cNvSpPr>
                  <a:spLocks noChangeAspect="1" noChangeArrowheads="1"/>
                </p:cNvSpPr>
                <p:nvPr/>
              </p:nvSpPr>
              <p:spPr bwMode="auto">
                <a:xfrm>
                  <a:off x="4150" y="2432"/>
                  <a:ext cx="314" cy="481"/>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2522" name="AutoShape 26"/>
                <p:cNvSpPr>
                  <a:spLocks noChangeAspect="1" noChangeArrowheads="1"/>
                </p:cNvSpPr>
                <p:nvPr/>
              </p:nvSpPr>
              <p:spPr bwMode="auto">
                <a:xfrm>
                  <a:off x="4270" y="2644"/>
                  <a:ext cx="64" cy="105"/>
                </a:xfrm>
                <a:prstGeom prst="triangle">
                  <a:avLst>
                    <a:gd name="adj" fmla="val 5263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2523" name="AutoShape 27"/>
                <p:cNvSpPr>
                  <a:spLocks noChangeAspect="1" noChangeArrowheads="1"/>
                </p:cNvSpPr>
                <p:nvPr/>
              </p:nvSpPr>
              <p:spPr bwMode="auto">
                <a:xfrm>
                  <a:off x="4248" y="2916"/>
                  <a:ext cx="136" cy="734"/>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2524" name="Oval 28"/>
                <p:cNvSpPr>
                  <a:spLocks noChangeAspect="1" noChangeArrowheads="1"/>
                </p:cNvSpPr>
                <p:nvPr/>
              </p:nvSpPr>
              <p:spPr bwMode="auto">
                <a:xfrm>
                  <a:off x="4301" y="3037"/>
                  <a:ext cx="30" cy="333"/>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62525" name="Oval 29"/>
                <p:cNvSpPr>
                  <a:spLocks noChangeAspect="1" noChangeArrowheads="1"/>
                </p:cNvSpPr>
                <p:nvPr/>
              </p:nvSpPr>
              <p:spPr bwMode="auto">
                <a:xfrm rot="5400000">
                  <a:off x="4453" y="3188"/>
                  <a:ext cx="30" cy="333"/>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62526" name="AutoShape 30"/>
                <p:cNvSpPr>
                  <a:spLocks noChangeAspect="1" noChangeArrowheads="1"/>
                </p:cNvSpPr>
                <p:nvPr/>
              </p:nvSpPr>
              <p:spPr bwMode="auto">
                <a:xfrm rot="5400000">
                  <a:off x="4347" y="3566"/>
                  <a:ext cx="60" cy="151"/>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62527" name="AutoShape 31"/>
                <p:cNvSpPr>
                  <a:spLocks noChangeAspect="1" noChangeArrowheads="1"/>
                </p:cNvSpPr>
                <p:nvPr/>
              </p:nvSpPr>
              <p:spPr bwMode="auto">
                <a:xfrm>
                  <a:off x="4422" y="3642"/>
                  <a:ext cx="60" cy="151"/>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62528" name="Freeform 32"/>
                <p:cNvSpPr>
                  <a:spLocks noChangeAspect="1"/>
                </p:cNvSpPr>
                <p:nvPr/>
              </p:nvSpPr>
              <p:spPr bwMode="auto">
                <a:xfrm>
                  <a:off x="3696" y="2765"/>
                  <a:ext cx="1314" cy="691"/>
                </a:xfrm>
                <a:custGeom>
                  <a:avLst/>
                  <a:gdLst>
                    <a:gd name="T0" fmla="*/ 113 w 1970"/>
                    <a:gd name="T1" fmla="*/ 9 h 1036"/>
                    <a:gd name="T2" fmla="*/ 288 w 1970"/>
                    <a:gd name="T3" fmla="*/ 89 h 1036"/>
                    <a:gd name="T4" fmla="*/ 478 w 1970"/>
                    <a:gd name="T5" fmla="*/ 5 h 1036"/>
                    <a:gd name="T6" fmla="*/ 584 w 1970"/>
                    <a:gd name="T7" fmla="*/ 163 h 1036"/>
                    <a:gd name="T8" fmla="*/ 298 w 1970"/>
                    <a:gd name="T9" fmla="*/ 307 h 1036"/>
                    <a:gd name="T10" fmla="*/ 0 w 1970"/>
                    <a:gd name="T11" fmla="*/ 166 h 1036"/>
                    <a:gd name="T12" fmla="*/ 113 w 1970"/>
                    <a:gd name="T13" fmla="*/ 9 h 1036"/>
                    <a:gd name="T14" fmla="*/ 0 60000 65536"/>
                    <a:gd name="T15" fmla="*/ 0 60000 65536"/>
                    <a:gd name="T16" fmla="*/ 0 60000 65536"/>
                    <a:gd name="T17" fmla="*/ 0 60000 65536"/>
                    <a:gd name="T18" fmla="*/ 0 60000 65536"/>
                    <a:gd name="T19" fmla="*/ 0 60000 65536"/>
                    <a:gd name="T20" fmla="*/ 0 60000 65536"/>
                    <a:gd name="T21" fmla="*/ 0 w 1970"/>
                    <a:gd name="T22" fmla="*/ 0 h 1036"/>
                    <a:gd name="T23" fmla="*/ 1970 w 1970"/>
                    <a:gd name="T24" fmla="*/ 1036 h 10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70" h="1036">
                      <a:moveTo>
                        <a:pt x="379" y="30"/>
                      </a:moveTo>
                      <a:cubicBezTo>
                        <a:pt x="552" y="138"/>
                        <a:pt x="765" y="302"/>
                        <a:pt x="970" y="300"/>
                      </a:cubicBezTo>
                      <a:cubicBezTo>
                        <a:pt x="1175" y="298"/>
                        <a:pt x="1423" y="133"/>
                        <a:pt x="1609" y="15"/>
                      </a:cubicBezTo>
                      <a:cubicBezTo>
                        <a:pt x="1970" y="552"/>
                        <a:pt x="1615" y="15"/>
                        <a:pt x="1970" y="552"/>
                      </a:cubicBezTo>
                      <a:cubicBezTo>
                        <a:pt x="1869" y="722"/>
                        <a:pt x="1333" y="1032"/>
                        <a:pt x="1005" y="1034"/>
                      </a:cubicBezTo>
                      <a:cubicBezTo>
                        <a:pt x="677" y="1036"/>
                        <a:pt x="104" y="728"/>
                        <a:pt x="0" y="561"/>
                      </a:cubicBezTo>
                      <a:cubicBezTo>
                        <a:pt x="413" y="0"/>
                        <a:pt x="20" y="510"/>
                        <a:pt x="379" y="30"/>
                      </a:cubicBezTo>
                      <a:close/>
                    </a:path>
                  </a:pathLst>
                </a:custGeom>
                <a:gradFill rotWithShape="1">
                  <a:gsLst>
                    <a:gs pos="0">
                      <a:srgbClr val="B2B2B2">
                        <a:alpha val="0"/>
                      </a:srgbClr>
                    </a:gs>
                    <a:gs pos="100000">
                      <a:srgbClr val="52525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p>
                  <a:endParaRPr lang="en-US"/>
                </a:p>
              </p:txBody>
            </p:sp>
            <p:sp>
              <p:nvSpPr>
                <p:cNvPr id="62529" name="AutoShape 33"/>
                <p:cNvSpPr>
                  <a:spLocks noChangeAspect="1" noChangeArrowheads="1"/>
                </p:cNvSpPr>
                <p:nvPr/>
              </p:nvSpPr>
              <p:spPr bwMode="auto">
                <a:xfrm rot="1382036">
                  <a:off x="4558" y="2205"/>
                  <a:ext cx="499" cy="499"/>
                </a:xfrm>
                <a:prstGeom prst="sun">
                  <a:avLst>
                    <a:gd name="adj" fmla="val 25000"/>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grpSp>
          <p:sp>
            <p:nvSpPr>
              <p:cNvPr id="62518" name="Text Box 34"/>
              <p:cNvSpPr txBox="1">
                <a:spLocks noChangeArrowheads="1"/>
              </p:cNvSpPr>
              <p:nvPr/>
            </p:nvSpPr>
            <p:spPr bwMode="auto">
              <a:xfrm>
                <a:off x="3039" y="9527"/>
                <a:ext cx="842"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lighting</a:t>
                </a:r>
              </a:p>
            </p:txBody>
          </p:sp>
        </p:grpSp>
        <p:grpSp>
          <p:nvGrpSpPr>
            <p:cNvPr id="62479" name="Group 35"/>
            <p:cNvGrpSpPr>
              <a:grpSpLocks/>
            </p:cNvGrpSpPr>
            <p:nvPr/>
          </p:nvGrpSpPr>
          <p:grpSpPr bwMode="auto">
            <a:xfrm>
              <a:off x="4246" y="8322"/>
              <a:ext cx="702" cy="1140"/>
              <a:chOff x="4037" y="8518"/>
              <a:chExt cx="829" cy="1346"/>
            </a:xfrm>
          </p:grpSpPr>
          <p:grpSp>
            <p:nvGrpSpPr>
              <p:cNvPr id="62505" name="Group 36"/>
              <p:cNvGrpSpPr>
                <a:grpSpLocks noChangeAspect="1"/>
              </p:cNvGrpSpPr>
              <p:nvPr/>
            </p:nvGrpSpPr>
            <p:grpSpPr bwMode="auto">
              <a:xfrm>
                <a:off x="4096" y="8518"/>
                <a:ext cx="605" cy="861"/>
                <a:chOff x="4105" y="216"/>
                <a:chExt cx="1270" cy="1808"/>
              </a:xfrm>
            </p:grpSpPr>
            <p:sp>
              <p:nvSpPr>
                <p:cNvPr id="62507" name="Oval 37"/>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2508" name="AutoShape 38"/>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2509" name="Oval 39"/>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62510" name="AutoShape 40"/>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2511" name="Oval 41"/>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62512" name="AutoShape 42"/>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62513" name="AutoShape 43"/>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62514" name="AutoShape 44"/>
                <p:cNvSpPr>
                  <a:spLocks noChangeAspect="1" noChangeArrowheads="1"/>
                </p:cNvSpPr>
                <p:nvPr/>
              </p:nvSpPr>
              <p:spPr bwMode="auto">
                <a:xfrm rot="6165927">
                  <a:off x="4049" y="609"/>
                  <a:ext cx="1535" cy="749"/>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87 w 21600"/>
                    <a:gd name="T13" fmla="*/ 4585 h 21600"/>
                    <a:gd name="T14" fmla="*/ 17013 w 21600"/>
                    <a:gd name="T15" fmla="*/ 17015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lnTo>
                        <a:pt x="0" y="0"/>
                      </a:lnTo>
                      <a:close/>
                    </a:path>
                  </a:pathLst>
                </a:custGeom>
                <a:solidFill>
                  <a:schemeClr val="bg1">
                    <a:alpha val="50195"/>
                  </a:schemeClr>
                </a:solidFill>
                <a:ln w="12700">
                  <a:solidFill>
                    <a:schemeClr val="tx1"/>
                  </a:solidFill>
                  <a:miter lim="800000"/>
                  <a:headEnd/>
                  <a:tailEnd/>
                </a:ln>
              </p:spPr>
              <p:txBody>
                <a:bodyPr anchor="ctr">
                  <a:spAutoFit/>
                </a:bodyPr>
                <a:lstStyle/>
                <a:p>
                  <a:endParaRPr lang="en-US"/>
                </a:p>
              </p:txBody>
            </p:sp>
            <p:sp>
              <p:nvSpPr>
                <p:cNvPr id="62515" name="Rectangle 45"/>
                <p:cNvSpPr>
                  <a:spLocks noChangeAspect="1" noChangeArrowheads="1"/>
                </p:cNvSpPr>
                <p:nvPr/>
              </p:nvSpPr>
              <p:spPr bwMode="auto">
                <a:xfrm>
                  <a:off x="4830" y="799"/>
                  <a:ext cx="136" cy="1225"/>
                </a:xfrm>
                <a:prstGeom prst="rect">
                  <a:avLst/>
                </a:prstGeom>
                <a:solidFill>
                  <a:schemeClr val="bg1"/>
                </a:solidFill>
                <a:ln w="38100">
                  <a:solidFill>
                    <a:schemeClr val="tx1"/>
                  </a:solidFill>
                  <a:miter lim="800000"/>
                  <a:headEnd/>
                  <a:tailEnd/>
                </a:ln>
              </p:spPr>
              <p:txBody>
                <a:bodyPr anchor="ctr">
                  <a:spAutoFit/>
                </a:bodyPr>
                <a:lstStyle/>
                <a:p>
                  <a:endParaRPr lang="en-US"/>
                </a:p>
              </p:txBody>
            </p:sp>
            <p:sp>
              <p:nvSpPr>
                <p:cNvPr id="62516" name="Oval 46"/>
                <p:cNvSpPr>
                  <a:spLocks noChangeAspect="1" noChangeArrowheads="1"/>
                </p:cNvSpPr>
                <p:nvPr/>
              </p:nvSpPr>
              <p:spPr bwMode="auto">
                <a:xfrm>
                  <a:off x="5012" y="1162"/>
                  <a:ext cx="363" cy="363"/>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p>
                  <a:endParaRPr lang="en-US"/>
                </a:p>
              </p:txBody>
            </p:sp>
          </p:grpSp>
          <p:sp>
            <p:nvSpPr>
              <p:cNvPr id="62506" name="Text Box 47"/>
              <p:cNvSpPr txBox="1">
                <a:spLocks noChangeArrowheads="1"/>
              </p:cNvSpPr>
              <p:nvPr/>
            </p:nvSpPr>
            <p:spPr bwMode="auto">
              <a:xfrm>
                <a:off x="4037" y="9526"/>
                <a:ext cx="829"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barriers</a:t>
                </a:r>
              </a:p>
            </p:txBody>
          </p:sp>
        </p:grpSp>
        <p:grpSp>
          <p:nvGrpSpPr>
            <p:cNvPr id="62480" name="Group 48"/>
            <p:cNvGrpSpPr>
              <a:grpSpLocks/>
            </p:cNvGrpSpPr>
            <p:nvPr/>
          </p:nvGrpSpPr>
          <p:grpSpPr bwMode="auto">
            <a:xfrm>
              <a:off x="5098" y="8373"/>
              <a:ext cx="843" cy="1088"/>
              <a:chOff x="4955" y="8577"/>
              <a:chExt cx="997" cy="1285"/>
            </a:xfrm>
          </p:grpSpPr>
          <p:grpSp>
            <p:nvGrpSpPr>
              <p:cNvPr id="62492" name="Group 49"/>
              <p:cNvGrpSpPr>
                <a:grpSpLocks noChangeAspect="1"/>
              </p:cNvGrpSpPr>
              <p:nvPr/>
            </p:nvGrpSpPr>
            <p:grpSpPr bwMode="auto">
              <a:xfrm>
                <a:off x="5092" y="8577"/>
                <a:ext cx="606" cy="804"/>
                <a:chOff x="4105" y="339"/>
                <a:chExt cx="1270" cy="1685"/>
              </a:xfrm>
            </p:grpSpPr>
            <p:sp>
              <p:nvSpPr>
                <p:cNvPr id="62494" name="Oval 50"/>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2495" name="AutoShape 51"/>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2496" name="Oval 52"/>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62497" name="AutoShape 53"/>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2498" name="Oval 54"/>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62499" name="AutoShape 55"/>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62500" name="AutoShape 56"/>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62501" name="AutoShape 57"/>
                <p:cNvSpPr>
                  <a:spLocks noChangeAspect="1" noChangeArrowheads="1"/>
                </p:cNvSpPr>
                <p:nvPr/>
              </p:nvSpPr>
              <p:spPr bwMode="auto">
                <a:xfrm rot="6165927">
                  <a:off x="4166" y="612"/>
                  <a:ext cx="1308" cy="76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91 w 21600"/>
                    <a:gd name="T13" fmla="*/ 4592 h 21600"/>
                    <a:gd name="T14" fmla="*/ 17009 w 21600"/>
                    <a:gd name="T15" fmla="*/ 17008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lnTo>
                        <a:pt x="0" y="0"/>
                      </a:lnTo>
                      <a:close/>
                    </a:path>
                  </a:pathLst>
                </a:custGeom>
                <a:solidFill>
                  <a:schemeClr val="bg1">
                    <a:alpha val="50195"/>
                  </a:schemeClr>
                </a:solidFill>
                <a:ln w="12700">
                  <a:solidFill>
                    <a:schemeClr val="tx1"/>
                  </a:solidFill>
                  <a:miter lim="800000"/>
                  <a:headEnd/>
                  <a:tailEnd/>
                </a:ln>
              </p:spPr>
              <p:txBody>
                <a:bodyPr rot="10800000" vert="eaVert" anchor="ctr">
                  <a:spAutoFit/>
                </a:bodyPr>
                <a:lstStyle/>
                <a:p>
                  <a:endParaRPr lang="en-US"/>
                </a:p>
              </p:txBody>
            </p:sp>
            <p:sp>
              <p:nvSpPr>
                <p:cNvPr id="62502" name="Rectangle 58"/>
                <p:cNvSpPr>
                  <a:spLocks noChangeAspect="1" noChangeArrowheads="1"/>
                </p:cNvSpPr>
                <p:nvPr/>
              </p:nvSpPr>
              <p:spPr bwMode="auto">
                <a:xfrm>
                  <a:off x="4830" y="799"/>
                  <a:ext cx="136" cy="1225"/>
                </a:xfrm>
                <a:prstGeom prst="rect">
                  <a:avLst/>
                </a:prstGeom>
                <a:solidFill>
                  <a:schemeClr val="bg1"/>
                </a:solidFill>
                <a:ln w="38100">
                  <a:solidFill>
                    <a:schemeClr val="tx1"/>
                  </a:solidFill>
                  <a:miter lim="800000"/>
                  <a:headEnd/>
                  <a:tailEnd/>
                </a:ln>
              </p:spPr>
              <p:txBody>
                <a:bodyPr anchor="ctr">
                  <a:spAutoFit/>
                </a:bodyPr>
                <a:lstStyle/>
                <a:p>
                  <a:endParaRPr lang="en-US"/>
                </a:p>
              </p:txBody>
            </p:sp>
            <p:sp>
              <p:nvSpPr>
                <p:cNvPr id="62503" name="Oval 59"/>
                <p:cNvSpPr>
                  <a:spLocks noChangeAspect="1" noChangeArrowheads="1"/>
                </p:cNvSpPr>
                <p:nvPr/>
              </p:nvSpPr>
              <p:spPr bwMode="auto">
                <a:xfrm>
                  <a:off x="5012" y="1162"/>
                  <a:ext cx="363" cy="363"/>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p>
                  <a:endParaRPr lang="en-US"/>
                </a:p>
              </p:txBody>
            </p:sp>
            <p:sp>
              <p:nvSpPr>
                <p:cNvPr id="62504" name="Line 60"/>
                <p:cNvSpPr>
                  <a:spLocks noChangeAspect="1" noChangeShapeType="1"/>
                </p:cNvSpPr>
                <p:nvPr/>
              </p:nvSpPr>
              <p:spPr bwMode="auto">
                <a:xfrm>
                  <a:off x="5193" y="436"/>
                  <a:ext cx="0" cy="726"/>
                </a:xfrm>
                <a:prstGeom prst="line">
                  <a:avLst/>
                </a:prstGeom>
                <a:noFill/>
                <a:ln w="38100">
                  <a:solidFill>
                    <a:schemeClr val="bg1"/>
                  </a:solidFill>
                  <a:round/>
                  <a:headEnd type="oval" w="lg" len="lg"/>
                  <a:tailEnd type="triangle" w="lg" len="lg"/>
                </a:ln>
                <a:extLst>
                  <a:ext uri="{909E8E84-426E-40dd-AFC4-6F175D3DCCD1}">
                    <a14:hiddenFill xmlns:a14="http://schemas.microsoft.com/office/drawing/2010/main">
                      <a:noFill/>
                    </a14:hiddenFill>
                  </a:ext>
                </a:extLst>
              </p:spPr>
              <p:txBody>
                <a:bodyPr>
                  <a:spAutoFit/>
                </a:bodyPr>
                <a:lstStyle/>
                <a:p>
                  <a:endParaRPr lang="en-US"/>
                </a:p>
              </p:txBody>
            </p:sp>
          </p:grpSp>
          <p:sp>
            <p:nvSpPr>
              <p:cNvPr id="62493" name="Text Box 61"/>
              <p:cNvSpPr txBox="1">
                <a:spLocks noChangeArrowheads="1"/>
              </p:cNvSpPr>
              <p:nvPr/>
            </p:nvSpPr>
            <p:spPr bwMode="auto">
              <a:xfrm>
                <a:off x="4955" y="9525"/>
                <a:ext cx="997"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trajectory</a:t>
                </a:r>
              </a:p>
            </p:txBody>
          </p:sp>
        </p:grpSp>
        <p:grpSp>
          <p:nvGrpSpPr>
            <p:cNvPr id="62481" name="Group 62"/>
            <p:cNvGrpSpPr>
              <a:grpSpLocks/>
            </p:cNvGrpSpPr>
            <p:nvPr/>
          </p:nvGrpSpPr>
          <p:grpSpPr bwMode="auto">
            <a:xfrm>
              <a:off x="1749" y="8384"/>
              <a:ext cx="841" cy="1078"/>
              <a:chOff x="998" y="8591"/>
              <a:chExt cx="993" cy="1273"/>
            </a:xfrm>
          </p:grpSpPr>
          <p:grpSp>
            <p:nvGrpSpPr>
              <p:cNvPr id="62482" name="Group 63"/>
              <p:cNvGrpSpPr>
                <a:grpSpLocks noChangeAspect="1"/>
              </p:cNvGrpSpPr>
              <p:nvPr/>
            </p:nvGrpSpPr>
            <p:grpSpPr bwMode="auto">
              <a:xfrm>
                <a:off x="1203" y="8591"/>
                <a:ext cx="467" cy="680"/>
                <a:chOff x="4105" y="216"/>
                <a:chExt cx="1086" cy="1581"/>
              </a:xfrm>
            </p:grpSpPr>
            <p:sp>
              <p:nvSpPr>
                <p:cNvPr id="62484" name="Oval 64"/>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2485" name="AutoShape 65"/>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2486" name="Oval 66"/>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62487" name="AutoShape 67"/>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2488" name="Oval 68"/>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62489" name="AutoShape 69"/>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62490" name="AutoShape 70"/>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62491" name="AutoShape 71"/>
                <p:cNvSpPr>
                  <a:spLocks noChangeAspect="1" noChangeArrowheads="1"/>
                </p:cNvSpPr>
                <p:nvPr/>
              </p:nvSpPr>
              <p:spPr bwMode="auto">
                <a:xfrm rot="6165927">
                  <a:off x="4049" y="609"/>
                  <a:ext cx="1535" cy="749"/>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87 w 21600"/>
                    <a:gd name="T13" fmla="*/ 4585 h 21600"/>
                    <a:gd name="T14" fmla="*/ 17013 w 21600"/>
                    <a:gd name="T15" fmla="*/ 17015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lnTo>
                        <a:pt x="0" y="0"/>
                      </a:lnTo>
                      <a:close/>
                    </a:path>
                  </a:pathLst>
                </a:custGeom>
                <a:solidFill>
                  <a:schemeClr val="bg1">
                    <a:alpha val="50195"/>
                  </a:schemeClr>
                </a:solidFill>
                <a:ln w="12700">
                  <a:solidFill>
                    <a:schemeClr val="tx1"/>
                  </a:solidFill>
                  <a:miter lim="800000"/>
                  <a:headEnd/>
                  <a:tailEnd/>
                </a:ln>
              </p:spPr>
              <p:txBody>
                <a:bodyPr anchor="ctr">
                  <a:spAutoFit/>
                </a:bodyPr>
                <a:lstStyle/>
                <a:p>
                  <a:endParaRPr lang="en-US"/>
                </a:p>
              </p:txBody>
            </p:sp>
          </p:grpSp>
          <p:sp>
            <p:nvSpPr>
              <p:cNvPr id="62483" name="Text Box 72"/>
              <p:cNvSpPr txBox="1">
                <a:spLocks noChangeArrowheads="1"/>
              </p:cNvSpPr>
              <p:nvPr/>
            </p:nvSpPr>
            <p:spPr bwMode="auto">
              <a:xfrm>
                <a:off x="998" y="9526"/>
                <a:ext cx="993"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proximity</a:t>
                </a:r>
              </a:p>
            </p:txBody>
          </p:sp>
        </p:grpSp>
      </p:grpSp>
      <p:pic>
        <p:nvPicPr>
          <p:cNvPr id="62472" name="Picture 73"/>
          <p:cNvPicPr>
            <a:picLocks noChangeAspect="1" noChangeArrowheads="1"/>
          </p:cNvPicPr>
          <p:nvPr/>
        </p:nvPicPr>
        <p:blipFill>
          <a:blip r:embed="rId3">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5508625" y="2420938"/>
            <a:ext cx="3130550" cy="271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473" name="Text Box 75"/>
          <p:cNvSpPr txBox="1">
            <a:spLocks noChangeArrowheads="1"/>
          </p:cNvSpPr>
          <p:nvPr/>
        </p:nvSpPr>
        <p:spPr bwMode="auto">
          <a:xfrm>
            <a:off x="6967538" y="5108575"/>
            <a:ext cx="178117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algn="r" eaLnBrk="1" hangingPunct="1"/>
            <a:r>
              <a:rPr lang="en-GB" sz="1000"/>
              <a:t>source: </a:t>
            </a:r>
            <a:r>
              <a:rPr lang="en-GB" sz="1000" i="0"/>
              <a:t>Liszkowski et al (2008)</a:t>
            </a:r>
          </a:p>
        </p:txBody>
      </p:sp>
      <p:pic>
        <p:nvPicPr>
          <p:cNvPr id="62474" name="Picture 76"/>
          <p:cNvPicPr>
            <a:picLocks noChangeAspect="1" noChangeArrowheads="1"/>
          </p:cNvPicPr>
          <p:nvPr/>
        </p:nvPicPr>
        <p:blipFill>
          <a:blip r:embed="rId4">
            <a:extLst>
              <a:ext uri="{28A0092B-C50C-407E-A947-70E740481C1C}">
                <a14:useLocalDpi xmlns:a14="http://schemas.microsoft.com/office/drawing/2010/main" val="0"/>
              </a:ext>
            </a:extLst>
          </a:blip>
          <a:srcRect l="37782" t="19841" r="14894" b="11349"/>
          <a:stretch>
            <a:fillRect/>
          </a:stretch>
        </p:blipFill>
        <p:spPr bwMode="auto">
          <a:xfrm>
            <a:off x="7380288" y="5411788"/>
            <a:ext cx="1333500" cy="1446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75" name="Picture 77"/>
          <p:cNvPicPr>
            <a:picLocks noChangeAspect="1" noChangeArrowheads="1"/>
          </p:cNvPicPr>
          <p:nvPr/>
        </p:nvPicPr>
        <p:blipFill>
          <a:blip r:embed="rId5">
            <a:extLst>
              <a:ext uri="{28A0092B-C50C-407E-A947-70E740481C1C}">
                <a14:useLocalDpi xmlns:a14="http://schemas.microsoft.com/office/drawing/2010/main" val="0"/>
              </a:ext>
            </a:extLst>
          </a:blip>
          <a:srcRect l="33183" t="14087" r="12289" b="9415"/>
          <a:stretch>
            <a:fillRect/>
          </a:stretch>
        </p:blipFill>
        <p:spPr bwMode="auto">
          <a:xfrm>
            <a:off x="5795963" y="5418138"/>
            <a:ext cx="1382712" cy="1439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p:nvSpPr>
        <p:spPr bwMode="auto">
          <a:xfrm>
            <a:off x="7740352" y="4653136"/>
            <a:ext cx="360040" cy="144016"/>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200" b="0" i="1" u="none" strike="noStrike" cap="none" normalizeH="0" baseline="0">
              <a:ln>
                <a:noFill/>
              </a:ln>
              <a:solidFill>
                <a:schemeClr val="bg1"/>
              </a:solidFill>
              <a:effectLst/>
              <a:latin typeface="Myriad Web" charset="0"/>
              <a:ea typeface="Arial" charset="0"/>
              <a:cs typeface="Arial" charset="0"/>
            </a:endParaRPr>
          </a:p>
        </p:txBody>
      </p:sp>
    </p:spTree>
    <p:extLst>
      <p:ext uri="{BB962C8B-B14F-4D97-AF65-F5344CB8AC3E}">
        <p14:creationId xmlns:p14="http://schemas.microsoft.com/office/powerpoint/2010/main" val="371224857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489" name="Picture 2"/>
          <p:cNvPicPr>
            <a:picLocks noChangeAspect="1" noChangeArrowheads="1"/>
          </p:cNvPicPr>
          <p:nvPr/>
        </p:nvPicPr>
        <p:blipFill>
          <a:blip r:embed="rId2">
            <a:lum bright="-18000" contrast="6000"/>
            <a:grayscl/>
            <a:extLst>
              <a:ext uri="{28A0092B-C50C-407E-A947-70E740481C1C}">
                <a14:useLocalDpi xmlns:a14="http://schemas.microsoft.com/office/drawing/2010/main" val="0"/>
              </a:ext>
            </a:extLst>
          </a:blip>
          <a:srcRect b="21399"/>
          <a:stretch>
            <a:fillRect/>
          </a:stretch>
        </p:blipFill>
        <p:spPr bwMode="auto">
          <a:xfrm>
            <a:off x="0" y="1479550"/>
            <a:ext cx="9144000" cy="537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6131" name="Rectangle 3"/>
          <p:cNvSpPr>
            <a:spLocks noChangeArrowheads="1"/>
          </p:cNvSpPr>
          <p:nvPr/>
        </p:nvSpPr>
        <p:spPr bwMode="auto">
          <a:xfrm>
            <a:off x="0" y="3716338"/>
            <a:ext cx="9144000" cy="2065337"/>
          </a:xfrm>
          <a:prstGeom prst="rect">
            <a:avLst/>
          </a:prstGeom>
          <a:gradFill rotWithShape="1">
            <a:gsLst>
              <a:gs pos="0">
                <a:schemeClr val="tx1"/>
              </a:gs>
              <a:gs pos="100000">
                <a:schemeClr val="tx1">
                  <a:gamma/>
                  <a:tint val="0"/>
                  <a:invGamma/>
                  <a:alpha val="0"/>
                </a:schemeClr>
              </a:gs>
            </a:gsLst>
            <a:lin ang="5400000" scaled="1"/>
          </a:gradFill>
          <a:ln w="9525">
            <a:noFill/>
            <a:miter lim="800000"/>
            <a:headEnd/>
            <a:tailEnd/>
          </a:ln>
          <a:effectLst/>
        </p:spPr>
        <p:txBody>
          <a:bodyPr anchor="ctr">
            <a:spAutoFit/>
          </a:bodyPr>
          <a:lstStyle/>
          <a:p>
            <a:pPr>
              <a:defRPr/>
            </a:pPr>
            <a:endParaRPr lang="en-US">
              <a:ea typeface="Arial" charset="0"/>
              <a:cs typeface="Arial" charset="0"/>
            </a:endParaRPr>
          </a:p>
        </p:txBody>
      </p:sp>
      <p:sp>
        <p:nvSpPr>
          <p:cNvPr id="63491" name="Text Box 4"/>
          <p:cNvSpPr txBox="1">
            <a:spLocks noChangeArrowheads="1"/>
          </p:cNvSpPr>
          <p:nvPr/>
        </p:nvSpPr>
        <p:spPr bwMode="auto">
          <a:xfrm>
            <a:off x="395288" y="322263"/>
            <a:ext cx="3600450" cy="420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6614" tIns="93308" rIns="186614" bIns="93308">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Aft>
                <a:spcPct val="100000"/>
              </a:spcAft>
            </a:pPr>
            <a:r>
              <a:rPr lang="en-GB" i="0"/>
              <a:t>Your </a:t>
            </a:r>
            <a:r>
              <a:rPr lang="en-GB"/>
              <a:t>field  </a:t>
            </a:r>
            <a:r>
              <a:rPr lang="en-GB" i="0"/>
              <a:t>= a set of objects related to you by proximity, orientation, lighting and other factors</a:t>
            </a:r>
          </a:p>
          <a:p>
            <a:pPr eaLnBrk="1" hangingPunct="1">
              <a:spcAft>
                <a:spcPct val="100000"/>
              </a:spcAft>
            </a:pPr>
            <a:r>
              <a:rPr lang="en-GB" i="0"/>
              <a:t>You </a:t>
            </a:r>
            <a:r>
              <a:rPr lang="en-GB"/>
              <a:t>encounter </a:t>
            </a:r>
            <a:r>
              <a:rPr lang="en-GB" i="0"/>
              <a:t>an object = it is in your field</a:t>
            </a:r>
          </a:p>
          <a:p>
            <a:pPr eaLnBrk="1" hangingPunct="1">
              <a:spcAft>
                <a:spcPct val="100000"/>
              </a:spcAft>
            </a:pPr>
            <a:r>
              <a:rPr lang="en-GB" i="0"/>
              <a:t>You </a:t>
            </a:r>
            <a:r>
              <a:rPr lang="en-GB"/>
              <a:t>register </a:t>
            </a:r>
            <a:r>
              <a:rPr lang="en-GB" i="0"/>
              <a:t>an object at a location = you most recently encountered the object at that location</a:t>
            </a:r>
          </a:p>
        </p:txBody>
      </p:sp>
      <p:sp>
        <p:nvSpPr>
          <p:cNvPr id="63492" name="Text Box 5"/>
          <p:cNvSpPr txBox="1">
            <a:spLocks noChangeArrowheads="1"/>
          </p:cNvSpPr>
          <p:nvPr/>
        </p:nvSpPr>
        <p:spPr bwMode="auto">
          <a:xfrm>
            <a:off x="4140200" y="322263"/>
            <a:ext cx="4752975" cy="42510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6614" tIns="93308" rIns="186614" bIns="93308">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100000"/>
              </a:spcBef>
            </a:pPr>
            <a:r>
              <a:rPr lang="en-GB" i="0" u="sng" dirty="0"/>
              <a:t>Principle </a:t>
            </a:r>
            <a:r>
              <a:rPr lang="en-GB" i="0" u="sng" dirty="0" smtClean="0"/>
              <a:t>3:</a:t>
            </a:r>
            <a:r>
              <a:rPr lang="en-GB" i="0" dirty="0" smtClean="0"/>
              <a:t>  </a:t>
            </a:r>
            <a:r>
              <a:rPr lang="en-GB" i="0" dirty="0"/>
              <a:t>one </a:t>
            </a:r>
            <a:r>
              <a:rPr lang="en-GB" i="0" dirty="0" smtClean="0"/>
              <a:t>can</a:t>
            </a:r>
            <a:r>
              <a:rPr lang="en-GB" altLang="ja-JP" i="0" dirty="0" smtClean="0"/>
              <a:t>’t </a:t>
            </a:r>
            <a:r>
              <a:rPr lang="en-GB" altLang="ja-JP" i="0" dirty="0"/>
              <a:t>goal-</a:t>
            </a:r>
            <a:r>
              <a:rPr lang="en-GB" altLang="ja-JP" i="0" dirty="0" err="1"/>
              <a:t>directedly</a:t>
            </a:r>
            <a:r>
              <a:rPr lang="en-GB" altLang="ja-JP" i="0" dirty="0"/>
              <a:t> act on an object unless one has encountered it.</a:t>
            </a:r>
          </a:p>
          <a:p>
            <a:pPr eaLnBrk="1" hangingPunct="1"/>
            <a:endParaRPr lang="en-GB" i="0" u="sng" dirty="0"/>
          </a:p>
          <a:p>
            <a:pPr eaLnBrk="1" hangingPunct="1"/>
            <a:r>
              <a:rPr lang="en-GB" i="0" u="sng" dirty="0"/>
              <a:t>Principle </a:t>
            </a:r>
            <a:r>
              <a:rPr lang="en-GB" i="0" u="sng" dirty="0" smtClean="0"/>
              <a:t>4:</a:t>
            </a:r>
            <a:r>
              <a:rPr lang="en-GB" i="0" dirty="0" smtClean="0"/>
              <a:t> </a:t>
            </a:r>
            <a:r>
              <a:rPr lang="en-GB" i="0" dirty="0"/>
              <a:t>correct registration is a condition of </a:t>
            </a:r>
            <a:r>
              <a:rPr lang="en-GB" dirty="0"/>
              <a:t>successful </a:t>
            </a:r>
            <a:r>
              <a:rPr lang="en-GB" i="0" dirty="0"/>
              <a:t>action.</a:t>
            </a:r>
          </a:p>
          <a:p>
            <a:pPr eaLnBrk="1" hangingPunct="1"/>
            <a:endParaRPr lang="en-GB" i="0" u="sng" dirty="0"/>
          </a:p>
          <a:p>
            <a:pPr eaLnBrk="1" hangingPunct="1"/>
            <a:r>
              <a:rPr lang="en-GB" i="0" u="sng" dirty="0"/>
              <a:t>Principle 3:</a:t>
            </a:r>
            <a:r>
              <a:rPr lang="en-GB" i="0" dirty="0"/>
              <a:t> when an agent performs a goal-directed action and the goal specifies an object, the agent will act as if the object were actually in the location she registers it at.</a:t>
            </a:r>
          </a:p>
        </p:txBody>
      </p:sp>
      <p:sp>
        <p:nvSpPr>
          <p:cNvPr id="63493" name="Line 6"/>
          <p:cNvSpPr>
            <a:spLocks noChangeShapeType="1"/>
          </p:cNvSpPr>
          <p:nvPr/>
        </p:nvSpPr>
        <p:spPr bwMode="auto">
          <a:xfrm>
            <a:off x="4067175" y="0"/>
            <a:ext cx="0" cy="5516563"/>
          </a:xfrm>
          <a:prstGeom prst="line">
            <a:avLst/>
          </a:prstGeom>
          <a:noFill/>
          <a:ln w="9525" cap="rnd">
            <a:solidFill>
              <a:schemeClr val="bg1"/>
            </a:solidFill>
            <a:prstDash val="sysDot"/>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63494" name="Rectangle 7"/>
          <p:cNvSpPr>
            <a:spLocks noChangeArrowheads="1"/>
          </p:cNvSpPr>
          <p:nvPr/>
        </p:nvSpPr>
        <p:spPr bwMode="auto">
          <a:xfrm>
            <a:off x="4140200" y="2708275"/>
            <a:ext cx="4824413" cy="1944688"/>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endParaRPr lang="en-US"/>
          </a:p>
        </p:txBody>
      </p:sp>
      <p:grpSp>
        <p:nvGrpSpPr>
          <p:cNvPr id="63495" name="Group 8"/>
          <p:cNvGrpSpPr>
            <a:grpSpLocks/>
          </p:cNvGrpSpPr>
          <p:nvPr/>
        </p:nvGrpSpPr>
        <p:grpSpPr bwMode="auto">
          <a:xfrm>
            <a:off x="395288" y="4941888"/>
            <a:ext cx="5043487" cy="1582737"/>
            <a:chOff x="1655" y="8119"/>
            <a:chExt cx="4286" cy="1344"/>
          </a:xfrm>
        </p:grpSpPr>
        <p:sp>
          <p:nvSpPr>
            <p:cNvPr id="816137" name="AutoShape 9"/>
            <p:cNvSpPr>
              <a:spLocks noChangeArrowheads="1"/>
            </p:cNvSpPr>
            <p:nvPr/>
          </p:nvSpPr>
          <p:spPr bwMode="auto">
            <a:xfrm>
              <a:off x="1655" y="8119"/>
              <a:ext cx="4229" cy="1305"/>
            </a:xfrm>
            <a:prstGeom prst="roundRect">
              <a:avLst>
                <a:gd name="adj" fmla="val 6546"/>
              </a:avLst>
            </a:prstGeom>
            <a:gradFill rotWithShape="1">
              <a:gsLst>
                <a:gs pos="0">
                  <a:schemeClr val="tx1"/>
                </a:gs>
                <a:gs pos="100000">
                  <a:schemeClr val="tx1">
                    <a:gamma/>
                    <a:shade val="46275"/>
                    <a:invGamma/>
                    <a:alpha val="0"/>
                  </a:schemeClr>
                </a:gs>
              </a:gsLst>
              <a:lin ang="5400000" scaled="1"/>
            </a:gradFill>
            <a:ln w="9525" cap="rnd">
              <a:solidFill>
                <a:schemeClr val="bg1"/>
              </a:solidFill>
              <a:prstDash val="sysDot"/>
              <a:round/>
              <a:headEnd/>
              <a:tailEnd/>
            </a:ln>
            <a:effectLst/>
          </p:spPr>
          <p:txBody>
            <a:bodyPr anchor="ctr">
              <a:spAutoFit/>
            </a:bodyPr>
            <a:lstStyle/>
            <a:p>
              <a:pPr>
                <a:defRPr/>
              </a:pPr>
              <a:endParaRPr lang="en-US">
                <a:ea typeface="Arial" charset="0"/>
                <a:cs typeface="Arial" charset="0"/>
              </a:endParaRPr>
            </a:p>
          </p:txBody>
        </p:sp>
        <p:grpSp>
          <p:nvGrpSpPr>
            <p:cNvPr id="63504" name="Group 10"/>
            <p:cNvGrpSpPr>
              <a:grpSpLocks/>
            </p:cNvGrpSpPr>
            <p:nvPr/>
          </p:nvGrpSpPr>
          <p:grpSpPr bwMode="auto">
            <a:xfrm>
              <a:off x="2471" y="8384"/>
              <a:ext cx="960" cy="1077"/>
              <a:chOff x="1851" y="8591"/>
              <a:chExt cx="1133" cy="1270"/>
            </a:xfrm>
          </p:grpSpPr>
          <p:grpSp>
            <p:nvGrpSpPr>
              <p:cNvPr id="63557" name="Group 11"/>
              <p:cNvGrpSpPr>
                <a:grpSpLocks noChangeAspect="1"/>
              </p:cNvGrpSpPr>
              <p:nvPr/>
            </p:nvGrpSpPr>
            <p:grpSpPr bwMode="auto">
              <a:xfrm>
                <a:off x="2026" y="8591"/>
                <a:ext cx="657" cy="680"/>
                <a:chOff x="2925" y="799"/>
                <a:chExt cx="1970" cy="2041"/>
              </a:xfrm>
            </p:grpSpPr>
            <p:sp>
              <p:nvSpPr>
                <p:cNvPr id="63559" name="Oval 12"/>
                <p:cNvSpPr>
                  <a:spLocks noChangeAspect="1" noChangeArrowheads="1"/>
                </p:cNvSpPr>
                <p:nvPr/>
              </p:nvSpPr>
              <p:spPr bwMode="auto">
                <a:xfrm>
                  <a:off x="3605" y="799"/>
                  <a:ext cx="471" cy="722"/>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3560" name="AutoShape 13"/>
                <p:cNvSpPr>
                  <a:spLocks noChangeAspect="1" noChangeArrowheads="1"/>
                </p:cNvSpPr>
                <p:nvPr/>
              </p:nvSpPr>
              <p:spPr bwMode="auto">
                <a:xfrm>
                  <a:off x="3786" y="1117"/>
                  <a:ext cx="95" cy="157"/>
                </a:xfrm>
                <a:prstGeom prst="triangle">
                  <a:avLst>
                    <a:gd name="adj" fmla="val 5263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3561" name="AutoShape 14"/>
                <p:cNvSpPr>
                  <a:spLocks noChangeAspect="1" noChangeArrowheads="1"/>
                </p:cNvSpPr>
                <p:nvPr/>
              </p:nvSpPr>
              <p:spPr bwMode="auto">
                <a:xfrm>
                  <a:off x="3753" y="1525"/>
                  <a:ext cx="203" cy="110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3562" name="Oval 15"/>
                <p:cNvSpPr>
                  <a:spLocks noChangeAspect="1" noChangeArrowheads="1"/>
                </p:cNvSpPr>
                <p:nvPr/>
              </p:nvSpPr>
              <p:spPr bwMode="auto">
                <a:xfrm>
                  <a:off x="3832" y="1706"/>
                  <a:ext cx="45" cy="499"/>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63563" name="Oval 16"/>
                <p:cNvSpPr>
                  <a:spLocks noChangeAspect="1" noChangeArrowheads="1"/>
                </p:cNvSpPr>
                <p:nvPr/>
              </p:nvSpPr>
              <p:spPr bwMode="auto">
                <a:xfrm rot="5400000">
                  <a:off x="4059" y="1933"/>
                  <a:ext cx="45" cy="499"/>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63564" name="AutoShape 17"/>
                <p:cNvSpPr>
                  <a:spLocks noChangeAspect="1" noChangeArrowheads="1"/>
                </p:cNvSpPr>
                <p:nvPr/>
              </p:nvSpPr>
              <p:spPr bwMode="auto">
                <a:xfrm rot="5400000">
                  <a:off x="3900" y="2500"/>
                  <a:ext cx="91" cy="227"/>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63565" name="AutoShape 18"/>
                <p:cNvSpPr>
                  <a:spLocks noChangeAspect="1" noChangeArrowheads="1"/>
                </p:cNvSpPr>
                <p:nvPr/>
              </p:nvSpPr>
              <p:spPr bwMode="auto">
                <a:xfrm>
                  <a:off x="4013" y="2613"/>
                  <a:ext cx="91" cy="227"/>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63566" name="Freeform 19"/>
                <p:cNvSpPr>
                  <a:spLocks noChangeAspect="1"/>
                </p:cNvSpPr>
                <p:nvPr/>
              </p:nvSpPr>
              <p:spPr bwMode="auto">
                <a:xfrm>
                  <a:off x="2925" y="1298"/>
                  <a:ext cx="1970" cy="1036"/>
                </a:xfrm>
                <a:custGeom>
                  <a:avLst/>
                  <a:gdLst>
                    <a:gd name="T0" fmla="*/ 379 w 1970"/>
                    <a:gd name="T1" fmla="*/ 30 h 1036"/>
                    <a:gd name="T2" fmla="*/ 970 w 1970"/>
                    <a:gd name="T3" fmla="*/ 300 h 1036"/>
                    <a:gd name="T4" fmla="*/ 1609 w 1970"/>
                    <a:gd name="T5" fmla="*/ 15 h 1036"/>
                    <a:gd name="T6" fmla="*/ 1970 w 1970"/>
                    <a:gd name="T7" fmla="*/ 552 h 1036"/>
                    <a:gd name="T8" fmla="*/ 1005 w 1970"/>
                    <a:gd name="T9" fmla="*/ 1034 h 1036"/>
                    <a:gd name="T10" fmla="*/ 0 w 1970"/>
                    <a:gd name="T11" fmla="*/ 561 h 1036"/>
                    <a:gd name="T12" fmla="*/ 379 w 1970"/>
                    <a:gd name="T13" fmla="*/ 30 h 1036"/>
                    <a:gd name="T14" fmla="*/ 0 60000 65536"/>
                    <a:gd name="T15" fmla="*/ 0 60000 65536"/>
                    <a:gd name="T16" fmla="*/ 0 60000 65536"/>
                    <a:gd name="T17" fmla="*/ 0 60000 65536"/>
                    <a:gd name="T18" fmla="*/ 0 60000 65536"/>
                    <a:gd name="T19" fmla="*/ 0 60000 65536"/>
                    <a:gd name="T20" fmla="*/ 0 60000 65536"/>
                    <a:gd name="T21" fmla="*/ 0 w 1970"/>
                    <a:gd name="T22" fmla="*/ 0 h 1036"/>
                    <a:gd name="T23" fmla="*/ 1970 w 1970"/>
                    <a:gd name="T24" fmla="*/ 1036 h 10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70" h="1036">
                      <a:moveTo>
                        <a:pt x="379" y="30"/>
                      </a:moveTo>
                      <a:cubicBezTo>
                        <a:pt x="552" y="138"/>
                        <a:pt x="765" y="302"/>
                        <a:pt x="970" y="300"/>
                      </a:cubicBezTo>
                      <a:cubicBezTo>
                        <a:pt x="1175" y="298"/>
                        <a:pt x="1423" y="133"/>
                        <a:pt x="1609" y="15"/>
                      </a:cubicBezTo>
                      <a:cubicBezTo>
                        <a:pt x="1970" y="552"/>
                        <a:pt x="1615" y="15"/>
                        <a:pt x="1970" y="552"/>
                      </a:cubicBezTo>
                      <a:cubicBezTo>
                        <a:pt x="1869" y="722"/>
                        <a:pt x="1333" y="1032"/>
                        <a:pt x="1005" y="1034"/>
                      </a:cubicBezTo>
                      <a:cubicBezTo>
                        <a:pt x="677" y="1036"/>
                        <a:pt x="104" y="728"/>
                        <a:pt x="0" y="561"/>
                      </a:cubicBezTo>
                      <a:cubicBezTo>
                        <a:pt x="413" y="0"/>
                        <a:pt x="20" y="510"/>
                        <a:pt x="379" y="30"/>
                      </a:cubicBezTo>
                      <a:close/>
                    </a:path>
                  </a:pathLst>
                </a:custGeom>
                <a:solidFill>
                  <a:schemeClr val="bg1">
                    <a:alpha val="5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p>
                  <a:endParaRPr lang="en-US"/>
                </a:p>
              </p:txBody>
            </p:sp>
          </p:grpSp>
          <p:sp>
            <p:nvSpPr>
              <p:cNvPr id="63558" name="Text Box 20"/>
              <p:cNvSpPr txBox="1">
                <a:spLocks noChangeArrowheads="1"/>
              </p:cNvSpPr>
              <p:nvPr/>
            </p:nvSpPr>
            <p:spPr bwMode="auto">
              <a:xfrm>
                <a:off x="1851" y="9524"/>
                <a:ext cx="1133"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orientation</a:t>
                </a:r>
              </a:p>
            </p:txBody>
          </p:sp>
        </p:grpSp>
        <p:grpSp>
          <p:nvGrpSpPr>
            <p:cNvPr id="63505" name="Group 21"/>
            <p:cNvGrpSpPr>
              <a:grpSpLocks/>
            </p:cNvGrpSpPr>
            <p:nvPr/>
          </p:nvGrpSpPr>
          <p:grpSpPr bwMode="auto">
            <a:xfrm>
              <a:off x="3400" y="8309"/>
              <a:ext cx="713" cy="1154"/>
              <a:chOff x="3039" y="8502"/>
              <a:chExt cx="842" cy="1363"/>
            </a:xfrm>
          </p:grpSpPr>
          <p:grpSp>
            <p:nvGrpSpPr>
              <p:cNvPr id="63544" name="Group 22"/>
              <p:cNvGrpSpPr>
                <a:grpSpLocks noChangeAspect="1"/>
              </p:cNvGrpSpPr>
              <p:nvPr/>
            </p:nvGrpSpPr>
            <p:grpSpPr bwMode="auto">
              <a:xfrm>
                <a:off x="3074" y="8502"/>
                <a:ext cx="662" cy="772"/>
                <a:chOff x="3696" y="2205"/>
                <a:chExt cx="1361" cy="1588"/>
              </a:xfrm>
            </p:grpSpPr>
            <p:sp>
              <p:nvSpPr>
                <p:cNvPr id="63546" name="AutoShape 23"/>
                <p:cNvSpPr>
                  <a:spLocks noChangeAspect="1" noChangeArrowheads="1"/>
                </p:cNvSpPr>
                <p:nvPr/>
              </p:nvSpPr>
              <p:spPr bwMode="auto">
                <a:xfrm>
                  <a:off x="4558" y="2205"/>
                  <a:ext cx="499" cy="499"/>
                </a:xfrm>
                <a:prstGeom prst="sun">
                  <a:avLst>
                    <a:gd name="adj" fmla="val 25000"/>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63547" name="AutoShape 24"/>
                <p:cNvSpPr>
                  <a:spLocks noChangeAspect="1" noChangeArrowheads="1"/>
                </p:cNvSpPr>
                <p:nvPr/>
              </p:nvSpPr>
              <p:spPr bwMode="auto">
                <a:xfrm>
                  <a:off x="3696" y="2296"/>
                  <a:ext cx="182" cy="363"/>
                </a:xfrm>
                <a:prstGeom prst="moon">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63548" name="Oval 25"/>
                <p:cNvSpPr>
                  <a:spLocks noChangeAspect="1" noChangeArrowheads="1"/>
                </p:cNvSpPr>
                <p:nvPr/>
              </p:nvSpPr>
              <p:spPr bwMode="auto">
                <a:xfrm>
                  <a:off x="4150" y="2432"/>
                  <a:ext cx="314" cy="481"/>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3549" name="AutoShape 26"/>
                <p:cNvSpPr>
                  <a:spLocks noChangeAspect="1" noChangeArrowheads="1"/>
                </p:cNvSpPr>
                <p:nvPr/>
              </p:nvSpPr>
              <p:spPr bwMode="auto">
                <a:xfrm>
                  <a:off x="4270" y="2644"/>
                  <a:ext cx="64" cy="105"/>
                </a:xfrm>
                <a:prstGeom prst="triangle">
                  <a:avLst>
                    <a:gd name="adj" fmla="val 5263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3550" name="AutoShape 27"/>
                <p:cNvSpPr>
                  <a:spLocks noChangeAspect="1" noChangeArrowheads="1"/>
                </p:cNvSpPr>
                <p:nvPr/>
              </p:nvSpPr>
              <p:spPr bwMode="auto">
                <a:xfrm>
                  <a:off x="4248" y="2916"/>
                  <a:ext cx="136" cy="734"/>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3551" name="Oval 28"/>
                <p:cNvSpPr>
                  <a:spLocks noChangeAspect="1" noChangeArrowheads="1"/>
                </p:cNvSpPr>
                <p:nvPr/>
              </p:nvSpPr>
              <p:spPr bwMode="auto">
                <a:xfrm>
                  <a:off x="4301" y="3037"/>
                  <a:ext cx="30" cy="333"/>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63552" name="Oval 29"/>
                <p:cNvSpPr>
                  <a:spLocks noChangeAspect="1" noChangeArrowheads="1"/>
                </p:cNvSpPr>
                <p:nvPr/>
              </p:nvSpPr>
              <p:spPr bwMode="auto">
                <a:xfrm rot="5400000">
                  <a:off x="4453" y="3188"/>
                  <a:ext cx="30" cy="333"/>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63553" name="AutoShape 30"/>
                <p:cNvSpPr>
                  <a:spLocks noChangeAspect="1" noChangeArrowheads="1"/>
                </p:cNvSpPr>
                <p:nvPr/>
              </p:nvSpPr>
              <p:spPr bwMode="auto">
                <a:xfrm rot="5400000">
                  <a:off x="4347" y="3566"/>
                  <a:ext cx="60" cy="151"/>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63554" name="AutoShape 31"/>
                <p:cNvSpPr>
                  <a:spLocks noChangeAspect="1" noChangeArrowheads="1"/>
                </p:cNvSpPr>
                <p:nvPr/>
              </p:nvSpPr>
              <p:spPr bwMode="auto">
                <a:xfrm>
                  <a:off x="4422" y="3642"/>
                  <a:ext cx="60" cy="151"/>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63555" name="Freeform 32"/>
                <p:cNvSpPr>
                  <a:spLocks noChangeAspect="1"/>
                </p:cNvSpPr>
                <p:nvPr/>
              </p:nvSpPr>
              <p:spPr bwMode="auto">
                <a:xfrm>
                  <a:off x="3696" y="2765"/>
                  <a:ext cx="1314" cy="691"/>
                </a:xfrm>
                <a:custGeom>
                  <a:avLst/>
                  <a:gdLst>
                    <a:gd name="T0" fmla="*/ 113 w 1970"/>
                    <a:gd name="T1" fmla="*/ 9 h 1036"/>
                    <a:gd name="T2" fmla="*/ 288 w 1970"/>
                    <a:gd name="T3" fmla="*/ 89 h 1036"/>
                    <a:gd name="T4" fmla="*/ 478 w 1970"/>
                    <a:gd name="T5" fmla="*/ 5 h 1036"/>
                    <a:gd name="T6" fmla="*/ 584 w 1970"/>
                    <a:gd name="T7" fmla="*/ 163 h 1036"/>
                    <a:gd name="T8" fmla="*/ 298 w 1970"/>
                    <a:gd name="T9" fmla="*/ 307 h 1036"/>
                    <a:gd name="T10" fmla="*/ 0 w 1970"/>
                    <a:gd name="T11" fmla="*/ 166 h 1036"/>
                    <a:gd name="T12" fmla="*/ 113 w 1970"/>
                    <a:gd name="T13" fmla="*/ 9 h 1036"/>
                    <a:gd name="T14" fmla="*/ 0 60000 65536"/>
                    <a:gd name="T15" fmla="*/ 0 60000 65536"/>
                    <a:gd name="T16" fmla="*/ 0 60000 65536"/>
                    <a:gd name="T17" fmla="*/ 0 60000 65536"/>
                    <a:gd name="T18" fmla="*/ 0 60000 65536"/>
                    <a:gd name="T19" fmla="*/ 0 60000 65536"/>
                    <a:gd name="T20" fmla="*/ 0 60000 65536"/>
                    <a:gd name="T21" fmla="*/ 0 w 1970"/>
                    <a:gd name="T22" fmla="*/ 0 h 1036"/>
                    <a:gd name="T23" fmla="*/ 1970 w 1970"/>
                    <a:gd name="T24" fmla="*/ 1036 h 10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70" h="1036">
                      <a:moveTo>
                        <a:pt x="379" y="30"/>
                      </a:moveTo>
                      <a:cubicBezTo>
                        <a:pt x="552" y="138"/>
                        <a:pt x="765" y="302"/>
                        <a:pt x="970" y="300"/>
                      </a:cubicBezTo>
                      <a:cubicBezTo>
                        <a:pt x="1175" y="298"/>
                        <a:pt x="1423" y="133"/>
                        <a:pt x="1609" y="15"/>
                      </a:cubicBezTo>
                      <a:cubicBezTo>
                        <a:pt x="1970" y="552"/>
                        <a:pt x="1615" y="15"/>
                        <a:pt x="1970" y="552"/>
                      </a:cubicBezTo>
                      <a:cubicBezTo>
                        <a:pt x="1869" y="722"/>
                        <a:pt x="1333" y="1032"/>
                        <a:pt x="1005" y="1034"/>
                      </a:cubicBezTo>
                      <a:cubicBezTo>
                        <a:pt x="677" y="1036"/>
                        <a:pt x="104" y="728"/>
                        <a:pt x="0" y="561"/>
                      </a:cubicBezTo>
                      <a:cubicBezTo>
                        <a:pt x="413" y="0"/>
                        <a:pt x="20" y="510"/>
                        <a:pt x="379" y="30"/>
                      </a:cubicBezTo>
                      <a:close/>
                    </a:path>
                  </a:pathLst>
                </a:custGeom>
                <a:gradFill rotWithShape="1">
                  <a:gsLst>
                    <a:gs pos="0">
                      <a:srgbClr val="B2B2B2">
                        <a:alpha val="0"/>
                      </a:srgbClr>
                    </a:gs>
                    <a:gs pos="100000">
                      <a:srgbClr val="52525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p>
                  <a:endParaRPr lang="en-US"/>
                </a:p>
              </p:txBody>
            </p:sp>
            <p:sp>
              <p:nvSpPr>
                <p:cNvPr id="63556" name="AutoShape 33"/>
                <p:cNvSpPr>
                  <a:spLocks noChangeAspect="1" noChangeArrowheads="1"/>
                </p:cNvSpPr>
                <p:nvPr/>
              </p:nvSpPr>
              <p:spPr bwMode="auto">
                <a:xfrm rot="1382036">
                  <a:off x="4558" y="2205"/>
                  <a:ext cx="499" cy="499"/>
                </a:xfrm>
                <a:prstGeom prst="sun">
                  <a:avLst>
                    <a:gd name="adj" fmla="val 25000"/>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grpSp>
          <p:sp>
            <p:nvSpPr>
              <p:cNvPr id="63545" name="Text Box 34"/>
              <p:cNvSpPr txBox="1">
                <a:spLocks noChangeArrowheads="1"/>
              </p:cNvSpPr>
              <p:nvPr/>
            </p:nvSpPr>
            <p:spPr bwMode="auto">
              <a:xfrm>
                <a:off x="3039" y="9527"/>
                <a:ext cx="842"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lighting</a:t>
                </a:r>
              </a:p>
            </p:txBody>
          </p:sp>
        </p:grpSp>
        <p:grpSp>
          <p:nvGrpSpPr>
            <p:cNvPr id="63506" name="Group 35"/>
            <p:cNvGrpSpPr>
              <a:grpSpLocks/>
            </p:cNvGrpSpPr>
            <p:nvPr/>
          </p:nvGrpSpPr>
          <p:grpSpPr bwMode="auto">
            <a:xfrm>
              <a:off x="4246" y="8322"/>
              <a:ext cx="702" cy="1140"/>
              <a:chOff x="4037" y="8518"/>
              <a:chExt cx="829" cy="1346"/>
            </a:xfrm>
          </p:grpSpPr>
          <p:grpSp>
            <p:nvGrpSpPr>
              <p:cNvPr id="63532" name="Group 36"/>
              <p:cNvGrpSpPr>
                <a:grpSpLocks noChangeAspect="1"/>
              </p:cNvGrpSpPr>
              <p:nvPr/>
            </p:nvGrpSpPr>
            <p:grpSpPr bwMode="auto">
              <a:xfrm>
                <a:off x="4096" y="8518"/>
                <a:ext cx="605" cy="861"/>
                <a:chOff x="4105" y="216"/>
                <a:chExt cx="1270" cy="1808"/>
              </a:xfrm>
            </p:grpSpPr>
            <p:sp>
              <p:nvSpPr>
                <p:cNvPr id="63534" name="Oval 37"/>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3535" name="AutoShape 38"/>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3536" name="Oval 39"/>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63537" name="AutoShape 40"/>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3538" name="Oval 41"/>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63539" name="AutoShape 42"/>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63540" name="AutoShape 43"/>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63541" name="AutoShape 44"/>
                <p:cNvSpPr>
                  <a:spLocks noChangeAspect="1" noChangeArrowheads="1"/>
                </p:cNvSpPr>
                <p:nvPr/>
              </p:nvSpPr>
              <p:spPr bwMode="auto">
                <a:xfrm rot="6165927">
                  <a:off x="4049" y="609"/>
                  <a:ext cx="1535" cy="749"/>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87 w 21600"/>
                    <a:gd name="T13" fmla="*/ 4585 h 21600"/>
                    <a:gd name="T14" fmla="*/ 17013 w 21600"/>
                    <a:gd name="T15" fmla="*/ 17015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lnTo>
                        <a:pt x="0" y="0"/>
                      </a:lnTo>
                      <a:close/>
                    </a:path>
                  </a:pathLst>
                </a:custGeom>
                <a:solidFill>
                  <a:schemeClr val="bg1">
                    <a:alpha val="50195"/>
                  </a:schemeClr>
                </a:solidFill>
                <a:ln w="12700">
                  <a:solidFill>
                    <a:schemeClr val="tx1"/>
                  </a:solidFill>
                  <a:miter lim="800000"/>
                  <a:headEnd/>
                  <a:tailEnd/>
                </a:ln>
              </p:spPr>
              <p:txBody>
                <a:bodyPr anchor="ctr">
                  <a:spAutoFit/>
                </a:bodyPr>
                <a:lstStyle/>
                <a:p>
                  <a:endParaRPr lang="en-US"/>
                </a:p>
              </p:txBody>
            </p:sp>
            <p:sp>
              <p:nvSpPr>
                <p:cNvPr id="63542" name="Rectangle 45"/>
                <p:cNvSpPr>
                  <a:spLocks noChangeAspect="1" noChangeArrowheads="1"/>
                </p:cNvSpPr>
                <p:nvPr/>
              </p:nvSpPr>
              <p:spPr bwMode="auto">
                <a:xfrm>
                  <a:off x="4830" y="799"/>
                  <a:ext cx="136" cy="1225"/>
                </a:xfrm>
                <a:prstGeom prst="rect">
                  <a:avLst/>
                </a:prstGeom>
                <a:solidFill>
                  <a:schemeClr val="bg1"/>
                </a:solidFill>
                <a:ln w="38100">
                  <a:solidFill>
                    <a:schemeClr val="tx1"/>
                  </a:solidFill>
                  <a:miter lim="800000"/>
                  <a:headEnd/>
                  <a:tailEnd/>
                </a:ln>
              </p:spPr>
              <p:txBody>
                <a:bodyPr anchor="ctr">
                  <a:spAutoFit/>
                </a:bodyPr>
                <a:lstStyle/>
                <a:p>
                  <a:endParaRPr lang="en-US"/>
                </a:p>
              </p:txBody>
            </p:sp>
            <p:sp>
              <p:nvSpPr>
                <p:cNvPr id="63543" name="Oval 46"/>
                <p:cNvSpPr>
                  <a:spLocks noChangeAspect="1" noChangeArrowheads="1"/>
                </p:cNvSpPr>
                <p:nvPr/>
              </p:nvSpPr>
              <p:spPr bwMode="auto">
                <a:xfrm>
                  <a:off x="5012" y="1162"/>
                  <a:ext cx="363" cy="363"/>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p>
                  <a:endParaRPr lang="en-US"/>
                </a:p>
              </p:txBody>
            </p:sp>
          </p:grpSp>
          <p:sp>
            <p:nvSpPr>
              <p:cNvPr id="63533" name="Text Box 47"/>
              <p:cNvSpPr txBox="1">
                <a:spLocks noChangeArrowheads="1"/>
              </p:cNvSpPr>
              <p:nvPr/>
            </p:nvSpPr>
            <p:spPr bwMode="auto">
              <a:xfrm>
                <a:off x="4037" y="9526"/>
                <a:ext cx="829"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barriers</a:t>
                </a:r>
              </a:p>
            </p:txBody>
          </p:sp>
        </p:grpSp>
        <p:grpSp>
          <p:nvGrpSpPr>
            <p:cNvPr id="63507" name="Group 48"/>
            <p:cNvGrpSpPr>
              <a:grpSpLocks/>
            </p:cNvGrpSpPr>
            <p:nvPr/>
          </p:nvGrpSpPr>
          <p:grpSpPr bwMode="auto">
            <a:xfrm>
              <a:off x="5098" y="8373"/>
              <a:ext cx="843" cy="1088"/>
              <a:chOff x="4955" y="8577"/>
              <a:chExt cx="997" cy="1285"/>
            </a:xfrm>
          </p:grpSpPr>
          <p:grpSp>
            <p:nvGrpSpPr>
              <p:cNvPr id="63519" name="Group 49"/>
              <p:cNvGrpSpPr>
                <a:grpSpLocks noChangeAspect="1"/>
              </p:cNvGrpSpPr>
              <p:nvPr/>
            </p:nvGrpSpPr>
            <p:grpSpPr bwMode="auto">
              <a:xfrm>
                <a:off x="5092" y="8577"/>
                <a:ext cx="606" cy="804"/>
                <a:chOff x="4105" y="339"/>
                <a:chExt cx="1270" cy="1685"/>
              </a:xfrm>
            </p:grpSpPr>
            <p:sp>
              <p:nvSpPr>
                <p:cNvPr id="63521" name="Oval 50"/>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3522" name="AutoShape 51"/>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3523" name="Oval 52"/>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63524" name="AutoShape 53"/>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3525" name="Oval 54"/>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63526" name="AutoShape 55"/>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63527" name="AutoShape 56"/>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63528" name="AutoShape 57"/>
                <p:cNvSpPr>
                  <a:spLocks noChangeAspect="1" noChangeArrowheads="1"/>
                </p:cNvSpPr>
                <p:nvPr/>
              </p:nvSpPr>
              <p:spPr bwMode="auto">
                <a:xfrm rot="6165927">
                  <a:off x="4166" y="612"/>
                  <a:ext cx="1308" cy="76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91 w 21600"/>
                    <a:gd name="T13" fmla="*/ 4592 h 21600"/>
                    <a:gd name="T14" fmla="*/ 17009 w 21600"/>
                    <a:gd name="T15" fmla="*/ 17008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lnTo>
                        <a:pt x="0" y="0"/>
                      </a:lnTo>
                      <a:close/>
                    </a:path>
                  </a:pathLst>
                </a:custGeom>
                <a:solidFill>
                  <a:schemeClr val="bg1">
                    <a:alpha val="50195"/>
                  </a:schemeClr>
                </a:solidFill>
                <a:ln w="12700">
                  <a:solidFill>
                    <a:schemeClr val="tx1"/>
                  </a:solidFill>
                  <a:miter lim="800000"/>
                  <a:headEnd/>
                  <a:tailEnd/>
                </a:ln>
              </p:spPr>
              <p:txBody>
                <a:bodyPr rot="10800000" vert="eaVert" anchor="ctr">
                  <a:spAutoFit/>
                </a:bodyPr>
                <a:lstStyle/>
                <a:p>
                  <a:endParaRPr lang="en-US"/>
                </a:p>
              </p:txBody>
            </p:sp>
            <p:sp>
              <p:nvSpPr>
                <p:cNvPr id="63529" name="Rectangle 58"/>
                <p:cNvSpPr>
                  <a:spLocks noChangeAspect="1" noChangeArrowheads="1"/>
                </p:cNvSpPr>
                <p:nvPr/>
              </p:nvSpPr>
              <p:spPr bwMode="auto">
                <a:xfrm>
                  <a:off x="4830" y="799"/>
                  <a:ext cx="136" cy="1225"/>
                </a:xfrm>
                <a:prstGeom prst="rect">
                  <a:avLst/>
                </a:prstGeom>
                <a:solidFill>
                  <a:schemeClr val="bg1"/>
                </a:solidFill>
                <a:ln w="38100">
                  <a:solidFill>
                    <a:schemeClr val="tx1"/>
                  </a:solidFill>
                  <a:miter lim="800000"/>
                  <a:headEnd/>
                  <a:tailEnd/>
                </a:ln>
              </p:spPr>
              <p:txBody>
                <a:bodyPr anchor="ctr">
                  <a:spAutoFit/>
                </a:bodyPr>
                <a:lstStyle/>
                <a:p>
                  <a:endParaRPr lang="en-US"/>
                </a:p>
              </p:txBody>
            </p:sp>
            <p:sp>
              <p:nvSpPr>
                <p:cNvPr id="63530" name="Oval 59"/>
                <p:cNvSpPr>
                  <a:spLocks noChangeAspect="1" noChangeArrowheads="1"/>
                </p:cNvSpPr>
                <p:nvPr/>
              </p:nvSpPr>
              <p:spPr bwMode="auto">
                <a:xfrm>
                  <a:off x="5012" y="1162"/>
                  <a:ext cx="363" cy="363"/>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p>
                  <a:endParaRPr lang="en-US"/>
                </a:p>
              </p:txBody>
            </p:sp>
            <p:sp>
              <p:nvSpPr>
                <p:cNvPr id="63531" name="Line 60"/>
                <p:cNvSpPr>
                  <a:spLocks noChangeAspect="1" noChangeShapeType="1"/>
                </p:cNvSpPr>
                <p:nvPr/>
              </p:nvSpPr>
              <p:spPr bwMode="auto">
                <a:xfrm>
                  <a:off x="5193" y="436"/>
                  <a:ext cx="0" cy="726"/>
                </a:xfrm>
                <a:prstGeom prst="line">
                  <a:avLst/>
                </a:prstGeom>
                <a:noFill/>
                <a:ln w="38100">
                  <a:solidFill>
                    <a:schemeClr val="bg1"/>
                  </a:solidFill>
                  <a:round/>
                  <a:headEnd type="oval" w="lg" len="lg"/>
                  <a:tailEnd type="triangle" w="lg" len="lg"/>
                </a:ln>
                <a:extLst>
                  <a:ext uri="{909E8E84-426E-40dd-AFC4-6F175D3DCCD1}">
                    <a14:hiddenFill xmlns:a14="http://schemas.microsoft.com/office/drawing/2010/main">
                      <a:noFill/>
                    </a14:hiddenFill>
                  </a:ext>
                </a:extLst>
              </p:spPr>
              <p:txBody>
                <a:bodyPr>
                  <a:spAutoFit/>
                </a:bodyPr>
                <a:lstStyle/>
                <a:p>
                  <a:endParaRPr lang="en-US"/>
                </a:p>
              </p:txBody>
            </p:sp>
          </p:grpSp>
          <p:sp>
            <p:nvSpPr>
              <p:cNvPr id="63520" name="Text Box 61"/>
              <p:cNvSpPr txBox="1">
                <a:spLocks noChangeArrowheads="1"/>
              </p:cNvSpPr>
              <p:nvPr/>
            </p:nvSpPr>
            <p:spPr bwMode="auto">
              <a:xfrm>
                <a:off x="4955" y="9525"/>
                <a:ext cx="997"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trajectory</a:t>
                </a:r>
              </a:p>
            </p:txBody>
          </p:sp>
        </p:grpSp>
        <p:grpSp>
          <p:nvGrpSpPr>
            <p:cNvPr id="63508" name="Group 62"/>
            <p:cNvGrpSpPr>
              <a:grpSpLocks/>
            </p:cNvGrpSpPr>
            <p:nvPr/>
          </p:nvGrpSpPr>
          <p:grpSpPr bwMode="auto">
            <a:xfrm>
              <a:off x="1749" y="8384"/>
              <a:ext cx="841" cy="1078"/>
              <a:chOff x="998" y="8591"/>
              <a:chExt cx="993" cy="1273"/>
            </a:xfrm>
          </p:grpSpPr>
          <p:grpSp>
            <p:nvGrpSpPr>
              <p:cNvPr id="63509" name="Group 63"/>
              <p:cNvGrpSpPr>
                <a:grpSpLocks noChangeAspect="1"/>
              </p:cNvGrpSpPr>
              <p:nvPr/>
            </p:nvGrpSpPr>
            <p:grpSpPr bwMode="auto">
              <a:xfrm>
                <a:off x="1203" y="8591"/>
                <a:ext cx="467" cy="680"/>
                <a:chOff x="4105" y="216"/>
                <a:chExt cx="1086" cy="1581"/>
              </a:xfrm>
            </p:grpSpPr>
            <p:sp>
              <p:nvSpPr>
                <p:cNvPr id="63511" name="Oval 64"/>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3512" name="AutoShape 65"/>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3513" name="Oval 66"/>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63514" name="AutoShape 67"/>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3515" name="Oval 68"/>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63516" name="AutoShape 69"/>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63517" name="AutoShape 70"/>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63518" name="AutoShape 71"/>
                <p:cNvSpPr>
                  <a:spLocks noChangeAspect="1" noChangeArrowheads="1"/>
                </p:cNvSpPr>
                <p:nvPr/>
              </p:nvSpPr>
              <p:spPr bwMode="auto">
                <a:xfrm rot="6165927">
                  <a:off x="4049" y="609"/>
                  <a:ext cx="1535" cy="749"/>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87 w 21600"/>
                    <a:gd name="T13" fmla="*/ 4585 h 21600"/>
                    <a:gd name="T14" fmla="*/ 17013 w 21600"/>
                    <a:gd name="T15" fmla="*/ 17015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lnTo>
                        <a:pt x="0" y="0"/>
                      </a:lnTo>
                      <a:close/>
                    </a:path>
                  </a:pathLst>
                </a:custGeom>
                <a:solidFill>
                  <a:schemeClr val="bg1">
                    <a:alpha val="50195"/>
                  </a:schemeClr>
                </a:solidFill>
                <a:ln w="12700">
                  <a:solidFill>
                    <a:schemeClr val="tx1"/>
                  </a:solidFill>
                  <a:miter lim="800000"/>
                  <a:headEnd/>
                  <a:tailEnd/>
                </a:ln>
              </p:spPr>
              <p:txBody>
                <a:bodyPr anchor="ctr">
                  <a:spAutoFit/>
                </a:bodyPr>
                <a:lstStyle/>
                <a:p>
                  <a:endParaRPr lang="en-US"/>
                </a:p>
              </p:txBody>
            </p:sp>
          </p:grpSp>
          <p:sp>
            <p:nvSpPr>
              <p:cNvPr id="63510" name="Text Box 72"/>
              <p:cNvSpPr txBox="1">
                <a:spLocks noChangeArrowheads="1"/>
              </p:cNvSpPr>
              <p:nvPr/>
            </p:nvSpPr>
            <p:spPr bwMode="auto">
              <a:xfrm>
                <a:off x="998" y="9526"/>
                <a:ext cx="993"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proximity</a:t>
                </a:r>
              </a:p>
            </p:txBody>
          </p:sp>
        </p:grpSp>
      </p:grpSp>
      <p:pic>
        <p:nvPicPr>
          <p:cNvPr id="63496" name="Picture 73"/>
          <p:cNvPicPr>
            <a:picLocks noChangeAspect="1" noChangeArrowheads="1"/>
          </p:cNvPicPr>
          <p:nvPr/>
        </p:nvPicPr>
        <p:blipFill>
          <a:blip r:embed="rId3">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5508625" y="2420938"/>
            <a:ext cx="3130550" cy="271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497" name="Text Box 74"/>
          <p:cNvSpPr txBox="1">
            <a:spLocks noChangeArrowheads="1"/>
          </p:cNvSpPr>
          <p:nvPr/>
        </p:nvSpPr>
        <p:spPr bwMode="auto">
          <a:xfrm>
            <a:off x="6967538" y="5108575"/>
            <a:ext cx="178117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algn="r" eaLnBrk="1" hangingPunct="1"/>
            <a:r>
              <a:rPr lang="en-GB" sz="1000"/>
              <a:t>source: </a:t>
            </a:r>
            <a:r>
              <a:rPr lang="en-GB" sz="1000" i="0"/>
              <a:t>Liszkowski et al (2008)</a:t>
            </a:r>
          </a:p>
        </p:txBody>
      </p:sp>
      <p:pic>
        <p:nvPicPr>
          <p:cNvPr id="63498" name="Picture 75"/>
          <p:cNvPicPr>
            <a:picLocks noChangeAspect="1" noChangeArrowheads="1"/>
          </p:cNvPicPr>
          <p:nvPr/>
        </p:nvPicPr>
        <p:blipFill>
          <a:blip r:embed="rId4">
            <a:extLst>
              <a:ext uri="{28A0092B-C50C-407E-A947-70E740481C1C}">
                <a14:useLocalDpi xmlns:a14="http://schemas.microsoft.com/office/drawing/2010/main" val="0"/>
              </a:ext>
            </a:extLst>
          </a:blip>
          <a:srcRect l="37782" t="19841" r="14894" b="11349"/>
          <a:stretch>
            <a:fillRect/>
          </a:stretch>
        </p:blipFill>
        <p:spPr bwMode="auto">
          <a:xfrm>
            <a:off x="7380288" y="5411788"/>
            <a:ext cx="1333500" cy="1446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499" name="Picture 76"/>
          <p:cNvPicPr>
            <a:picLocks noChangeAspect="1" noChangeArrowheads="1"/>
          </p:cNvPicPr>
          <p:nvPr/>
        </p:nvPicPr>
        <p:blipFill>
          <a:blip r:embed="rId5">
            <a:extLst>
              <a:ext uri="{28A0092B-C50C-407E-A947-70E740481C1C}">
                <a14:useLocalDpi xmlns:a14="http://schemas.microsoft.com/office/drawing/2010/main" val="0"/>
              </a:ext>
            </a:extLst>
          </a:blip>
          <a:srcRect l="33183" t="14087" r="12289" b="9415"/>
          <a:stretch>
            <a:fillRect/>
          </a:stretch>
        </p:blipFill>
        <p:spPr bwMode="auto">
          <a:xfrm>
            <a:off x="5795963" y="5418138"/>
            <a:ext cx="1382712" cy="1439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500" name="Text Box 77"/>
          <p:cNvSpPr txBox="1">
            <a:spLocks noChangeArrowheads="1"/>
          </p:cNvSpPr>
          <p:nvPr/>
        </p:nvSpPr>
        <p:spPr bwMode="auto">
          <a:xfrm>
            <a:off x="323850" y="2808288"/>
            <a:ext cx="4176713" cy="173990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86561" tIns="93282" rIns="186561" bIns="93282">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ja-JP" altLang="en-GB" i="0"/>
              <a:t>“</a:t>
            </a:r>
            <a:r>
              <a:rPr lang="en-GB" altLang="ja-JP" i="0"/>
              <a:t>Helping by informing inextricably involves … an understanding of others</a:t>
            </a:r>
            <a:r>
              <a:rPr lang="ja-JP" altLang="en-GB" i="0"/>
              <a:t>’</a:t>
            </a:r>
            <a:r>
              <a:rPr lang="en-GB" altLang="ja-JP" i="0"/>
              <a:t> goals and … of others</a:t>
            </a:r>
            <a:r>
              <a:rPr lang="ja-JP" altLang="en-GB" i="0"/>
              <a:t>’</a:t>
            </a:r>
            <a:r>
              <a:rPr lang="en-GB" altLang="ja-JP" i="0"/>
              <a:t> ignorance.</a:t>
            </a:r>
            <a:r>
              <a:rPr lang="ja-JP" altLang="en-GB" i="0"/>
              <a:t>”</a:t>
            </a:r>
            <a:endParaRPr lang="en-GB" altLang="ja-JP" i="0"/>
          </a:p>
          <a:p>
            <a:pPr algn="r" eaLnBrk="1" hangingPunct="1"/>
            <a:r>
              <a:rPr lang="en-GB" sz="1400" i="0"/>
              <a:t>(Liszkowski, Carpenter &amp; Tomasello 2008: 738-9)</a:t>
            </a:r>
          </a:p>
        </p:txBody>
      </p:sp>
      <p:sp>
        <p:nvSpPr>
          <p:cNvPr id="816206" name="Rectangle 78"/>
          <p:cNvSpPr>
            <a:spLocks noChangeArrowheads="1"/>
          </p:cNvSpPr>
          <p:nvPr/>
        </p:nvSpPr>
        <p:spPr bwMode="auto">
          <a:xfrm>
            <a:off x="0" y="1773238"/>
            <a:ext cx="4211638" cy="1079500"/>
          </a:xfrm>
          <a:prstGeom prst="rect">
            <a:avLst/>
          </a:prstGeom>
          <a:gradFill rotWithShape="1">
            <a:gsLst>
              <a:gs pos="0">
                <a:schemeClr val="tx1">
                  <a:gamma/>
                  <a:shade val="46275"/>
                  <a:invGamma/>
                  <a:alpha val="0"/>
                </a:schemeClr>
              </a:gs>
              <a:gs pos="100000">
                <a:schemeClr val="tx1"/>
              </a:gs>
            </a:gsLst>
            <a:lin ang="5400000" scaled="1"/>
          </a:gradFill>
          <a:ln w="9525">
            <a:noFill/>
            <a:miter lim="800000"/>
            <a:headEnd/>
            <a:tailEnd/>
          </a:ln>
          <a:effectLst/>
        </p:spPr>
        <p:txBody>
          <a:bodyPr anchor="ctr">
            <a:spAutoFit/>
          </a:bodyPr>
          <a:lstStyle/>
          <a:p>
            <a:pPr>
              <a:defRPr/>
            </a:pPr>
            <a:endParaRPr lang="en-US">
              <a:ea typeface="Arial" charset="0"/>
              <a:cs typeface="Arial" charset="0"/>
            </a:endParaRPr>
          </a:p>
        </p:txBody>
      </p:sp>
      <p:sp>
        <p:nvSpPr>
          <p:cNvPr id="816207" name="Rectangle 79"/>
          <p:cNvSpPr>
            <a:spLocks noChangeArrowheads="1"/>
          </p:cNvSpPr>
          <p:nvPr/>
        </p:nvSpPr>
        <p:spPr bwMode="auto">
          <a:xfrm flipH="1" flipV="1">
            <a:off x="0" y="4579938"/>
            <a:ext cx="5435600" cy="1079500"/>
          </a:xfrm>
          <a:prstGeom prst="rect">
            <a:avLst/>
          </a:prstGeom>
          <a:gradFill rotWithShape="1">
            <a:gsLst>
              <a:gs pos="0">
                <a:schemeClr val="tx1">
                  <a:gamma/>
                  <a:shade val="46275"/>
                  <a:invGamma/>
                  <a:alpha val="0"/>
                </a:schemeClr>
              </a:gs>
              <a:gs pos="100000">
                <a:schemeClr val="tx1"/>
              </a:gs>
            </a:gsLst>
            <a:lin ang="5400000" scaled="1"/>
          </a:gradFill>
          <a:ln w="9525">
            <a:noFill/>
            <a:miter lim="800000"/>
            <a:headEnd/>
            <a:tailEnd/>
          </a:ln>
          <a:effectLst/>
        </p:spPr>
        <p:txBody>
          <a:bodyPr anchor="ctr">
            <a:spAutoFit/>
          </a:bodyPr>
          <a:lstStyle/>
          <a:p>
            <a:pPr>
              <a:defRPr/>
            </a:pPr>
            <a:endParaRPr lang="en-US">
              <a:ea typeface="Arial" charset="0"/>
              <a:cs typeface="Arial" charset="0"/>
            </a:endParaRPr>
          </a:p>
        </p:txBody>
      </p:sp>
    </p:spTree>
    <p:extLst>
      <p:ext uri="{BB962C8B-B14F-4D97-AF65-F5344CB8AC3E}">
        <p14:creationId xmlns:p14="http://schemas.microsoft.com/office/powerpoint/2010/main" val="427670401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513" name="Picture 2"/>
          <p:cNvPicPr>
            <a:picLocks noChangeAspect="1" noChangeArrowheads="1"/>
          </p:cNvPicPr>
          <p:nvPr/>
        </p:nvPicPr>
        <p:blipFill>
          <a:blip r:embed="rId2">
            <a:lum bright="-18000" contrast="6000"/>
            <a:grayscl/>
            <a:extLst>
              <a:ext uri="{28A0092B-C50C-407E-A947-70E740481C1C}">
                <a14:useLocalDpi xmlns:a14="http://schemas.microsoft.com/office/drawing/2010/main" val="0"/>
              </a:ext>
            </a:extLst>
          </a:blip>
          <a:srcRect b="21399"/>
          <a:stretch>
            <a:fillRect/>
          </a:stretch>
        </p:blipFill>
        <p:spPr bwMode="auto">
          <a:xfrm>
            <a:off x="0" y="1479550"/>
            <a:ext cx="9144000" cy="537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6131" name="Rectangle 3"/>
          <p:cNvSpPr>
            <a:spLocks noChangeArrowheads="1"/>
          </p:cNvSpPr>
          <p:nvPr/>
        </p:nvSpPr>
        <p:spPr bwMode="auto">
          <a:xfrm>
            <a:off x="0" y="3716338"/>
            <a:ext cx="9144000" cy="2065337"/>
          </a:xfrm>
          <a:prstGeom prst="rect">
            <a:avLst/>
          </a:prstGeom>
          <a:gradFill rotWithShape="1">
            <a:gsLst>
              <a:gs pos="0">
                <a:schemeClr val="tx1"/>
              </a:gs>
              <a:gs pos="100000">
                <a:schemeClr val="tx1">
                  <a:gamma/>
                  <a:tint val="0"/>
                  <a:invGamma/>
                  <a:alpha val="0"/>
                </a:schemeClr>
              </a:gs>
            </a:gsLst>
            <a:lin ang="5400000" scaled="1"/>
          </a:gradFill>
          <a:ln w="9525">
            <a:noFill/>
            <a:miter lim="800000"/>
            <a:headEnd/>
            <a:tailEnd/>
          </a:ln>
          <a:effectLst/>
        </p:spPr>
        <p:txBody>
          <a:bodyPr anchor="ctr">
            <a:spAutoFit/>
          </a:bodyPr>
          <a:lstStyle/>
          <a:p>
            <a:pPr>
              <a:defRPr/>
            </a:pPr>
            <a:endParaRPr lang="en-US">
              <a:ea typeface="Arial" charset="0"/>
              <a:cs typeface="Arial" charset="0"/>
            </a:endParaRPr>
          </a:p>
        </p:txBody>
      </p:sp>
      <p:sp>
        <p:nvSpPr>
          <p:cNvPr id="64515" name="Text Box 4"/>
          <p:cNvSpPr txBox="1">
            <a:spLocks noChangeArrowheads="1"/>
          </p:cNvSpPr>
          <p:nvPr/>
        </p:nvSpPr>
        <p:spPr bwMode="auto">
          <a:xfrm>
            <a:off x="395288" y="322263"/>
            <a:ext cx="3600450" cy="420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6614" tIns="93308" rIns="186614" bIns="93308">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Aft>
                <a:spcPct val="100000"/>
              </a:spcAft>
            </a:pPr>
            <a:r>
              <a:rPr lang="en-GB" i="0"/>
              <a:t>Your </a:t>
            </a:r>
            <a:r>
              <a:rPr lang="en-GB"/>
              <a:t>field  </a:t>
            </a:r>
            <a:r>
              <a:rPr lang="en-GB" i="0"/>
              <a:t>= a set of objects related to you by proximity, orientation, lighting and other factors</a:t>
            </a:r>
          </a:p>
          <a:p>
            <a:pPr eaLnBrk="1" hangingPunct="1">
              <a:spcAft>
                <a:spcPct val="100000"/>
              </a:spcAft>
            </a:pPr>
            <a:r>
              <a:rPr lang="en-GB" i="0"/>
              <a:t>You </a:t>
            </a:r>
            <a:r>
              <a:rPr lang="en-GB"/>
              <a:t>encounter </a:t>
            </a:r>
            <a:r>
              <a:rPr lang="en-GB" i="0"/>
              <a:t>an object = it is in your field</a:t>
            </a:r>
          </a:p>
          <a:p>
            <a:pPr eaLnBrk="1" hangingPunct="1">
              <a:spcAft>
                <a:spcPct val="100000"/>
              </a:spcAft>
            </a:pPr>
            <a:r>
              <a:rPr lang="en-GB" i="0"/>
              <a:t>You </a:t>
            </a:r>
            <a:r>
              <a:rPr lang="en-GB"/>
              <a:t>register </a:t>
            </a:r>
            <a:r>
              <a:rPr lang="en-GB" i="0"/>
              <a:t>an object at a location = you most recently encountered the object at that location</a:t>
            </a:r>
          </a:p>
        </p:txBody>
      </p:sp>
      <p:sp>
        <p:nvSpPr>
          <p:cNvPr id="64516" name="Text Box 5"/>
          <p:cNvSpPr txBox="1">
            <a:spLocks noChangeArrowheads="1"/>
          </p:cNvSpPr>
          <p:nvPr/>
        </p:nvSpPr>
        <p:spPr bwMode="auto">
          <a:xfrm>
            <a:off x="4140200" y="322263"/>
            <a:ext cx="4752975" cy="42510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6614" tIns="93308" rIns="186614" bIns="93308">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100000"/>
              </a:spcBef>
            </a:pPr>
            <a:r>
              <a:rPr lang="en-GB" i="0" u="sng" dirty="0"/>
              <a:t>Principle </a:t>
            </a:r>
            <a:r>
              <a:rPr lang="en-GB" i="0" u="sng" dirty="0" smtClean="0"/>
              <a:t>3:</a:t>
            </a:r>
            <a:r>
              <a:rPr lang="en-GB" i="0" dirty="0" smtClean="0"/>
              <a:t>  </a:t>
            </a:r>
            <a:r>
              <a:rPr lang="en-GB" i="0" dirty="0"/>
              <a:t>one </a:t>
            </a:r>
            <a:r>
              <a:rPr lang="en-GB" i="0" dirty="0" smtClean="0"/>
              <a:t>can</a:t>
            </a:r>
            <a:r>
              <a:rPr lang="en-GB" altLang="ja-JP" i="0" dirty="0" smtClean="0"/>
              <a:t>’t goal</a:t>
            </a:r>
            <a:r>
              <a:rPr lang="en-GB" altLang="ja-JP" i="0" dirty="0"/>
              <a:t>-</a:t>
            </a:r>
            <a:r>
              <a:rPr lang="en-GB" altLang="ja-JP" i="0" dirty="0" err="1"/>
              <a:t>directedly</a:t>
            </a:r>
            <a:r>
              <a:rPr lang="en-GB" altLang="ja-JP" i="0" dirty="0"/>
              <a:t> act on an object unless one has encountered it.</a:t>
            </a:r>
          </a:p>
          <a:p>
            <a:pPr eaLnBrk="1" hangingPunct="1"/>
            <a:endParaRPr lang="en-GB" i="0" u="sng" dirty="0"/>
          </a:p>
          <a:p>
            <a:pPr eaLnBrk="1" hangingPunct="1"/>
            <a:r>
              <a:rPr lang="en-GB" i="0" u="sng" dirty="0"/>
              <a:t>Principle </a:t>
            </a:r>
            <a:r>
              <a:rPr lang="en-GB" i="0" u="sng" dirty="0" smtClean="0"/>
              <a:t>4:</a:t>
            </a:r>
            <a:r>
              <a:rPr lang="en-GB" i="0" dirty="0" smtClean="0"/>
              <a:t> </a:t>
            </a:r>
            <a:r>
              <a:rPr lang="en-GB" i="0" dirty="0"/>
              <a:t>correct registration is a condition of </a:t>
            </a:r>
            <a:r>
              <a:rPr lang="en-GB" dirty="0"/>
              <a:t>successful </a:t>
            </a:r>
            <a:r>
              <a:rPr lang="en-GB" i="0" dirty="0"/>
              <a:t>action.</a:t>
            </a:r>
          </a:p>
          <a:p>
            <a:pPr eaLnBrk="1" hangingPunct="1"/>
            <a:endParaRPr lang="en-GB" i="0" u="sng" dirty="0"/>
          </a:p>
          <a:p>
            <a:pPr eaLnBrk="1" hangingPunct="1"/>
            <a:r>
              <a:rPr lang="en-GB" i="0" u="sng" dirty="0"/>
              <a:t>Principle 3:</a:t>
            </a:r>
            <a:r>
              <a:rPr lang="en-GB" i="0" dirty="0"/>
              <a:t> when an agent performs a goal-directed action and the goal specifies an object, the agent will act as if the object were actually in the location she registers it at.</a:t>
            </a:r>
          </a:p>
        </p:txBody>
      </p:sp>
      <p:sp>
        <p:nvSpPr>
          <p:cNvPr id="64517" name="Line 6"/>
          <p:cNvSpPr>
            <a:spLocks noChangeShapeType="1"/>
          </p:cNvSpPr>
          <p:nvPr/>
        </p:nvSpPr>
        <p:spPr bwMode="auto">
          <a:xfrm>
            <a:off x="4067175" y="0"/>
            <a:ext cx="0" cy="5516563"/>
          </a:xfrm>
          <a:prstGeom prst="line">
            <a:avLst/>
          </a:prstGeom>
          <a:noFill/>
          <a:ln w="9525" cap="rnd">
            <a:solidFill>
              <a:schemeClr val="bg1"/>
            </a:solidFill>
            <a:prstDash val="sysDot"/>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64518" name="Rectangle 7"/>
          <p:cNvSpPr>
            <a:spLocks noChangeArrowheads="1"/>
          </p:cNvSpPr>
          <p:nvPr/>
        </p:nvSpPr>
        <p:spPr bwMode="auto">
          <a:xfrm>
            <a:off x="4140200" y="2708275"/>
            <a:ext cx="4824413" cy="1944688"/>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endParaRPr lang="en-US"/>
          </a:p>
        </p:txBody>
      </p:sp>
      <p:grpSp>
        <p:nvGrpSpPr>
          <p:cNvPr id="64519" name="Group 8"/>
          <p:cNvGrpSpPr>
            <a:grpSpLocks/>
          </p:cNvGrpSpPr>
          <p:nvPr/>
        </p:nvGrpSpPr>
        <p:grpSpPr bwMode="auto">
          <a:xfrm>
            <a:off x="395288" y="4941888"/>
            <a:ext cx="5043487" cy="1582737"/>
            <a:chOff x="1655" y="8119"/>
            <a:chExt cx="4286" cy="1344"/>
          </a:xfrm>
        </p:grpSpPr>
        <p:sp>
          <p:nvSpPr>
            <p:cNvPr id="816137" name="AutoShape 9"/>
            <p:cNvSpPr>
              <a:spLocks noChangeArrowheads="1"/>
            </p:cNvSpPr>
            <p:nvPr/>
          </p:nvSpPr>
          <p:spPr bwMode="auto">
            <a:xfrm>
              <a:off x="1655" y="8119"/>
              <a:ext cx="4229" cy="1305"/>
            </a:xfrm>
            <a:prstGeom prst="roundRect">
              <a:avLst>
                <a:gd name="adj" fmla="val 6546"/>
              </a:avLst>
            </a:prstGeom>
            <a:gradFill rotWithShape="1">
              <a:gsLst>
                <a:gs pos="0">
                  <a:schemeClr val="tx1"/>
                </a:gs>
                <a:gs pos="100000">
                  <a:schemeClr val="tx1">
                    <a:gamma/>
                    <a:shade val="46275"/>
                    <a:invGamma/>
                    <a:alpha val="0"/>
                  </a:schemeClr>
                </a:gs>
              </a:gsLst>
              <a:lin ang="5400000" scaled="1"/>
            </a:gradFill>
            <a:ln w="9525" cap="rnd">
              <a:solidFill>
                <a:schemeClr val="bg1"/>
              </a:solidFill>
              <a:prstDash val="sysDot"/>
              <a:round/>
              <a:headEnd/>
              <a:tailEnd/>
            </a:ln>
            <a:effectLst/>
          </p:spPr>
          <p:txBody>
            <a:bodyPr anchor="ctr">
              <a:spAutoFit/>
            </a:bodyPr>
            <a:lstStyle/>
            <a:p>
              <a:pPr>
                <a:defRPr/>
              </a:pPr>
              <a:endParaRPr lang="en-US">
                <a:ea typeface="Arial" charset="0"/>
                <a:cs typeface="Arial" charset="0"/>
              </a:endParaRPr>
            </a:p>
          </p:txBody>
        </p:sp>
        <p:grpSp>
          <p:nvGrpSpPr>
            <p:cNvPr id="64530" name="Group 10"/>
            <p:cNvGrpSpPr>
              <a:grpSpLocks/>
            </p:cNvGrpSpPr>
            <p:nvPr/>
          </p:nvGrpSpPr>
          <p:grpSpPr bwMode="auto">
            <a:xfrm>
              <a:off x="2471" y="8384"/>
              <a:ext cx="960" cy="1077"/>
              <a:chOff x="1851" y="8591"/>
              <a:chExt cx="1133" cy="1270"/>
            </a:xfrm>
          </p:grpSpPr>
          <p:grpSp>
            <p:nvGrpSpPr>
              <p:cNvPr id="64583" name="Group 11"/>
              <p:cNvGrpSpPr>
                <a:grpSpLocks noChangeAspect="1"/>
              </p:cNvGrpSpPr>
              <p:nvPr/>
            </p:nvGrpSpPr>
            <p:grpSpPr bwMode="auto">
              <a:xfrm>
                <a:off x="2026" y="8591"/>
                <a:ext cx="657" cy="680"/>
                <a:chOff x="2925" y="799"/>
                <a:chExt cx="1970" cy="2041"/>
              </a:xfrm>
            </p:grpSpPr>
            <p:sp>
              <p:nvSpPr>
                <p:cNvPr id="64585" name="Oval 12"/>
                <p:cNvSpPr>
                  <a:spLocks noChangeAspect="1" noChangeArrowheads="1"/>
                </p:cNvSpPr>
                <p:nvPr/>
              </p:nvSpPr>
              <p:spPr bwMode="auto">
                <a:xfrm>
                  <a:off x="3605" y="799"/>
                  <a:ext cx="471" cy="722"/>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4586" name="AutoShape 13"/>
                <p:cNvSpPr>
                  <a:spLocks noChangeAspect="1" noChangeArrowheads="1"/>
                </p:cNvSpPr>
                <p:nvPr/>
              </p:nvSpPr>
              <p:spPr bwMode="auto">
                <a:xfrm>
                  <a:off x="3786" y="1117"/>
                  <a:ext cx="95" cy="157"/>
                </a:xfrm>
                <a:prstGeom prst="triangle">
                  <a:avLst>
                    <a:gd name="adj" fmla="val 5263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4587" name="AutoShape 14"/>
                <p:cNvSpPr>
                  <a:spLocks noChangeAspect="1" noChangeArrowheads="1"/>
                </p:cNvSpPr>
                <p:nvPr/>
              </p:nvSpPr>
              <p:spPr bwMode="auto">
                <a:xfrm>
                  <a:off x="3753" y="1525"/>
                  <a:ext cx="203" cy="110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4588" name="Oval 15"/>
                <p:cNvSpPr>
                  <a:spLocks noChangeAspect="1" noChangeArrowheads="1"/>
                </p:cNvSpPr>
                <p:nvPr/>
              </p:nvSpPr>
              <p:spPr bwMode="auto">
                <a:xfrm>
                  <a:off x="3832" y="1706"/>
                  <a:ext cx="45" cy="499"/>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64589" name="Oval 16"/>
                <p:cNvSpPr>
                  <a:spLocks noChangeAspect="1" noChangeArrowheads="1"/>
                </p:cNvSpPr>
                <p:nvPr/>
              </p:nvSpPr>
              <p:spPr bwMode="auto">
                <a:xfrm rot="5400000">
                  <a:off x="4059" y="1933"/>
                  <a:ext cx="45" cy="499"/>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64590" name="AutoShape 17"/>
                <p:cNvSpPr>
                  <a:spLocks noChangeAspect="1" noChangeArrowheads="1"/>
                </p:cNvSpPr>
                <p:nvPr/>
              </p:nvSpPr>
              <p:spPr bwMode="auto">
                <a:xfrm rot="5400000">
                  <a:off x="3900" y="2500"/>
                  <a:ext cx="91" cy="227"/>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64591" name="AutoShape 18"/>
                <p:cNvSpPr>
                  <a:spLocks noChangeAspect="1" noChangeArrowheads="1"/>
                </p:cNvSpPr>
                <p:nvPr/>
              </p:nvSpPr>
              <p:spPr bwMode="auto">
                <a:xfrm>
                  <a:off x="4013" y="2613"/>
                  <a:ext cx="91" cy="227"/>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64592" name="Freeform 19"/>
                <p:cNvSpPr>
                  <a:spLocks noChangeAspect="1"/>
                </p:cNvSpPr>
                <p:nvPr/>
              </p:nvSpPr>
              <p:spPr bwMode="auto">
                <a:xfrm>
                  <a:off x="2925" y="1298"/>
                  <a:ext cx="1970" cy="1036"/>
                </a:xfrm>
                <a:custGeom>
                  <a:avLst/>
                  <a:gdLst>
                    <a:gd name="T0" fmla="*/ 379 w 1970"/>
                    <a:gd name="T1" fmla="*/ 30 h 1036"/>
                    <a:gd name="T2" fmla="*/ 970 w 1970"/>
                    <a:gd name="T3" fmla="*/ 300 h 1036"/>
                    <a:gd name="T4" fmla="*/ 1609 w 1970"/>
                    <a:gd name="T5" fmla="*/ 15 h 1036"/>
                    <a:gd name="T6" fmla="*/ 1970 w 1970"/>
                    <a:gd name="T7" fmla="*/ 552 h 1036"/>
                    <a:gd name="T8" fmla="*/ 1005 w 1970"/>
                    <a:gd name="T9" fmla="*/ 1034 h 1036"/>
                    <a:gd name="T10" fmla="*/ 0 w 1970"/>
                    <a:gd name="T11" fmla="*/ 561 h 1036"/>
                    <a:gd name="T12" fmla="*/ 379 w 1970"/>
                    <a:gd name="T13" fmla="*/ 30 h 1036"/>
                    <a:gd name="T14" fmla="*/ 0 60000 65536"/>
                    <a:gd name="T15" fmla="*/ 0 60000 65536"/>
                    <a:gd name="T16" fmla="*/ 0 60000 65536"/>
                    <a:gd name="T17" fmla="*/ 0 60000 65536"/>
                    <a:gd name="T18" fmla="*/ 0 60000 65536"/>
                    <a:gd name="T19" fmla="*/ 0 60000 65536"/>
                    <a:gd name="T20" fmla="*/ 0 60000 65536"/>
                    <a:gd name="T21" fmla="*/ 0 w 1970"/>
                    <a:gd name="T22" fmla="*/ 0 h 1036"/>
                    <a:gd name="T23" fmla="*/ 1970 w 1970"/>
                    <a:gd name="T24" fmla="*/ 1036 h 10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70" h="1036">
                      <a:moveTo>
                        <a:pt x="379" y="30"/>
                      </a:moveTo>
                      <a:cubicBezTo>
                        <a:pt x="552" y="138"/>
                        <a:pt x="765" y="302"/>
                        <a:pt x="970" y="300"/>
                      </a:cubicBezTo>
                      <a:cubicBezTo>
                        <a:pt x="1175" y="298"/>
                        <a:pt x="1423" y="133"/>
                        <a:pt x="1609" y="15"/>
                      </a:cubicBezTo>
                      <a:cubicBezTo>
                        <a:pt x="1970" y="552"/>
                        <a:pt x="1615" y="15"/>
                        <a:pt x="1970" y="552"/>
                      </a:cubicBezTo>
                      <a:cubicBezTo>
                        <a:pt x="1869" y="722"/>
                        <a:pt x="1333" y="1032"/>
                        <a:pt x="1005" y="1034"/>
                      </a:cubicBezTo>
                      <a:cubicBezTo>
                        <a:pt x="677" y="1036"/>
                        <a:pt x="104" y="728"/>
                        <a:pt x="0" y="561"/>
                      </a:cubicBezTo>
                      <a:cubicBezTo>
                        <a:pt x="413" y="0"/>
                        <a:pt x="20" y="510"/>
                        <a:pt x="379" y="30"/>
                      </a:cubicBezTo>
                      <a:close/>
                    </a:path>
                  </a:pathLst>
                </a:custGeom>
                <a:solidFill>
                  <a:schemeClr val="bg1">
                    <a:alpha val="5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p>
                  <a:endParaRPr lang="en-US"/>
                </a:p>
              </p:txBody>
            </p:sp>
          </p:grpSp>
          <p:sp>
            <p:nvSpPr>
              <p:cNvPr id="64584" name="Text Box 20"/>
              <p:cNvSpPr txBox="1">
                <a:spLocks noChangeArrowheads="1"/>
              </p:cNvSpPr>
              <p:nvPr/>
            </p:nvSpPr>
            <p:spPr bwMode="auto">
              <a:xfrm>
                <a:off x="1851" y="9524"/>
                <a:ext cx="1133"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orientation</a:t>
                </a:r>
              </a:p>
            </p:txBody>
          </p:sp>
        </p:grpSp>
        <p:grpSp>
          <p:nvGrpSpPr>
            <p:cNvPr id="64531" name="Group 21"/>
            <p:cNvGrpSpPr>
              <a:grpSpLocks/>
            </p:cNvGrpSpPr>
            <p:nvPr/>
          </p:nvGrpSpPr>
          <p:grpSpPr bwMode="auto">
            <a:xfrm>
              <a:off x="3400" y="8309"/>
              <a:ext cx="713" cy="1154"/>
              <a:chOff x="3039" y="8502"/>
              <a:chExt cx="842" cy="1363"/>
            </a:xfrm>
          </p:grpSpPr>
          <p:grpSp>
            <p:nvGrpSpPr>
              <p:cNvPr id="64570" name="Group 22"/>
              <p:cNvGrpSpPr>
                <a:grpSpLocks noChangeAspect="1"/>
              </p:cNvGrpSpPr>
              <p:nvPr/>
            </p:nvGrpSpPr>
            <p:grpSpPr bwMode="auto">
              <a:xfrm>
                <a:off x="3074" y="8502"/>
                <a:ext cx="662" cy="772"/>
                <a:chOff x="3696" y="2205"/>
                <a:chExt cx="1361" cy="1588"/>
              </a:xfrm>
            </p:grpSpPr>
            <p:sp>
              <p:nvSpPr>
                <p:cNvPr id="64572" name="AutoShape 23"/>
                <p:cNvSpPr>
                  <a:spLocks noChangeAspect="1" noChangeArrowheads="1"/>
                </p:cNvSpPr>
                <p:nvPr/>
              </p:nvSpPr>
              <p:spPr bwMode="auto">
                <a:xfrm>
                  <a:off x="4558" y="2205"/>
                  <a:ext cx="499" cy="499"/>
                </a:xfrm>
                <a:prstGeom prst="sun">
                  <a:avLst>
                    <a:gd name="adj" fmla="val 25000"/>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64573" name="AutoShape 24"/>
                <p:cNvSpPr>
                  <a:spLocks noChangeAspect="1" noChangeArrowheads="1"/>
                </p:cNvSpPr>
                <p:nvPr/>
              </p:nvSpPr>
              <p:spPr bwMode="auto">
                <a:xfrm>
                  <a:off x="3696" y="2296"/>
                  <a:ext cx="182" cy="363"/>
                </a:xfrm>
                <a:prstGeom prst="moon">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64574" name="Oval 25"/>
                <p:cNvSpPr>
                  <a:spLocks noChangeAspect="1" noChangeArrowheads="1"/>
                </p:cNvSpPr>
                <p:nvPr/>
              </p:nvSpPr>
              <p:spPr bwMode="auto">
                <a:xfrm>
                  <a:off x="4150" y="2432"/>
                  <a:ext cx="314" cy="481"/>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4575" name="AutoShape 26"/>
                <p:cNvSpPr>
                  <a:spLocks noChangeAspect="1" noChangeArrowheads="1"/>
                </p:cNvSpPr>
                <p:nvPr/>
              </p:nvSpPr>
              <p:spPr bwMode="auto">
                <a:xfrm>
                  <a:off x="4270" y="2644"/>
                  <a:ext cx="64" cy="105"/>
                </a:xfrm>
                <a:prstGeom prst="triangle">
                  <a:avLst>
                    <a:gd name="adj" fmla="val 5263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4576" name="AutoShape 27"/>
                <p:cNvSpPr>
                  <a:spLocks noChangeAspect="1" noChangeArrowheads="1"/>
                </p:cNvSpPr>
                <p:nvPr/>
              </p:nvSpPr>
              <p:spPr bwMode="auto">
                <a:xfrm>
                  <a:off x="4248" y="2916"/>
                  <a:ext cx="136" cy="734"/>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4577" name="Oval 28"/>
                <p:cNvSpPr>
                  <a:spLocks noChangeAspect="1" noChangeArrowheads="1"/>
                </p:cNvSpPr>
                <p:nvPr/>
              </p:nvSpPr>
              <p:spPr bwMode="auto">
                <a:xfrm>
                  <a:off x="4301" y="3037"/>
                  <a:ext cx="30" cy="333"/>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64578" name="Oval 29"/>
                <p:cNvSpPr>
                  <a:spLocks noChangeAspect="1" noChangeArrowheads="1"/>
                </p:cNvSpPr>
                <p:nvPr/>
              </p:nvSpPr>
              <p:spPr bwMode="auto">
                <a:xfrm rot="5400000">
                  <a:off x="4453" y="3188"/>
                  <a:ext cx="30" cy="333"/>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64579" name="AutoShape 30"/>
                <p:cNvSpPr>
                  <a:spLocks noChangeAspect="1" noChangeArrowheads="1"/>
                </p:cNvSpPr>
                <p:nvPr/>
              </p:nvSpPr>
              <p:spPr bwMode="auto">
                <a:xfrm rot="5400000">
                  <a:off x="4347" y="3566"/>
                  <a:ext cx="60" cy="151"/>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64580" name="AutoShape 31"/>
                <p:cNvSpPr>
                  <a:spLocks noChangeAspect="1" noChangeArrowheads="1"/>
                </p:cNvSpPr>
                <p:nvPr/>
              </p:nvSpPr>
              <p:spPr bwMode="auto">
                <a:xfrm>
                  <a:off x="4422" y="3642"/>
                  <a:ext cx="60" cy="151"/>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64581" name="Freeform 32"/>
                <p:cNvSpPr>
                  <a:spLocks noChangeAspect="1"/>
                </p:cNvSpPr>
                <p:nvPr/>
              </p:nvSpPr>
              <p:spPr bwMode="auto">
                <a:xfrm>
                  <a:off x="3696" y="2765"/>
                  <a:ext cx="1314" cy="691"/>
                </a:xfrm>
                <a:custGeom>
                  <a:avLst/>
                  <a:gdLst>
                    <a:gd name="T0" fmla="*/ 113 w 1970"/>
                    <a:gd name="T1" fmla="*/ 9 h 1036"/>
                    <a:gd name="T2" fmla="*/ 288 w 1970"/>
                    <a:gd name="T3" fmla="*/ 89 h 1036"/>
                    <a:gd name="T4" fmla="*/ 478 w 1970"/>
                    <a:gd name="T5" fmla="*/ 5 h 1036"/>
                    <a:gd name="T6" fmla="*/ 584 w 1970"/>
                    <a:gd name="T7" fmla="*/ 163 h 1036"/>
                    <a:gd name="T8" fmla="*/ 298 w 1970"/>
                    <a:gd name="T9" fmla="*/ 307 h 1036"/>
                    <a:gd name="T10" fmla="*/ 0 w 1970"/>
                    <a:gd name="T11" fmla="*/ 166 h 1036"/>
                    <a:gd name="T12" fmla="*/ 113 w 1970"/>
                    <a:gd name="T13" fmla="*/ 9 h 1036"/>
                    <a:gd name="T14" fmla="*/ 0 60000 65536"/>
                    <a:gd name="T15" fmla="*/ 0 60000 65536"/>
                    <a:gd name="T16" fmla="*/ 0 60000 65536"/>
                    <a:gd name="T17" fmla="*/ 0 60000 65536"/>
                    <a:gd name="T18" fmla="*/ 0 60000 65536"/>
                    <a:gd name="T19" fmla="*/ 0 60000 65536"/>
                    <a:gd name="T20" fmla="*/ 0 60000 65536"/>
                    <a:gd name="T21" fmla="*/ 0 w 1970"/>
                    <a:gd name="T22" fmla="*/ 0 h 1036"/>
                    <a:gd name="T23" fmla="*/ 1970 w 1970"/>
                    <a:gd name="T24" fmla="*/ 1036 h 10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70" h="1036">
                      <a:moveTo>
                        <a:pt x="379" y="30"/>
                      </a:moveTo>
                      <a:cubicBezTo>
                        <a:pt x="552" y="138"/>
                        <a:pt x="765" y="302"/>
                        <a:pt x="970" y="300"/>
                      </a:cubicBezTo>
                      <a:cubicBezTo>
                        <a:pt x="1175" y="298"/>
                        <a:pt x="1423" y="133"/>
                        <a:pt x="1609" y="15"/>
                      </a:cubicBezTo>
                      <a:cubicBezTo>
                        <a:pt x="1970" y="552"/>
                        <a:pt x="1615" y="15"/>
                        <a:pt x="1970" y="552"/>
                      </a:cubicBezTo>
                      <a:cubicBezTo>
                        <a:pt x="1869" y="722"/>
                        <a:pt x="1333" y="1032"/>
                        <a:pt x="1005" y="1034"/>
                      </a:cubicBezTo>
                      <a:cubicBezTo>
                        <a:pt x="677" y="1036"/>
                        <a:pt x="104" y="728"/>
                        <a:pt x="0" y="561"/>
                      </a:cubicBezTo>
                      <a:cubicBezTo>
                        <a:pt x="413" y="0"/>
                        <a:pt x="20" y="510"/>
                        <a:pt x="379" y="30"/>
                      </a:cubicBezTo>
                      <a:close/>
                    </a:path>
                  </a:pathLst>
                </a:custGeom>
                <a:gradFill rotWithShape="1">
                  <a:gsLst>
                    <a:gs pos="0">
                      <a:srgbClr val="B2B2B2">
                        <a:alpha val="0"/>
                      </a:srgbClr>
                    </a:gs>
                    <a:gs pos="100000">
                      <a:srgbClr val="52525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p>
                  <a:endParaRPr lang="en-US"/>
                </a:p>
              </p:txBody>
            </p:sp>
            <p:sp>
              <p:nvSpPr>
                <p:cNvPr id="64582" name="AutoShape 33"/>
                <p:cNvSpPr>
                  <a:spLocks noChangeAspect="1" noChangeArrowheads="1"/>
                </p:cNvSpPr>
                <p:nvPr/>
              </p:nvSpPr>
              <p:spPr bwMode="auto">
                <a:xfrm rot="1382036">
                  <a:off x="4558" y="2205"/>
                  <a:ext cx="499" cy="499"/>
                </a:xfrm>
                <a:prstGeom prst="sun">
                  <a:avLst>
                    <a:gd name="adj" fmla="val 25000"/>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grpSp>
          <p:sp>
            <p:nvSpPr>
              <p:cNvPr id="64571" name="Text Box 34"/>
              <p:cNvSpPr txBox="1">
                <a:spLocks noChangeArrowheads="1"/>
              </p:cNvSpPr>
              <p:nvPr/>
            </p:nvSpPr>
            <p:spPr bwMode="auto">
              <a:xfrm>
                <a:off x="3039" y="9527"/>
                <a:ext cx="842"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lighting</a:t>
                </a:r>
              </a:p>
            </p:txBody>
          </p:sp>
        </p:grpSp>
        <p:grpSp>
          <p:nvGrpSpPr>
            <p:cNvPr id="64532" name="Group 35"/>
            <p:cNvGrpSpPr>
              <a:grpSpLocks/>
            </p:cNvGrpSpPr>
            <p:nvPr/>
          </p:nvGrpSpPr>
          <p:grpSpPr bwMode="auto">
            <a:xfrm>
              <a:off x="4246" y="8322"/>
              <a:ext cx="702" cy="1140"/>
              <a:chOff x="4037" y="8518"/>
              <a:chExt cx="829" cy="1346"/>
            </a:xfrm>
          </p:grpSpPr>
          <p:grpSp>
            <p:nvGrpSpPr>
              <p:cNvPr id="64558" name="Group 36"/>
              <p:cNvGrpSpPr>
                <a:grpSpLocks noChangeAspect="1"/>
              </p:cNvGrpSpPr>
              <p:nvPr/>
            </p:nvGrpSpPr>
            <p:grpSpPr bwMode="auto">
              <a:xfrm>
                <a:off x="4096" y="8518"/>
                <a:ext cx="605" cy="861"/>
                <a:chOff x="4105" y="216"/>
                <a:chExt cx="1270" cy="1808"/>
              </a:xfrm>
            </p:grpSpPr>
            <p:sp>
              <p:nvSpPr>
                <p:cNvPr id="64560" name="Oval 37"/>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4561" name="AutoShape 38"/>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4562" name="Oval 39"/>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64563" name="AutoShape 40"/>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4564" name="Oval 41"/>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64565" name="AutoShape 42"/>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64566" name="AutoShape 43"/>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64567" name="AutoShape 44"/>
                <p:cNvSpPr>
                  <a:spLocks noChangeAspect="1" noChangeArrowheads="1"/>
                </p:cNvSpPr>
                <p:nvPr/>
              </p:nvSpPr>
              <p:spPr bwMode="auto">
                <a:xfrm rot="6165927">
                  <a:off x="4049" y="609"/>
                  <a:ext cx="1535" cy="749"/>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87 w 21600"/>
                    <a:gd name="T13" fmla="*/ 4585 h 21600"/>
                    <a:gd name="T14" fmla="*/ 17013 w 21600"/>
                    <a:gd name="T15" fmla="*/ 17015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lnTo>
                        <a:pt x="0" y="0"/>
                      </a:lnTo>
                      <a:close/>
                    </a:path>
                  </a:pathLst>
                </a:custGeom>
                <a:solidFill>
                  <a:schemeClr val="bg1">
                    <a:alpha val="50195"/>
                  </a:schemeClr>
                </a:solidFill>
                <a:ln w="12700">
                  <a:solidFill>
                    <a:schemeClr val="tx1"/>
                  </a:solidFill>
                  <a:miter lim="800000"/>
                  <a:headEnd/>
                  <a:tailEnd/>
                </a:ln>
              </p:spPr>
              <p:txBody>
                <a:bodyPr anchor="ctr">
                  <a:spAutoFit/>
                </a:bodyPr>
                <a:lstStyle/>
                <a:p>
                  <a:endParaRPr lang="en-US"/>
                </a:p>
              </p:txBody>
            </p:sp>
            <p:sp>
              <p:nvSpPr>
                <p:cNvPr id="64568" name="Rectangle 45"/>
                <p:cNvSpPr>
                  <a:spLocks noChangeAspect="1" noChangeArrowheads="1"/>
                </p:cNvSpPr>
                <p:nvPr/>
              </p:nvSpPr>
              <p:spPr bwMode="auto">
                <a:xfrm>
                  <a:off x="4830" y="799"/>
                  <a:ext cx="136" cy="1225"/>
                </a:xfrm>
                <a:prstGeom prst="rect">
                  <a:avLst/>
                </a:prstGeom>
                <a:solidFill>
                  <a:schemeClr val="bg1"/>
                </a:solidFill>
                <a:ln w="38100">
                  <a:solidFill>
                    <a:schemeClr val="tx1"/>
                  </a:solidFill>
                  <a:miter lim="800000"/>
                  <a:headEnd/>
                  <a:tailEnd/>
                </a:ln>
              </p:spPr>
              <p:txBody>
                <a:bodyPr anchor="ctr">
                  <a:spAutoFit/>
                </a:bodyPr>
                <a:lstStyle/>
                <a:p>
                  <a:endParaRPr lang="en-US"/>
                </a:p>
              </p:txBody>
            </p:sp>
            <p:sp>
              <p:nvSpPr>
                <p:cNvPr id="64569" name="Oval 46"/>
                <p:cNvSpPr>
                  <a:spLocks noChangeAspect="1" noChangeArrowheads="1"/>
                </p:cNvSpPr>
                <p:nvPr/>
              </p:nvSpPr>
              <p:spPr bwMode="auto">
                <a:xfrm>
                  <a:off x="5012" y="1162"/>
                  <a:ext cx="363" cy="363"/>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p>
                  <a:endParaRPr lang="en-US"/>
                </a:p>
              </p:txBody>
            </p:sp>
          </p:grpSp>
          <p:sp>
            <p:nvSpPr>
              <p:cNvPr id="64559" name="Text Box 47"/>
              <p:cNvSpPr txBox="1">
                <a:spLocks noChangeArrowheads="1"/>
              </p:cNvSpPr>
              <p:nvPr/>
            </p:nvSpPr>
            <p:spPr bwMode="auto">
              <a:xfrm>
                <a:off x="4037" y="9526"/>
                <a:ext cx="829"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barriers</a:t>
                </a:r>
              </a:p>
            </p:txBody>
          </p:sp>
        </p:grpSp>
        <p:grpSp>
          <p:nvGrpSpPr>
            <p:cNvPr id="64533" name="Group 48"/>
            <p:cNvGrpSpPr>
              <a:grpSpLocks/>
            </p:cNvGrpSpPr>
            <p:nvPr/>
          </p:nvGrpSpPr>
          <p:grpSpPr bwMode="auto">
            <a:xfrm>
              <a:off x="5098" y="8373"/>
              <a:ext cx="843" cy="1088"/>
              <a:chOff x="4955" y="8577"/>
              <a:chExt cx="997" cy="1285"/>
            </a:xfrm>
          </p:grpSpPr>
          <p:grpSp>
            <p:nvGrpSpPr>
              <p:cNvPr id="64545" name="Group 49"/>
              <p:cNvGrpSpPr>
                <a:grpSpLocks noChangeAspect="1"/>
              </p:cNvGrpSpPr>
              <p:nvPr/>
            </p:nvGrpSpPr>
            <p:grpSpPr bwMode="auto">
              <a:xfrm>
                <a:off x="5092" y="8577"/>
                <a:ext cx="606" cy="804"/>
                <a:chOff x="4105" y="339"/>
                <a:chExt cx="1270" cy="1685"/>
              </a:xfrm>
            </p:grpSpPr>
            <p:sp>
              <p:nvSpPr>
                <p:cNvPr id="64547" name="Oval 50"/>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4548" name="AutoShape 51"/>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4549" name="Oval 52"/>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64550" name="AutoShape 53"/>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4551" name="Oval 54"/>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64552" name="AutoShape 55"/>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64553" name="AutoShape 56"/>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64554" name="AutoShape 57"/>
                <p:cNvSpPr>
                  <a:spLocks noChangeAspect="1" noChangeArrowheads="1"/>
                </p:cNvSpPr>
                <p:nvPr/>
              </p:nvSpPr>
              <p:spPr bwMode="auto">
                <a:xfrm rot="6165927">
                  <a:off x="4166" y="612"/>
                  <a:ext cx="1308" cy="76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91 w 21600"/>
                    <a:gd name="T13" fmla="*/ 4592 h 21600"/>
                    <a:gd name="T14" fmla="*/ 17009 w 21600"/>
                    <a:gd name="T15" fmla="*/ 17008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lnTo>
                        <a:pt x="0" y="0"/>
                      </a:lnTo>
                      <a:close/>
                    </a:path>
                  </a:pathLst>
                </a:custGeom>
                <a:solidFill>
                  <a:schemeClr val="bg1">
                    <a:alpha val="50195"/>
                  </a:schemeClr>
                </a:solidFill>
                <a:ln w="12700">
                  <a:solidFill>
                    <a:schemeClr val="tx1"/>
                  </a:solidFill>
                  <a:miter lim="800000"/>
                  <a:headEnd/>
                  <a:tailEnd/>
                </a:ln>
              </p:spPr>
              <p:txBody>
                <a:bodyPr rot="10800000" vert="eaVert" anchor="ctr">
                  <a:spAutoFit/>
                </a:bodyPr>
                <a:lstStyle/>
                <a:p>
                  <a:endParaRPr lang="en-US"/>
                </a:p>
              </p:txBody>
            </p:sp>
            <p:sp>
              <p:nvSpPr>
                <p:cNvPr id="64555" name="Rectangle 58"/>
                <p:cNvSpPr>
                  <a:spLocks noChangeAspect="1" noChangeArrowheads="1"/>
                </p:cNvSpPr>
                <p:nvPr/>
              </p:nvSpPr>
              <p:spPr bwMode="auto">
                <a:xfrm>
                  <a:off x="4830" y="799"/>
                  <a:ext cx="136" cy="1225"/>
                </a:xfrm>
                <a:prstGeom prst="rect">
                  <a:avLst/>
                </a:prstGeom>
                <a:solidFill>
                  <a:schemeClr val="bg1"/>
                </a:solidFill>
                <a:ln w="38100">
                  <a:solidFill>
                    <a:schemeClr val="tx1"/>
                  </a:solidFill>
                  <a:miter lim="800000"/>
                  <a:headEnd/>
                  <a:tailEnd/>
                </a:ln>
              </p:spPr>
              <p:txBody>
                <a:bodyPr anchor="ctr">
                  <a:spAutoFit/>
                </a:bodyPr>
                <a:lstStyle/>
                <a:p>
                  <a:endParaRPr lang="en-US"/>
                </a:p>
              </p:txBody>
            </p:sp>
            <p:sp>
              <p:nvSpPr>
                <p:cNvPr id="64556" name="Oval 59"/>
                <p:cNvSpPr>
                  <a:spLocks noChangeAspect="1" noChangeArrowheads="1"/>
                </p:cNvSpPr>
                <p:nvPr/>
              </p:nvSpPr>
              <p:spPr bwMode="auto">
                <a:xfrm>
                  <a:off x="5012" y="1162"/>
                  <a:ext cx="363" cy="363"/>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p>
                  <a:endParaRPr lang="en-US"/>
                </a:p>
              </p:txBody>
            </p:sp>
            <p:sp>
              <p:nvSpPr>
                <p:cNvPr id="64557" name="Line 60"/>
                <p:cNvSpPr>
                  <a:spLocks noChangeAspect="1" noChangeShapeType="1"/>
                </p:cNvSpPr>
                <p:nvPr/>
              </p:nvSpPr>
              <p:spPr bwMode="auto">
                <a:xfrm>
                  <a:off x="5193" y="436"/>
                  <a:ext cx="0" cy="726"/>
                </a:xfrm>
                <a:prstGeom prst="line">
                  <a:avLst/>
                </a:prstGeom>
                <a:noFill/>
                <a:ln w="38100">
                  <a:solidFill>
                    <a:schemeClr val="bg1"/>
                  </a:solidFill>
                  <a:round/>
                  <a:headEnd type="oval" w="lg" len="lg"/>
                  <a:tailEnd type="triangle" w="lg" len="lg"/>
                </a:ln>
                <a:extLst>
                  <a:ext uri="{909E8E84-426E-40dd-AFC4-6F175D3DCCD1}">
                    <a14:hiddenFill xmlns:a14="http://schemas.microsoft.com/office/drawing/2010/main">
                      <a:noFill/>
                    </a14:hiddenFill>
                  </a:ext>
                </a:extLst>
              </p:spPr>
              <p:txBody>
                <a:bodyPr>
                  <a:spAutoFit/>
                </a:bodyPr>
                <a:lstStyle/>
                <a:p>
                  <a:endParaRPr lang="en-US"/>
                </a:p>
              </p:txBody>
            </p:sp>
          </p:grpSp>
          <p:sp>
            <p:nvSpPr>
              <p:cNvPr id="64546" name="Text Box 61"/>
              <p:cNvSpPr txBox="1">
                <a:spLocks noChangeArrowheads="1"/>
              </p:cNvSpPr>
              <p:nvPr/>
            </p:nvSpPr>
            <p:spPr bwMode="auto">
              <a:xfrm>
                <a:off x="4955" y="9525"/>
                <a:ext cx="997"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trajectory</a:t>
                </a:r>
              </a:p>
            </p:txBody>
          </p:sp>
        </p:grpSp>
        <p:grpSp>
          <p:nvGrpSpPr>
            <p:cNvPr id="64534" name="Group 62"/>
            <p:cNvGrpSpPr>
              <a:grpSpLocks/>
            </p:cNvGrpSpPr>
            <p:nvPr/>
          </p:nvGrpSpPr>
          <p:grpSpPr bwMode="auto">
            <a:xfrm>
              <a:off x="1749" y="8384"/>
              <a:ext cx="841" cy="1078"/>
              <a:chOff x="998" y="8591"/>
              <a:chExt cx="993" cy="1273"/>
            </a:xfrm>
          </p:grpSpPr>
          <p:grpSp>
            <p:nvGrpSpPr>
              <p:cNvPr id="64535" name="Group 63"/>
              <p:cNvGrpSpPr>
                <a:grpSpLocks noChangeAspect="1"/>
              </p:cNvGrpSpPr>
              <p:nvPr/>
            </p:nvGrpSpPr>
            <p:grpSpPr bwMode="auto">
              <a:xfrm>
                <a:off x="1203" y="8591"/>
                <a:ext cx="467" cy="680"/>
                <a:chOff x="4105" y="216"/>
                <a:chExt cx="1086" cy="1581"/>
              </a:xfrm>
            </p:grpSpPr>
            <p:sp>
              <p:nvSpPr>
                <p:cNvPr id="64537" name="Oval 64"/>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4538" name="AutoShape 65"/>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4539" name="Oval 66"/>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64540" name="AutoShape 67"/>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4541" name="Oval 68"/>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64542" name="AutoShape 69"/>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64543" name="AutoShape 70"/>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64544" name="AutoShape 71"/>
                <p:cNvSpPr>
                  <a:spLocks noChangeAspect="1" noChangeArrowheads="1"/>
                </p:cNvSpPr>
                <p:nvPr/>
              </p:nvSpPr>
              <p:spPr bwMode="auto">
                <a:xfrm rot="6165927">
                  <a:off x="4049" y="609"/>
                  <a:ext cx="1535" cy="749"/>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87 w 21600"/>
                    <a:gd name="T13" fmla="*/ 4585 h 21600"/>
                    <a:gd name="T14" fmla="*/ 17013 w 21600"/>
                    <a:gd name="T15" fmla="*/ 17015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lnTo>
                        <a:pt x="0" y="0"/>
                      </a:lnTo>
                      <a:close/>
                    </a:path>
                  </a:pathLst>
                </a:custGeom>
                <a:solidFill>
                  <a:schemeClr val="bg1">
                    <a:alpha val="50195"/>
                  </a:schemeClr>
                </a:solidFill>
                <a:ln w="12700">
                  <a:solidFill>
                    <a:schemeClr val="tx1"/>
                  </a:solidFill>
                  <a:miter lim="800000"/>
                  <a:headEnd/>
                  <a:tailEnd/>
                </a:ln>
              </p:spPr>
              <p:txBody>
                <a:bodyPr anchor="ctr">
                  <a:spAutoFit/>
                </a:bodyPr>
                <a:lstStyle/>
                <a:p>
                  <a:endParaRPr lang="en-US"/>
                </a:p>
              </p:txBody>
            </p:sp>
          </p:grpSp>
          <p:sp>
            <p:nvSpPr>
              <p:cNvPr id="64536" name="Text Box 72"/>
              <p:cNvSpPr txBox="1">
                <a:spLocks noChangeArrowheads="1"/>
              </p:cNvSpPr>
              <p:nvPr/>
            </p:nvSpPr>
            <p:spPr bwMode="auto">
              <a:xfrm>
                <a:off x="998" y="9526"/>
                <a:ext cx="993"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proximity</a:t>
                </a:r>
              </a:p>
            </p:txBody>
          </p:sp>
        </p:grpSp>
      </p:grpSp>
      <p:pic>
        <p:nvPicPr>
          <p:cNvPr id="64520" name="Picture 73"/>
          <p:cNvPicPr>
            <a:picLocks noChangeAspect="1" noChangeArrowheads="1"/>
          </p:cNvPicPr>
          <p:nvPr/>
        </p:nvPicPr>
        <p:blipFill>
          <a:blip r:embed="rId3">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5508625" y="2420938"/>
            <a:ext cx="3130550" cy="271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521" name="Text Box 74"/>
          <p:cNvSpPr txBox="1">
            <a:spLocks noChangeArrowheads="1"/>
          </p:cNvSpPr>
          <p:nvPr/>
        </p:nvSpPr>
        <p:spPr bwMode="auto">
          <a:xfrm>
            <a:off x="6967538" y="5108575"/>
            <a:ext cx="178117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algn="r" eaLnBrk="1" hangingPunct="1"/>
            <a:r>
              <a:rPr lang="en-GB" sz="1000"/>
              <a:t>source: </a:t>
            </a:r>
            <a:r>
              <a:rPr lang="en-GB" sz="1000" i="0"/>
              <a:t>Liszkowski et al (2008)</a:t>
            </a:r>
          </a:p>
        </p:txBody>
      </p:sp>
      <p:pic>
        <p:nvPicPr>
          <p:cNvPr id="64522" name="Picture 75"/>
          <p:cNvPicPr>
            <a:picLocks noChangeAspect="1" noChangeArrowheads="1"/>
          </p:cNvPicPr>
          <p:nvPr/>
        </p:nvPicPr>
        <p:blipFill>
          <a:blip r:embed="rId4">
            <a:extLst>
              <a:ext uri="{28A0092B-C50C-407E-A947-70E740481C1C}">
                <a14:useLocalDpi xmlns:a14="http://schemas.microsoft.com/office/drawing/2010/main" val="0"/>
              </a:ext>
            </a:extLst>
          </a:blip>
          <a:srcRect l="37782" t="19841" r="14894" b="11349"/>
          <a:stretch>
            <a:fillRect/>
          </a:stretch>
        </p:blipFill>
        <p:spPr bwMode="auto">
          <a:xfrm>
            <a:off x="7380288" y="5411788"/>
            <a:ext cx="1333500" cy="1446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523" name="Picture 76"/>
          <p:cNvPicPr>
            <a:picLocks noChangeAspect="1" noChangeArrowheads="1"/>
          </p:cNvPicPr>
          <p:nvPr/>
        </p:nvPicPr>
        <p:blipFill>
          <a:blip r:embed="rId5">
            <a:extLst>
              <a:ext uri="{28A0092B-C50C-407E-A947-70E740481C1C}">
                <a14:useLocalDpi xmlns:a14="http://schemas.microsoft.com/office/drawing/2010/main" val="0"/>
              </a:ext>
            </a:extLst>
          </a:blip>
          <a:srcRect l="33183" t="14087" r="12289" b="9415"/>
          <a:stretch>
            <a:fillRect/>
          </a:stretch>
        </p:blipFill>
        <p:spPr bwMode="auto">
          <a:xfrm>
            <a:off x="5795963" y="5418138"/>
            <a:ext cx="1382712" cy="1439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524" name="Text Box 77"/>
          <p:cNvSpPr txBox="1">
            <a:spLocks noChangeArrowheads="1"/>
          </p:cNvSpPr>
          <p:nvPr/>
        </p:nvSpPr>
        <p:spPr bwMode="auto">
          <a:xfrm>
            <a:off x="323850" y="2808288"/>
            <a:ext cx="4176713" cy="173990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86561" tIns="93282" rIns="186561" bIns="93282">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ja-JP" altLang="en-GB" i="0"/>
              <a:t>“</a:t>
            </a:r>
            <a:r>
              <a:rPr lang="en-GB" altLang="ja-JP" i="0"/>
              <a:t>Helping by informing inextricably involves … an understanding of others</a:t>
            </a:r>
            <a:r>
              <a:rPr lang="ja-JP" altLang="en-GB" i="0"/>
              <a:t>’</a:t>
            </a:r>
            <a:r>
              <a:rPr lang="en-GB" altLang="ja-JP" i="0"/>
              <a:t> goals and … of others</a:t>
            </a:r>
            <a:r>
              <a:rPr lang="ja-JP" altLang="en-GB" i="0"/>
              <a:t>’</a:t>
            </a:r>
            <a:r>
              <a:rPr lang="en-GB" altLang="ja-JP" i="0"/>
              <a:t> ignorance.</a:t>
            </a:r>
            <a:r>
              <a:rPr lang="ja-JP" altLang="en-GB" i="0"/>
              <a:t>”</a:t>
            </a:r>
            <a:endParaRPr lang="en-GB" altLang="ja-JP" i="0"/>
          </a:p>
          <a:p>
            <a:pPr algn="r" eaLnBrk="1" hangingPunct="1"/>
            <a:r>
              <a:rPr lang="en-GB" sz="1400" i="0"/>
              <a:t>(Liszkowski, Carpenter &amp; Tomasello 2008: 738-9)</a:t>
            </a:r>
          </a:p>
        </p:txBody>
      </p:sp>
      <p:sp>
        <p:nvSpPr>
          <p:cNvPr id="816206" name="Rectangle 78"/>
          <p:cNvSpPr>
            <a:spLocks noChangeArrowheads="1"/>
          </p:cNvSpPr>
          <p:nvPr/>
        </p:nvSpPr>
        <p:spPr bwMode="auto">
          <a:xfrm>
            <a:off x="0" y="1773238"/>
            <a:ext cx="4211638" cy="1079500"/>
          </a:xfrm>
          <a:prstGeom prst="rect">
            <a:avLst/>
          </a:prstGeom>
          <a:gradFill rotWithShape="1">
            <a:gsLst>
              <a:gs pos="0">
                <a:schemeClr val="tx1">
                  <a:gamma/>
                  <a:shade val="46275"/>
                  <a:invGamma/>
                  <a:alpha val="0"/>
                </a:schemeClr>
              </a:gs>
              <a:gs pos="100000">
                <a:schemeClr val="tx1"/>
              </a:gs>
            </a:gsLst>
            <a:lin ang="5400000" scaled="1"/>
          </a:gradFill>
          <a:ln w="9525">
            <a:noFill/>
            <a:miter lim="800000"/>
            <a:headEnd/>
            <a:tailEnd/>
          </a:ln>
          <a:effectLst/>
        </p:spPr>
        <p:txBody>
          <a:bodyPr anchor="ctr">
            <a:spAutoFit/>
          </a:bodyPr>
          <a:lstStyle/>
          <a:p>
            <a:pPr>
              <a:defRPr/>
            </a:pPr>
            <a:endParaRPr lang="en-US">
              <a:ea typeface="Arial" charset="0"/>
              <a:cs typeface="Arial" charset="0"/>
            </a:endParaRPr>
          </a:p>
        </p:txBody>
      </p:sp>
      <p:sp>
        <p:nvSpPr>
          <p:cNvPr id="816207" name="Rectangle 79"/>
          <p:cNvSpPr>
            <a:spLocks noChangeArrowheads="1"/>
          </p:cNvSpPr>
          <p:nvPr/>
        </p:nvSpPr>
        <p:spPr bwMode="auto">
          <a:xfrm flipH="1" flipV="1">
            <a:off x="0" y="4579938"/>
            <a:ext cx="5435600" cy="1079500"/>
          </a:xfrm>
          <a:prstGeom prst="rect">
            <a:avLst/>
          </a:prstGeom>
          <a:gradFill rotWithShape="1">
            <a:gsLst>
              <a:gs pos="0">
                <a:schemeClr val="tx1">
                  <a:gamma/>
                  <a:shade val="46275"/>
                  <a:invGamma/>
                  <a:alpha val="0"/>
                </a:schemeClr>
              </a:gs>
              <a:gs pos="100000">
                <a:schemeClr val="tx1"/>
              </a:gs>
            </a:gsLst>
            <a:lin ang="5400000" scaled="1"/>
          </a:gradFill>
          <a:ln w="9525">
            <a:noFill/>
            <a:miter lim="800000"/>
            <a:headEnd/>
            <a:tailEnd/>
          </a:ln>
          <a:effectLst/>
        </p:spPr>
        <p:txBody>
          <a:bodyPr anchor="ctr">
            <a:spAutoFit/>
          </a:bodyPr>
          <a:lstStyle/>
          <a:p>
            <a:pPr>
              <a:defRPr/>
            </a:pPr>
            <a:endParaRPr lang="en-US">
              <a:ea typeface="Arial" charset="0"/>
              <a:cs typeface="Arial" charset="0"/>
            </a:endParaRPr>
          </a:p>
        </p:txBody>
      </p:sp>
      <p:sp>
        <p:nvSpPr>
          <p:cNvPr id="64527" name="Rectangle 2"/>
          <p:cNvSpPr>
            <a:spLocks noChangeArrowheads="1"/>
          </p:cNvSpPr>
          <p:nvPr/>
        </p:nvSpPr>
        <p:spPr bwMode="auto">
          <a:xfrm rot="-60000">
            <a:off x="2593840" y="3932238"/>
            <a:ext cx="1296987" cy="360362"/>
          </a:xfrm>
          <a:prstGeom prst="rect">
            <a:avLst/>
          </a:prstGeom>
          <a:solidFill>
            <a:srgbClr val="FF66FF">
              <a:alpha val="85097"/>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endParaRPr lang="en-US"/>
          </a:p>
        </p:txBody>
      </p:sp>
      <p:sp>
        <p:nvSpPr>
          <p:cNvPr id="64528" name="Text Box 77"/>
          <p:cNvSpPr txBox="1">
            <a:spLocks noChangeArrowheads="1"/>
          </p:cNvSpPr>
          <p:nvPr/>
        </p:nvSpPr>
        <p:spPr bwMode="auto">
          <a:xfrm>
            <a:off x="323850" y="2808288"/>
            <a:ext cx="4176713" cy="17580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6561" tIns="93282" rIns="186561" bIns="93282">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ja-JP" altLang="en-GB" i="0" dirty="0"/>
              <a:t>“</a:t>
            </a:r>
            <a:r>
              <a:rPr lang="en-GB" altLang="ja-JP" i="0" dirty="0"/>
              <a:t>Helping by informing inextricably involves … an understanding of others</a:t>
            </a:r>
            <a:r>
              <a:rPr lang="ja-JP" altLang="en-GB" i="0" dirty="0"/>
              <a:t>’</a:t>
            </a:r>
            <a:r>
              <a:rPr lang="en-GB" altLang="ja-JP" i="0" dirty="0"/>
              <a:t> goals and … of others</a:t>
            </a:r>
            <a:r>
              <a:rPr lang="ja-JP" altLang="en-GB" i="0" dirty="0"/>
              <a:t>’</a:t>
            </a:r>
            <a:r>
              <a:rPr lang="en-GB" altLang="ja-JP" i="0" dirty="0"/>
              <a:t> </a:t>
            </a:r>
            <a:r>
              <a:rPr lang="en-GB" altLang="ja-JP" i="0" dirty="0">
                <a:effectLst>
                  <a:glow rad="101600">
                    <a:schemeClr val="tx1">
                      <a:alpha val="75000"/>
                    </a:schemeClr>
                  </a:glow>
                </a:effectLst>
              </a:rPr>
              <a:t>ignorance</a:t>
            </a:r>
            <a:r>
              <a:rPr lang="en-GB" altLang="ja-JP" i="0" dirty="0"/>
              <a:t>.</a:t>
            </a:r>
            <a:r>
              <a:rPr lang="ja-JP" altLang="en-GB" i="0" dirty="0"/>
              <a:t>”</a:t>
            </a:r>
            <a:endParaRPr lang="en-GB" altLang="ja-JP" i="0" dirty="0"/>
          </a:p>
          <a:p>
            <a:pPr algn="r" eaLnBrk="1" hangingPunct="1"/>
            <a:r>
              <a:rPr lang="en-GB" sz="1400" i="0" dirty="0"/>
              <a:t>(Liszkowski, Carpenter &amp; Tomasello 2008: 738-9)</a:t>
            </a:r>
          </a:p>
        </p:txBody>
      </p:sp>
    </p:spTree>
    <p:extLst>
      <p:ext uri="{BB962C8B-B14F-4D97-AF65-F5344CB8AC3E}">
        <p14:creationId xmlns:p14="http://schemas.microsoft.com/office/powerpoint/2010/main" val="225356171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537" name="Picture 2"/>
          <p:cNvPicPr>
            <a:picLocks noChangeAspect="1" noChangeArrowheads="1"/>
          </p:cNvPicPr>
          <p:nvPr/>
        </p:nvPicPr>
        <p:blipFill>
          <a:blip r:embed="rId2">
            <a:lum bright="-18000" contrast="6000"/>
            <a:grayscl/>
            <a:extLst>
              <a:ext uri="{28A0092B-C50C-407E-A947-70E740481C1C}">
                <a14:useLocalDpi xmlns:a14="http://schemas.microsoft.com/office/drawing/2010/main" val="0"/>
              </a:ext>
            </a:extLst>
          </a:blip>
          <a:srcRect b="21399"/>
          <a:stretch>
            <a:fillRect/>
          </a:stretch>
        </p:blipFill>
        <p:spPr bwMode="auto">
          <a:xfrm>
            <a:off x="0" y="1479550"/>
            <a:ext cx="9144000" cy="537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7587" name="Rectangle 3"/>
          <p:cNvSpPr>
            <a:spLocks noChangeArrowheads="1"/>
          </p:cNvSpPr>
          <p:nvPr/>
        </p:nvSpPr>
        <p:spPr bwMode="auto">
          <a:xfrm>
            <a:off x="0" y="3716338"/>
            <a:ext cx="9144000" cy="2065337"/>
          </a:xfrm>
          <a:prstGeom prst="rect">
            <a:avLst/>
          </a:prstGeom>
          <a:gradFill rotWithShape="1">
            <a:gsLst>
              <a:gs pos="0">
                <a:schemeClr val="tx1"/>
              </a:gs>
              <a:gs pos="100000">
                <a:schemeClr val="tx1">
                  <a:gamma/>
                  <a:tint val="0"/>
                  <a:invGamma/>
                  <a:alpha val="0"/>
                </a:schemeClr>
              </a:gs>
            </a:gsLst>
            <a:lin ang="5400000" scaled="1"/>
          </a:gradFill>
          <a:ln w="9525">
            <a:noFill/>
            <a:miter lim="800000"/>
            <a:headEnd/>
            <a:tailEnd/>
          </a:ln>
          <a:effectLst/>
        </p:spPr>
        <p:txBody>
          <a:bodyPr anchor="ctr">
            <a:spAutoFit/>
          </a:bodyPr>
          <a:lstStyle/>
          <a:p>
            <a:pPr>
              <a:defRPr/>
            </a:pPr>
            <a:endParaRPr lang="en-US">
              <a:ea typeface="Arial" charset="0"/>
              <a:cs typeface="Arial" charset="0"/>
            </a:endParaRPr>
          </a:p>
        </p:txBody>
      </p:sp>
      <p:sp>
        <p:nvSpPr>
          <p:cNvPr id="65539" name="Text Box 4"/>
          <p:cNvSpPr txBox="1">
            <a:spLocks noChangeArrowheads="1"/>
          </p:cNvSpPr>
          <p:nvPr/>
        </p:nvSpPr>
        <p:spPr bwMode="auto">
          <a:xfrm>
            <a:off x="395288" y="322263"/>
            <a:ext cx="3600450" cy="42510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6614" tIns="93308" rIns="186614" bIns="93308">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Aft>
                <a:spcPct val="100000"/>
              </a:spcAft>
            </a:pPr>
            <a:r>
              <a:rPr lang="en-GB" i="0" dirty="0"/>
              <a:t>Your </a:t>
            </a:r>
            <a:r>
              <a:rPr lang="en-GB" dirty="0"/>
              <a:t>field  </a:t>
            </a:r>
            <a:r>
              <a:rPr lang="en-GB" i="0" dirty="0"/>
              <a:t>= a set of objects related to you by proximity, orientation, lighting and other factors</a:t>
            </a:r>
          </a:p>
          <a:p>
            <a:pPr eaLnBrk="1" hangingPunct="1">
              <a:spcAft>
                <a:spcPct val="100000"/>
              </a:spcAft>
            </a:pPr>
            <a:r>
              <a:rPr lang="en-GB" i="0" dirty="0"/>
              <a:t>You </a:t>
            </a:r>
            <a:r>
              <a:rPr lang="en-GB" dirty="0"/>
              <a:t>encounter </a:t>
            </a:r>
            <a:r>
              <a:rPr lang="en-GB" i="0" dirty="0"/>
              <a:t>an object = it is in your field</a:t>
            </a:r>
          </a:p>
          <a:p>
            <a:pPr eaLnBrk="1" hangingPunct="1">
              <a:spcAft>
                <a:spcPct val="100000"/>
              </a:spcAft>
            </a:pPr>
            <a:r>
              <a:rPr lang="en-GB" i="0" dirty="0"/>
              <a:t>You </a:t>
            </a:r>
            <a:r>
              <a:rPr lang="en-GB" dirty="0"/>
              <a:t>register </a:t>
            </a:r>
            <a:r>
              <a:rPr lang="en-GB" i="0" dirty="0"/>
              <a:t>an object at a location </a:t>
            </a:r>
            <a:r>
              <a:rPr lang="en-GB" i="0" dirty="0" smtClean="0"/>
              <a:t>&lt;= </a:t>
            </a:r>
            <a:r>
              <a:rPr lang="en-GB" i="0" dirty="0"/>
              <a:t>you most recently encountered the object at that location</a:t>
            </a:r>
          </a:p>
        </p:txBody>
      </p:sp>
      <p:sp>
        <p:nvSpPr>
          <p:cNvPr id="65540" name="Text Box 5"/>
          <p:cNvSpPr txBox="1">
            <a:spLocks noChangeArrowheads="1"/>
          </p:cNvSpPr>
          <p:nvPr/>
        </p:nvSpPr>
        <p:spPr bwMode="auto">
          <a:xfrm>
            <a:off x="4140200" y="322263"/>
            <a:ext cx="4752975" cy="42510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6614" tIns="93308" rIns="186614" bIns="93308">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100000"/>
              </a:spcBef>
            </a:pPr>
            <a:r>
              <a:rPr lang="en-GB" i="0" u="sng" dirty="0"/>
              <a:t>Principle </a:t>
            </a:r>
            <a:r>
              <a:rPr lang="en-GB" i="0" u="sng" dirty="0" smtClean="0"/>
              <a:t>3:</a:t>
            </a:r>
            <a:r>
              <a:rPr lang="en-GB" i="0" dirty="0" smtClean="0"/>
              <a:t>  </a:t>
            </a:r>
            <a:r>
              <a:rPr lang="en-GB" i="0" dirty="0"/>
              <a:t>one </a:t>
            </a:r>
            <a:r>
              <a:rPr lang="en-GB" i="0" dirty="0" smtClean="0"/>
              <a:t>can</a:t>
            </a:r>
            <a:r>
              <a:rPr lang="en-GB" altLang="ja-JP" i="0" dirty="0" smtClean="0"/>
              <a:t>’t </a:t>
            </a:r>
            <a:r>
              <a:rPr lang="en-GB" altLang="ja-JP" i="0" dirty="0"/>
              <a:t>goal-</a:t>
            </a:r>
            <a:r>
              <a:rPr lang="en-GB" altLang="ja-JP" i="0" dirty="0" err="1"/>
              <a:t>directedly</a:t>
            </a:r>
            <a:r>
              <a:rPr lang="en-GB" altLang="ja-JP" i="0" dirty="0"/>
              <a:t> act on an object unless one has encountered it.</a:t>
            </a:r>
          </a:p>
          <a:p>
            <a:pPr eaLnBrk="1" hangingPunct="1"/>
            <a:endParaRPr lang="en-GB" i="0" u="sng" dirty="0"/>
          </a:p>
          <a:p>
            <a:pPr eaLnBrk="1" hangingPunct="1"/>
            <a:r>
              <a:rPr lang="en-GB" i="0" u="sng" dirty="0"/>
              <a:t>Principle </a:t>
            </a:r>
            <a:r>
              <a:rPr lang="en-GB" i="0" u="sng" dirty="0" smtClean="0"/>
              <a:t>4:</a:t>
            </a:r>
            <a:r>
              <a:rPr lang="en-GB" i="0" dirty="0" smtClean="0"/>
              <a:t> </a:t>
            </a:r>
            <a:r>
              <a:rPr lang="en-GB" i="0" dirty="0"/>
              <a:t>correct registration is a condition of </a:t>
            </a:r>
            <a:r>
              <a:rPr lang="en-GB" dirty="0"/>
              <a:t>successful </a:t>
            </a:r>
            <a:r>
              <a:rPr lang="en-GB" i="0" dirty="0"/>
              <a:t>action.</a:t>
            </a:r>
          </a:p>
          <a:p>
            <a:pPr eaLnBrk="1" hangingPunct="1"/>
            <a:endParaRPr lang="en-GB" i="0" u="sng" dirty="0"/>
          </a:p>
          <a:p>
            <a:pPr eaLnBrk="1" hangingPunct="1"/>
            <a:r>
              <a:rPr lang="en-GB" i="0" u="sng" dirty="0"/>
              <a:t>Principle 3:</a:t>
            </a:r>
            <a:r>
              <a:rPr lang="en-GB" i="0" dirty="0"/>
              <a:t> when an agent performs a goal-directed action and the goal specifies an object, the agent will act as if the object were actually in the location she registers it at.</a:t>
            </a:r>
          </a:p>
        </p:txBody>
      </p:sp>
      <p:sp>
        <p:nvSpPr>
          <p:cNvPr id="65541" name="Line 6"/>
          <p:cNvSpPr>
            <a:spLocks noChangeShapeType="1"/>
          </p:cNvSpPr>
          <p:nvPr/>
        </p:nvSpPr>
        <p:spPr bwMode="auto">
          <a:xfrm>
            <a:off x="4067175" y="0"/>
            <a:ext cx="0" cy="5516563"/>
          </a:xfrm>
          <a:prstGeom prst="line">
            <a:avLst/>
          </a:prstGeom>
          <a:noFill/>
          <a:ln w="9525" cap="rnd">
            <a:solidFill>
              <a:schemeClr val="bg1"/>
            </a:solidFill>
            <a:prstDash val="sysDot"/>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65542" name="Rectangle 7"/>
          <p:cNvSpPr>
            <a:spLocks noChangeArrowheads="1"/>
          </p:cNvSpPr>
          <p:nvPr/>
        </p:nvSpPr>
        <p:spPr bwMode="auto">
          <a:xfrm>
            <a:off x="4140200" y="2708275"/>
            <a:ext cx="4824413" cy="1944688"/>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endParaRPr lang="en-US"/>
          </a:p>
        </p:txBody>
      </p:sp>
      <p:grpSp>
        <p:nvGrpSpPr>
          <p:cNvPr id="65543" name="Group 8"/>
          <p:cNvGrpSpPr>
            <a:grpSpLocks/>
          </p:cNvGrpSpPr>
          <p:nvPr/>
        </p:nvGrpSpPr>
        <p:grpSpPr bwMode="auto">
          <a:xfrm>
            <a:off x="395288" y="4941888"/>
            <a:ext cx="5043487" cy="1582737"/>
            <a:chOff x="1655" y="8119"/>
            <a:chExt cx="4286" cy="1344"/>
          </a:xfrm>
        </p:grpSpPr>
        <p:sp>
          <p:nvSpPr>
            <p:cNvPr id="707593" name="AutoShape 9"/>
            <p:cNvSpPr>
              <a:spLocks noChangeArrowheads="1"/>
            </p:cNvSpPr>
            <p:nvPr/>
          </p:nvSpPr>
          <p:spPr bwMode="auto">
            <a:xfrm>
              <a:off x="1655" y="8119"/>
              <a:ext cx="4229" cy="1305"/>
            </a:xfrm>
            <a:prstGeom prst="roundRect">
              <a:avLst>
                <a:gd name="adj" fmla="val 6546"/>
              </a:avLst>
            </a:prstGeom>
            <a:gradFill rotWithShape="1">
              <a:gsLst>
                <a:gs pos="0">
                  <a:schemeClr val="tx1"/>
                </a:gs>
                <a:gs pos="100000">
                  <a:schemeClr val="tx1">
                    <a:gamma/>
                    <a:shade val="46275"/>
                    <a:invGamma/>
                    <a:alpha val="0"/>
                  </a:schemeClr>
                </a:gs>
              </a:gsLst>
              <a:lin ang="5400000" scaled="1"/>
            </a:gradFill>
            <a:ln w="9525" cap="rnd">
              <a:solidFill>
                <a:schemeClr val="bg1"/>
              </a:solidFill>
              <a:prstDash val="sysDot"/>
              <a:round/>
              <a:headEnd/>
              <a:tailEnd/>
            </a:ln>
            <a:effectLst/>
          </p:spPr>
          <p:txBody>
            <a:bodyPr anchor="ctr">
              <a:spAutoFit/>
            </a:bodyPr>
            <a:lstStyle/>
            <a:p>
              <a:pPr>
                <a:defRPr/>
              </a:pPr>
              <a:endParaRPr lang="en-US">
                <a:ea typeface="Arial" charset="0"/>
                <a:cs typeface="Arial" charset="0"/>
              </a:endParaRPr>
            </a:p>
          </p:txBody>
        </p:sp>
        <p:grpSp>
          <p:nvGrpSpPr>
            <p:cNvPr id="65545" name="Group 10"/>
            <p:cNvGrpSpPr>
              <a:grpSpLocks/>
            </p:cNvGrpSpPr>
            <p:nvPr/>
          </p:nvGrpSpPr>
          <p:grpSpPr bwMode="auto">
            <a:xfrm>
              <a:off x="2471" y="8384"/>
              <a:ext cx="960" cy="1077"/>
              <a:chOff x="1851" y="8591"/>
              <a:chExt cx="1133" cy="1270"/>
            </a:xfrm>
          </p:grpSpPr>
          <p:grpSp>
            <p:nvGrpSpPr>
              <p:cNvPr id="65598" name="Group 11"/>
              <p:cNvGrpSpPr>
                <a:grpSpLocks noChangeAspect="1"/>
              </p:cNvGrpSpPr>
              <p:nvPr/>
            </p:nvGrpSpPr>
            <p:grpSpPr bwMode="auto">
              <a:xfrm>
                <a:off x="2026" y="8591"/>
                <a:ext cx="657" cy="680"/>
                <a:chOff x="2925" y="799"/>
                <a:chExt cx="1970" cy="2041"/>
              </a:xfrm>
            </p:grpSpPr>
            <p:sp>
              <p:nvSpPr>
                <p:cNvPr id="65600" name="Oval 12"/>
                <p:cNvSpPr>
                  <a:spLocks noChangeAspect="1" noChangeArrowheads="1"/>
                </p:cNvSpPr>
                <p:nvPr/>
              </p:nvSpPr>
              <p:spPr bwMode="auto">
                <a:xfrm>
                  <a:off x="3605" y="799"/>
                  <a:ext cx="471" cy="722"/>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5601" name="AutoShape 13"/>
                <p:cNvSpPr>
                  <a:spLocks noChangeAspect="1" noChangeArrowheads="1"/>
                </p:cNvSpPr>
                <p:nvPr/>
              </p:nvSpPr>
              <p:spPr bwMode="auto">
                <a:xfrm>
                  <a:off x="3786" y="1117"/>
                  <a:ext cx="95" cy="157"/>
                </a:xfrm>
                <a:prstGeom prst="triangle">
                  <a:avLst>
                    <a:gd name="adj" fmla="val 5263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5602" name="AutoShape 14"/>
                <p:cNvSpPr>
                  <a:spLocks noChangeAspect="1" noChangeArrowheads="1"/>
                </p:cNvSpPr>
                <p:nvPr/>
              </p:nvSpPr>
              <p:spPr bwMode="auto">
                <a:xfrm>
                  <a:off x="3753" y="1525"/>
                  <a:ext cx="203" cy="110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5603" name="Oval 15"/>
                <p:cNvSpPr>
                  <a:spLocks noChangeAspect="1" noChangeArrowheads="1"/>
                </p:cNvSpPr>
                <p:nvPr/>
              </p:nvSpPr>
              <p:spPr bwMode="auto">
                <a:xfrm>
                  <a:off x="3832" y="1706"/>
                  <a:ext cx="45" cy="499"/>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65604" name="Oval 16"/>
                <p:cNvSpPr>
                  <a:spLocks noChangeAspect="1" noChangeArrowheads="1"/>
                </p:cNvSpPr>
                <p:nvPr/>
              </p:nvSpPr>
              <p:spPr bwMode="auto">
                <a:xfrm rot="5400000">
                  <a:off x="4059" y="1933"/>
                  <a:ext cx="45" cy="499"/>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65605" name="AutoShape 17"/>
                <p:cNvSpPr>
                  <a:spLocks noChangeAspect="1" noChangeArrowheads="1"/>
                </p:cNvSpPr>
                <p:nvPr/>
              </p:nvSpPr>
              <p:spPr bwMode="auto">
                <a:xfrm rot="5400000">
                  <a:off x="3900" y="2500"/>
                  <a:ext cx="91" cy="227"/>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65606" name="AutoShape 18"/>
                <p:cNvSpPr>
                  <a:spLocks noChangeAspect="1" noChangeArrowheads="1"/>
                </p:cNvSpPr>
                <p:nvPr/>
              </p:nvSpPr>
              <p:spPr bwMode="auto">
                <a:xfrm>
                  <a:off x="4013" y="2613"/>
                  <a:ext cx="91" cy="227"/>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65607" name="Freeform 19"/>
                <p:cNvSpPr>
                  <a:spLocks noChangeAspect="1"/>
                </p:cNvSpPr>
                <p:nvPr/>
              </p:nvSpPr>
              <p:spPr bwMode="auto">
                <a:xfrm>
                  <a:off x="2925" y="1298"/>
                  <a:ext cx="1970" cy="1036"/>
                </a:xfrm>
                <a:custGeom>
                  <a:avLst/>
                  <a:gdLst>
                    <a:gd name="T0" fmla="*/ 379 w 1970"/>
                    <a:gd name="T1" fmla="*/ 30 h 1036"/>
                    <a:gd name="T2" fmla="*/ 970 w 1970"/>
                    <a:gd name="T3" fmla="*/ 300 h 1036"/>
                    <a:gd name="T4" fmla="*/ 1609 w 1970"/>
                    <a:gd name="T5" fmla="*/ 15 h 1036"/>
                    <a:gd name="T6" fmla="*/ 1970 w 1970"/>
                    <a:gd name="T7" fmla="*/ 552 h 1036"/>
                    <a:gd name="T8" fmla="*/ 1005 w 1970"/>
                    <a:gd name="T9" fmla="*/ 1034 h 1036"/>
                    <a:gd name="T10" fmla="*/ 0 w 1970"/>
                    <a:gd name="T11" fmla="*/ 561 h 1036"/>
                    <a:gd name="T12" fmla="*/ 379 w 1970"/>
                    <a:gd name="T13" fmla="*/ 30 h 1036"/>
                    <a:gd name="T14" fmla="*/ 0 60000 65536"/>
                    <a:gd name="T15" fmla="*/ 0 60000 65536"/>
                    <a:gd name="T16" fmla="*/ 0 60000 65536"/>
                    <a:gd name="T17" fmla="*/ 0 60000 65536"/>
                    <a:gd name="T18" fmla="*/ 0 60000 65536"/>
                    <a:gd name="T19" fmla="*/ 0 60000 65536"/>
                    <a:gd name="T20" fmla="*/ 0 60000 65536"/>
                    <a:gd name="T21" fmla="*/ 0 w 1970"/>
                    <a:gd name="T22" fmla="*/ 0 h 1036"/>
                    <a:gd name="T23" fmla="*/ 1970 w 1970"/>
                    <a:gd name="T24" fmla="*/ 1036 h 10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70" h="1036">
                      <a:moveTo>
                        <a:pt x="379" y="30"/>
                      </a:moveTo>
                      <a:cubicBezTo>
                        <a:pt x="552" y="138"/>
                        <a:pt x="765" y="302"/>
                        <a:pt x="970" y="300"/>
                      </a:cubicBezTo>
                      <a:cubicBezTo>
                        <a:pt x="1175" y="298"/>
                        <a:pt x="1423" y="133"/>
                        <a:pt x="1609" y="15"/>
                      </a:cubicBezTo>
                      <a:cubicBezTo>
                        <a:pt x="1970" y="552"/>
                        <a:pt x="1615" y="15"/>
                        <a:pt x="1970" y="552"/>
                      </a:cubicBezTo>
                      <a:cubicBezTo>
                        <a:pt x="1869" y="722"/>
                        <a:pt x="1333" y="1032"/>
                        <a:pt x="1005" y="1034"/>
                      </a:cubicBezTo>
                      <a:cubicBezTo>
                        <a:pt x="677" y="1036"/>
                        <a:pt x="104" y="728"/>
                        <a:pt x="0" y="561"/>
                      </a:cubicBezTo>
                      <a:cubicBezTo>
                        <a:pt x="413" y="0"/>
                        <a:pt x="20" y="510"/>
                        <a:pt x="379" y="30"/>
                      </a:cubicBezTo>
                      <a:close/>
                    </a:path>
                  </a:pathLst>
                </a:custGeom>
                <a:solidFill>
                  <a:schemeClr val="bg1">
                    <a:alpha val="5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p>
                  <a:endParaRPr lang="en-US"/>
                </a:p>
              </p:txBody>
            </p:sp>
          </p:grpSp>
          <p:sp>
            <p:nvSpPr>
              <p:cNvPr id="65599" name="Text Box 20"/>
              <p:cNvSpPr txBox="1">
                <a:spLocks noChangeArrowheads="1"/>
              </p:cNvSpPr>
              <p:nvPr/>
            </p:nvSpPr>
            <p:spPr bwMode="auto">
              <a:xfrm>
                <a:off x="1851" y="9524"/>
                <a:ext cx="1133"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orientation</a:t>
                </a:r>
              </a:p>
            </p:txBody>
          </p:sp>
        </p:grpSp>
        <p:grpSp>
          <p:nvGrpSpPr>
            <p:cNvPr id="65546" name="Group 21"/>
            <p:cNvGrpSpPr>
              <a:grpSpLocks/>
            </p:cNvGrpSpPr>
            <p:nvPr/>
          </p:nvGrpSpPr>
          <p:grpSpPr bwMode="auto">
            <a:xfrm>
              <a:off x="3400" y="8309"/>
              <a:ext cx="713" cy="1154"/>
              <a:chOff x="3039" y="8502"/>
              <a:chExt cx="842" cy="1363"/>
            </a:xfrm>
          </p:grpSpPr>
          <p:grpSp>
            <p:nvGrpSpPr>
              <p:cNvPr id="65585" name="Group 22"/>
              <p:cNvGrpSpPr>
                <a:grpSpLocks noChangeAspect="1"/>
              </p:cNvGrpSpPr>
              <p:nvPr/>
            </p:nvGrpSpPr>
            <p:grpSpPr bwMode="auto">
              <a:xfrm>
                <a:off x="3074" y="8502"/>
                <a:ext cx="662" cy="772"/>
                <a:chOff x="3696" y="2205"/>
                <a:chExt cx="1361" cy="1588"/>
              </a:xfrm>
            </p:grpSpPr>
            <p:sp>
              <p:nvSpPr>
                <p:cNvPr id="65587" name="AutoShape 23"/>
                <p:cNvSpPr>
                  <a:spLocks noChangeAspect="1" noChangeArrowheads="1"/>
                </p:cNvSpPr>
                <p:nvPr/>
              </p:nvSpPr>
              <p:spPr bwMode="auto">
                <a:xfrm>
                  <a:off x="4558" y="2205"/>
                  <a:ext cx="499" cy="499"/>
                </a:xfrm>
                <a:prstGeom prst="sun">
                  <a:avLst>
                    <a:gd name="adj" fmla="val 25000"/>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65588" name="AutoShape 24"/>
                <p:cNvSpPr>
                  <a:spLocks noChangeAspect="1" noChangeArrowheads="1"/>
                </p:cNvSpPr>
                <p:nvPr/>
              </p:nvSpPr>
              <p:spPr bwMode="auto">
                <a:xfrm>
                  <a:off x="3696" y="2296"/>
                  <a:ext cx="182" cy="363"/>
                </a:xfrm>
                <a:prstGeom prst="moon">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65589" name="Oval 25"/>
                <p:cNvSpPr>
                  <a:spLocks noChangeAspect="1" noChangeArrowheads="1"/>
                </p:cNvSpPr>
                <p:nvPr/>
              </p:nvSpPr>
              <p:spPr bwMode="auto">
                <a:xfrm>
                  <a:off x="4150" y="2432"/>
                  <a:ext cx="314" cy="481"/>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5590" name="AutoShape 26"/>
                <p:cNvSpPr>
                  <a:spLocks noChangeAspect="1" noChangeArrowheads="1"/>
                </p:cNvSpPr>
                <p:nvPr/>
              </p:nvSpPr>
              <p:spPr bwMode="auto">
                <a:xfrm>
                  <a:off x="4270" y="2644"/>
                  <a:ext cx="64" cy="105"/>
                </a:xfrm>
                <a:prstGeom prst="triangle">
                  <a:avLst>
                    <a:gd name="adj" fmla="val 5263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5591" name="AutoShape 27"/>
                <p:cNvSpPr>
                  <a:spLocks noChangeAspect="1" noChangeArrowheads="1"/>
                </p:cNvSpPr>
                <p:nvPr/>
              </p:nvSpPr>
              <p:spPr bwMode="auto">
                <a:xfrm>
                  <a:off x="4248" y="2916"/>
                  <a:ext cx="136" cy="734"/>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5592" name="Oval 28"/>
                <p:cNvSpPr>
                  <a:spLocks noChangeAspect="1" noChangeArrowheads="1"/>
                </p:cNvSpPr>
                <p:nvPr/>
              </p:nvSpPr>
              <p:spPr bwMode="auto">
                <a:xfrm>
                  <a:off x="4301" y="3037"/>
                  <a:ext cx="30" cy="333"/>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65593" name="Oval 29"/>
                <p:cNvSpPr>
                  <a:spLocks noChangeAspect="1" noChangeArrowheads="1"/>
                </p:cNvSpPr>
                <p:nvPr/>
              </p:nvSpPr>
              <p:spPr bwMode="auto">
                <a:xfrm rot="5400000">
                  <a:off x="4453" y="3188"/>
                  <a:ext cx="30" cy="333"/>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65594" name="AutoShape 30"/>
                <p:cNvSpPr>
                  <a:spLocks noChangeAspect="1" noChangeArrowheads="1"/>
                </p:cNvSpPr>
                <p:nvPr/>
              </p:nvSpPr>
              <p:spPr bwMode="auto">
                <a:xfrm rot="5400000">
                  <a:off x="4347" y="3566"/>
                  <a:ext cx="60" cy="151"/>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65595" name="AutoShape 31"/>
                <p:cNvSpPr>
                  <a:spLocks noChangeAspect="1" noChangeArrowheads="1"/>
                </p:cNvSpPr>
                <p:nvPr/>
              </p:nvSpPr>
              <p:spPr bwMode="auto">
                <a:xfrm>
                  <a:off x="4422" y="3642"/>
                  <a:ext cx="60" cy="151"/>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65596" name="Freeform 32"/>
                <p:cNvSpPr>
                  <a:spLocks noChangeAspect="1"/>
                </p:cNvSpPr>
                <p:nvPr/>
              </p:nvSpPr>
              <p:spPr bwMode="auto">
                <a:xfrm>
                  <a:off x="3696" y="2765"/>
                  <a:ext cx="1314" cy="691"/>
                </a:xfrm>
                <a:custGeom>
                  <a:avLst/>
                  <a:gdLst>
                    <a:gd name="T0" fmla="*/ 113 w 1970"/>
                    <a:gd name="T1" fmla="*/ 9 h 1036"/>
                    <a:gd name="T2" fmla="*/ 288 w 1970"/>
                    <a:gd name="T3" fmla="*/ 89 h 1036"/>
                    <a:gd name="T4" fmla="*/ 478 w 1970"/>
                    <a:gd name="T5" fmla="*/ 5 h 1036"/>
                    <a:gd name="T6" fmla="*/ 584 w 1970"/>
                    <a:gd name="T7" fmla="*/ 163 h 1036"/>
                    <a:gd name="T8" fmla="*/ 298 w 1970"/>
                    <a:gd name="T9" fmla="*/ 307 h 1036"/>
                    <a:gd name="T10" fmla="*/ 0 w 1970"/>
                    <a:gd name="T11" fmla="*/ 166 h 1036"/>
                    <a:gd name="T12" fmla="*/ 113 w 1970"/>
                    <a:gd name="T13" fmla="*/ 9 h 1036"/>
                    <a:gd name="T14" fmla="*/ 0 60000 65536"/>
                    <a:gd name="T15" fmla="*/ 0 60000 65536"/>
                    <a:gd name="T16" fmla="*/ 0 60000 65536"/>
                    <a:gd name="T17" fmla="*/ 0 60000 65536"/>
                    <a:gd name="T18" fmla="*/ 0 60000 65536"/>
                    <a:gd name="T19" fmla="*/ 0 60000 65536"/>
                    <a:gd name="T20" fmla="*/ 0 60000 65536"/>
                    <a:gd name="T21" fmla="*/ 0 w 1970"/>
                    <a:gd name="T22" fmla="*/ 0 h 1036"/>
                    <a:gd name="T23" fmla="*/ 1970 w 1970"/>
                    <a:gd name="T24" fmla="*/ 1036 h 10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70" h="1036">
                      <a:moveTo>
                        <a:pt x="379" y="30"/>
                      </a:moveTo>
                      <a:cubicBezTo>
                        <a:pt x="552" y="138"/>
                        <a:pt x="765" y="302"/>
                        <a:pt x="970" y="300"/>
                      </a:cubicBezTo>
                      <a:cubicBezTo>
                        <a:pt x="1175" y="298"/>
                        <a:pt x="1423" y="133"/>
                        <a:pt x="1609" y="15"/>
                      </a:cubicBezTo>
                      <a:cubicBezTo>
                        <a:pt x="1970" y="552"/>
                        <a:pt x="1615" y="15"/>
                        <a:pt x="1970" y="552"/>
                      </a:cubicBezTo>
                      <a:cubicBezTo>
                        <a:pt x="1869" y="722"/>
                        <a:pt x="1333" y="1032"/>
                        <a:pt x="1005" y="1034"/>
                      </a:cubicBezTo>
                      <a:cubicBezTo>
                        <a:pt x="677" y="1036"/>
                        <a:pt x="104" y="728"/>
                        <a:pt x="0" y="561"/>
                      </a:cubicBezTo>
                      <a:cubicBezTo>
                        <a:pt x="413" y="0"/>
                        <a:pt x="20" y="510"/>
                        <a:pt x="379" y="30"/>
                      </a:cubicBezTo>
                      <a:close/>
                    </a:path>
                  </a:pathLst>
                </a:custGeom>
                <a:gradFill rotWithShape="1">
                  <a:gsLst>
                    <a:gs pos="0">
                      <a:srgbClr val="B2B2B2">
                        <a:alpha val="0"/>
                      </a:srgbClr>
                    </a:gs>
                    <a:gs pos="100000">
                      <a:srgbClr val="52525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p>
                  <a:endParaRPr lang="en-US"/>
                </a:p>
              </p:txBody>
            </p:sp>
            <p:sp>
              <p:nvSpPr>
                <p:cNvPr id="65597" name="AutoShape 33"/>
                <p:cNvSpPr>
                  <a:spLocks noChangeAspect="1" noChangeArrowheads="1"/>
                </p:cNvSpPr>
                <p:nvPr/>
              </p:nvSpPr>
              <p:spPr bwMode="auto">
                <a:xfrm rot="1382036">
                  <a:off x="4558" y="2205"/>
                  <a:ext cx="499" cy="499"/>
                </a:xfrm>
                <a:prstGeom prst="sun">
                  <a:avLst>
                    <a:gd name="adj" fmla="val 25000"/>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grpSp>
          <p:sp>
            <p:nvSpPr>
              <p:cNvPr id="65586" name="Text Box 34"/>
              <p:cNvSpPr txBox="1">
                <a:spLocks noChangeArrowheads="1"/>
              </p:cNvSpPr>
              <p:nvPr/>
            </p:nvSpPr>
            <p:spPr bwMode="auto">
              <a:xfrm>
                <a:off x="3039" y="9527"/>
                <a:ext cx="842"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lighting</a:t>
                </a:r>
              </a:p>
            </p:txBody>
          </p:sp>
        </p:grpSp>
        <p:grpSp>
          <p:nvGrpSpPr>
            <p:cNvPr id="65547" name="Group 35"/>
            <p:cNvGrpSpPr>
              <a:grpSpLocks/>
            </p:cNvGrpSpPr>
            <p:nvPr/>
          </p:nvGrpSpPr>
          <p:grpSpPr bwMode="auto">
            <a:xfrm>
              <a:off x="4246" y="8322"/>
              <a:ext cx="702" cy="1140"/>
              <a:chOff x="4037" y="8518"/>
              <a:chExt cx="829" cy="1346"/>
            </a:xfrm>
          </p:grpSpPr>
          <p:grpSp>
            <p:nvGrpSpPr>
              <p:cNvPr id="65573" name="Group 36"/>
              <p:cNvGrpSpPr>
                <a:grpSpLocks noChangeAspect="1"/>
              </p:cNvGrpSpPr>
              <p:nvPr/>
            </p:nvGrpSpPr>
            <p:grpSpPr bwMode="auto">
              <a:xfrm>
                <a:off x="4096" y="8518"/>
                <a:ext cx="605" cy="861"/>
                <a:chOff x="4105" y="216"/>
                <a:chExt cx="1270" cy="1808"/>
              </a:xfrm>
            </p:grpSpPr>
            <p:sp>
              <p:nvSpPr>
                <p:cNvPr id="65575" name="Oval 37"/>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5576" name="AutoShape 38"/>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5577" name="Oval 39"/>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65578" name="AutoShape 40"/>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5579" name="Oval 41"/>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65580" name="AutoShape 42"/>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65581" name="AutoShape 43"/>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65582" name="AutoShape 44"/>
                <p:cNvSpPr>
                  <a:spLocks noChangeAspect="1" noChangeArrowheads="1"/>
                </p:cNvSpPr>
                <p:nvPr/>
              </p:nvSpPr>
              <p:spPr bwMode="auto">
                <a:xfrm rot="6165927">
                  <a:off x="4049" y="609"/>
                  <a:ext cx="1535" cy="749"/>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87 w 21600"/>
                    <a:gd name="T13" fmla="*/ 4585 h 21600"/>
                    <a:gd name="T14" fmla="*/ 17013 w 21600"/>
                    <a:gd name="T15" fmla="*/ 17015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lnTo>
                        <a:pt x="0" y="0"/>
                      </a:lnTo>
                      <a:close/>
                    </a:path>
                  </a:pathLst>
                </a:custGeom>
                <a:solidFill>
                  <a:schemeClr val="bg1">
                    <a:alpha val="50195"/>
                  </a:schemeClr>
                </a:solidFill>
                <a:ln w="12700">
                  <a:solidFill>
                    <a:schemeClr val="tx1"/>
                  </a:solidFill>
                  <a:miter lim="800000"/>
                  <a:headEnd/>
                  <a:tailEnd/>
                </a:ln>
              </p:spPr>
              <p:txBody>
                <a:bodyPr anchor="ctr">
                  <a:spAutoFit/>
                </a:bodyPr>
                <a:lstStyle/>
                <a:p>
                  <a:endParaRPr lang="en-US"/>
                </a:p>
              </p:txBody>
            </p:sp>
            <p:sp>
              <p:nvSpPr>
                <p:cNvPr id="65583" name="Rectangle 45"/>
                <p:cNvSpPr>
                  <a:spLocks noChangeAspect="1" noChangeArrowheads="1"/>
                </p:cNvSpPr>
                <p:nvPr/>
              </p:nvSpPr>
              <p:spPr bwMode="auto">
                <a:xfrm>
                  <a:off x="4830" y="799"/>
                  <a:ext cx="136" cy="1225"/>
                </a:xfrm>
                <a:prstGeom prst="rect">
                  <a:avLst/>
                </a:prstGeom>
                <a:solidFill>
                  <a:schemeClr val="bg1"/>
                </a:solidFill>
                <a:ln w="38100">
                  <a:solidFill>
                    <a:schemeClr val="tx1"/>
                  </a:solidFill>
                  <a:miter lim="800000"/>
                  <a:headEnd/>
                  <a:tailEnd/>
                </a:ln>
              </p:spPr>
              <p:txBody>
                <a:bodyPr anchor="ctr">
                  <a:spAutoFit/>
                </a:bodyPr>
                <a:lstStyle/>
                <a:p>
                  <a:endParaRPr lang="en-US"/>
                </a:p>
              </p:txBody>
            </p:sp>
            <p:sp>
              <p:nvSpPr>
                <p:cNvPr id="65584" name="Oval 46"/>
                <p:cNvSpPr>
                  <a:spLocks noChangeAspect="1" noChangeArrowheads="1"/>
                </p:cNvSpPr>
                <p:nvPr/>
              </p:nvSpPr>
              <p:spPr bwMode="auto">
                <a:xfrm>
                  <a:off x="5012" y="1162"/>
                  <a:ext cx="363" cy="363"/>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p>
                  <a:endParaRPr lang="en-US"/>
                </a:p>
              </p:txBody>
            </p:sp>
          </p:grpSp>
          <p:sp>
            <p:nvSpPr>
              <p:cNvPr id="65574" name="Text Box 47"/>
              <p:cNvSpPr txBox="1">
                <a:spLocks noChangeArrowheads="1"/>
              </p:cNvSpPr>
              <p:nvPr/>
            </p:nvSpPr>
            <p:spPr bwMode="auto">
              <a:xfrm>
                <a:off x="4037" y="9526"/>
                <a:ext cx="829"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barriers</a:t>
                </a:r>
              </a:p>
            </p:txBody>
          </p:sp>
        </p:grpSp>
        <p:grpSp>
          <p:nvGrpSpPr>
            <p:cNvPr id="65548" name="Group 48"/>
            <p:cNvGrpSpPr>
              <a:grpSpLocks/>
            </p:cNvGrpSpPr>
            <p:nvPr/>
          </p:nvGrpSpPr>
          <p:grpSpPr bwMode="auto">
            <a:xfrm>
              <a:off x="5098" y="8373"/>
              <a:ext cx="843" cy="1088"/>
              <a:chOff x="4955" y="8577"/>
              <a:chExt cx="997" cy="1285"/>
            </a:xfrm>
          </p:grpSpPr>
          <p:grpSp>
            <p:nvGrpSpPr>
              <p:cNvPr id="65560" name="Group 49"/>
              <p:cNvGrpSpPr>
                <a:grpSpLocks noChangeAspect="1"/>
              </p:cNvGrpSpPr>
              <p:nvPr/>
            </p:nvGrpSpPr>
            <p:grpSpPr bwMode="auto">
              <a:xfrm>
                <a:off x="5092" y="8577"/>
                <a:ext cx="606" cy="804"/>
                <a:chOff x="4105" y="339"/>
                <a:chExt cx="1270" cy="1685"/>
              </a:xfrm>
            </p:grpSpPr>
            <p:sp>
              <p:nvSpPr>
                <p:cNvPr id="65562" name="Oval 50"/>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5563" name="AutoShape 51"/>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5564" name="Oval 52"/>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65565" name="AutoShape 53"/>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5566" name="Oval 54"/>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65567" name="AutoShape 55"/>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65568" name="AutoShape 56"/>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65569" name="AutoShape 57"/>
                <p:cNvSpPr>
                  <a:spLocks noChangeAspect="1" noChangeArrowheads="1"/>
                </p:cNvSpPr>
                <p:nvPr/>
              </p:nvSpPr>
              <p:spPr bwMode="auto">
                <a:xfrm rot="6165927">
                  <a:off x="4166" y="612"/>
                  <a:ext cx="1308" cy="76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91 w 21600"/>
                    <a:gd name="T13" fmla="*/ 4592 h 21600"/>
                    <a:gd name="T14" fmla="*/ 17009 w 21600"/>
                    <a:gd name="T15" fmla="*/ 17008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lnTo>
                        <a:pt x="0" y="0"/>
                      </a:lnTo>
                      <a:close/>
                    </a:path>
                  </a:pathLst>
                </a:custGeom>
                <a:solidFill>
                  <a:schemeClr val="bg1">
                    <a:alpha val="50195"/>
                  </a:schemeClr>
                </a:solidFill>
                <a:ln w="12700">
                  <a:solidFill>
                    <a:schemeClr val="tx1"/>
                  </a:solidFill>
                  <a:miter lim="800000"/>
                  <a:headEnd/>
                  <a:tailEnd/>
                </a:ln>
              </p:spPr>
              <p:txBody>
                <a:bodyPr rot="10800000" vert="eaVert" anchor="ctr">
                  <a:spAutoFit/>
                </a:bodyPr>
                <a:lstStyle/>
                <a:p>
                  <a:endParaRPr lang="en-US"/>
                </a:p>
              </p:txBody>
            </p:sp>
            <p:sp>
              <p:nvSpPr>
                <p:cNvPr id="65570" name="Rectangle 58"/>
                <p:cNvSpPr>
                  <a:spLocks noChangeAspect="1" noChangeArrowheads="1"/>
                </p:cNvSpPr>
                <p:nvPr/>
              </p:nvSpPr>
              <p:spPr bwMode="auto">
                <a:xfrm>
                  <a:off x="4830" y="799"/>
                  <a:ext cx="136" cy="1225"/>
                </a:xfrm>
                <a:prstGeom prst="rect">
                  <a:avLst/>
                </a:prstGeom>
                <a:solidFill>
                  <a:schemeClr val="bg1"/>
                </a:solidFill>
                <a:ln w="38100">
                  <a:solidFill>
                    <a:schemeClr val="tx1"/>
                  </a:solidFill>
                  <a:miter lim="800000"/>
                  <a:headEnd/>
                  <a:tailEnd/>
                </a:ln>
              </p:spPr>
              <p:txBody>
                <a:bodyPr anchor="ctr">
                  <a:spAutoFit/>
                </a:bodyPr>
                <a:lstStyle/>
                <a:p>
                  <a:endParaRPr lang="en-US"/>
                </a:p>
              </p:txBody>
            </p:sp>
            <p:sp>
              <p:nvSpPr>
                <p:cNvPr id="65571" name="Oval 59"/>
                <p:cNvSpPr>
                  <a:spLocks noChangeAspect="1" noChangeArrowheads="1"/>
                </p:cNvSpPr>
                <p:nvPr/>
              </p:nvSpPr>
              <p:spPr bwMode="auto">
                <a:xfrm>
                  <a:off x="5012" y="1162"/>
                  <a:ext cx="363" cy="363"/>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p>
                  <a:endParaRPr lang="en-US"/>
                </a:p>
              </p:txBody>
            </p:sp>
            <p:sp>
              <p:nvSpPr>
                <p:cNvPr id="65572" name="Line 60"/>
                <p:cNvSpPr>
                  <a:spLocks noChangeAspect="1" noChangeShapeType="1"/>
                </p:cNvSpPr>
                <p:nvPr/>
              </p:nvSpPr>
              <p:spPr bwMode="auto">
                <a:xfrm>
                  <a:off x="5193" y="436"/>
                  <a:ext cx="0" cy="726"/>
                </a:xfrm>
                <a:prstGeom prst="line">
                  <a:avLst/>
                </a:prstGeom>
                <a:noFill/>
                <a:ln w="38100">
                  <a:solidFill>
                    <a:schemeClr val="bg1"/>
                  </a:solidFill>
                  <a:round/>
                  <a:headEnd type="oval" w="lg" len="lg"/>
                  <a:tailEnd type="triangle" w="lg" len="lg"/>
                </a:ln>
                <a:extLst>
                  <a:ext uri="{909E8E84-426E-40dd-AFC4-6F175D3DCCD1}">
                    <a14:hiddenFill xmlns:a14="http://schemas.microsoft.com/office/drawing/2010/main">
                      <a:noFill/>
                    </a14:hiddenFill>
                  </a:ext>
                </a:extLst>
              </p:spPr>
              <p:txBody>
                <a:bodyPr>
                  <a:spAutoFit/>
                </a:bodyPr>
                <a:lstStyle/>
                <a:p>
                  <a:endParaRPr lang="en-US"/>
                </a:p>
              </p:txBody>
            </p:sp>
          </p:grpSp>
          <p:sp>
            <p:nvSpPr>
              <p:cNvPr id="65561" name="Text Box 61"/>
              <p:cNvSpPr txBox="1">
                <a:spLocks noChangeArrowheads="1"/>
              </p:cNvSpPr>
              <p:nvPr/>
            </p:nvSpPr>
            <p:spPr bwMode="auto">
              <a:xfrm>
                <a:off x="4955" y="9525"/>
                <a:ext cx="997"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trajectory</a:t>
                </a:r>
              </a:p>
            </p:txBody>
          </p:sp>
        </p:grpSp>
        <p:grpSp>
          <p:nvGrpSpPr>
            <p:cNvPr id="65549" name="Group 62"/>
            <p:cNvGrpSpPr>
              <a:grpSpLocks/>
            </p:cNvGrpSpPr>
            <p:nvPr/>
          </p:nvGrpSpPr>
          <p:grpSpPr bwMode="auto">
            <a:xfrm>
              <a:off x="1749" y="8384"/>
              <a:ext cx="841" cy="1078"/>
              <a:chOff x="998" y="8591"/>
              <a:chExt cx="993" cy="1273"/>
            </a:xfrm>
          </p:grpSpPr>
          <p:grpSp>
            <p:nvGrpSpPr>
              <p:cNvPr id="65550" name="Group 63"/>
              <p:cNvGrpSpPr>
                <a:grpSpLocks noChangeAspect="1"/>
              </p:cNvGrpSpPr>
              <p:nvPr/>
            </p:nvGrpSpPr>
            <p:grpSpPr bwMode="auto">
              <a:xfrm>
                <a:off x="1203" y="8591"/>
                <a:ext cx="467" cy="680"/>
                <a:chOff x="4105" y="216"/>
                <a:chExt cx="1086" cy="1581"/>
              </a:xfrm>
            </p:grpSpPr>
            <p:sp>
              <p:nvSpPr>
                <p:cNvPr id="65552" name="Oval 64"/>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5553" name="AutoShape 65"/>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5554" name="Oval 66"/>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65555" name="AutoShape 67"/>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5556" name="Oval 68"/>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65557" name="AutoShape 69"/>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65558" name="AutoShape 70"/>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65559" name="AutoShape 71"/>
                <p:cNvSpPr>
                  <a:spLocks noChangeAspect="1" noChangeArrowheads="1"/>
                </p:cNvSpPr>
                <p:nvPr/>
              </p:nvSpPr>
              <p:spPr bwMode="auto">
                <a:xfrm rot="6165927">
                  <a:off x="4049" y="609"/>
                  <a:ext cx="1535" cy="749"/>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87 w 21600"/>
                    <a:gd name="T13" fmla="*/ 4585 h 21600"/>
                    <a:gd name="T14" fmla="*/ 17013 w 21600"/>
                    <a:gd name="T15" fmla="*/ 17015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lnTo>
                        <a:pt x="0" y="0"/>
                      </a:lnTo>
                      <a:close/>
                    </a:path>
                  </a:pathLst>
                </a:custGeom>
                <a:solidFill>
                  <a:schemeClr val="bg1">
                    <a:alpha val="50195"/>
                  </a:schemeClr>
                </a:solidFill>
                <a:ln w="12700">
                  <a:solidFill>
                    <a:schemeClr val="tx1"/>
                  </a:solidFill>
                  <a:miter lim="800000"/>
                  <a:headEnd/>
                  <a:tailEnd/>
                </a:ln>
              </p:spPr>
              <p:txBody>
                <a:bodyPr anchor="ctr">
                  <a:spAutoFit/>
                </a:bodyPr>
                <a:lstStyle/>
                <a:p>
                  <a:endParaRPr lang="en-US"/>
                </a:p>
              </p:txBody>
            </p:sp>
          </p:grpSp>
          <p:sp>
            <p:nvSpPr>
              <p:cNvPr id="65551" name="Text Box 72"/>
              <p:cNvSpPr txBox="1">
                <a:spLocks noChangeArrowheads="1"/>
              </p:cNvSpPr>
              <p:nvPr/>
            </p:nvSpPr>
            <p:spPr bwMode="auto">
              <a:xfrm>
                <a:off x="998" y="9526"/>
                <a:ext cx="993"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proximity</a:t>
                </a:r>
              </a:p>
            </p:txBody>
          </p:sp>
        </p:grpSp>
      </p:grpSp>
    </p:spTree>
    <p:extLst>
      <p:ext uri="{BB962C8B-B14F-4D97-AF65-F5344CB8AC3E}">
        <p14:creationId xmlns:p14="http://schemas.microsoft.com/office/powerpoint/2010/main" val="369709414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561" name="Picture 2"/>
          <p:cNvPicPr>
            <a:picLocks noChangeAspect="1" noChangeArrowheads="1"/>
          </p:cNvPicPr>
          <p:nvPr/>
        </p:nvPicPr>
        <p:blipFill>
          <a:blip r:embed="rId2">
            <a:lum bright="-18000" contrast="6000"/>
            <a:grayscl/>
            <a:extLst>
              <a:ext uri="{28A0092B-C50C-407E-A947-70E740481C1C}">
                <a14:useLocalDpi xmlns:a14="http://schemas.microsoft.com/office/drawing/2010/main" val="0"/>
              </a:ext>
            </a:extLst>
          </a:blip>
          <a:srcRect b="21399"/>
          <a:stretch>
            <a:fillRect/>
          </a:stretch>
        </p:blipFill>
        <p:spPr bwMode="auto">
          <a:xfrm>
            <a:off x="0" y="1479550"/>
            <a:ext cx="9144000" cy="537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3251" name="Rectangle 3"/>
          <p:cNvSpPr>
            <a:spLocks noChangeArrowheads="1"/>
          </p:cNvSpPr>
          <p:nvPr/>
        </p:nvSpPr>
        <p:spPr bwMode="auto">
          <a:xfrm>
            <a:off x="0" y="3716338"/>
            <a:ext cx="9144000" cy="2065337"/>
          </a:xfrm>
          <a:prstGeom prst="rect">
            <a:avLst/>
          </a:prstGeom>
          <a:gradFill rotWithShape="1">
            <a:gsLst>
              <a:gs pos="0">
                <a:schemeClr val="tx1"/>
              </a:gs>
              <a:gs pos="100000">
                <a:schemeClr val="tx1">
                  <a:gamma/>
                  <a:tint val="0"/>
                  <a:invGamma/>
                  <a:alpha val="0"/>
                </a:schemeClr>
              </a:gs>
            </a:gsLst>
            <a:lin ang="5400000" scaled="1"/>
          </a:gradFill>
          <a:ln w="9525">
            <a:noFill/>
            <a:miter lim="800000"/>
            <a:headEnd/>
            <a:tailEnd/>
          </a:ln>
          <a:effectLst/>
        </p:spPr>
        <p:txBody>
          <a:bodyPr anchor="ctr">
            <a:spAutoFit/>
          </a:bodyPr>
          <a:lstStyle/>
          <a:p>
            <a:pPr>
              <a:defRPr/>
            </a:pPr>
            <a:endParaRPr lang="en-US">
              <a:ea typeface="Arial" charset="0"/>
              <a:cs typeface="Arial" charset="0"/>
            </a:endParaRPr>
          </a:p>
        </p:txBody>
      </p:sp>
      <p:sp>
        <p:nvSpPr>
          <p:cNvPr id="66563" name="Text Box 4"/>
          <p:cNvSpPr txBox="1">
            <a:spLocks noChangeArrowheads="1"/>
          </p:cNvSpPr>
          <p:nvPr/>
        </p:nvSpPr>
        <p:spPr bwMode="auto">
          <a:xfrm>
            <a:off x="395288" y="322263"/>
            <a:ext cx="3600450" cy="42510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6614" tIns="93308" rIns="186614" bIns="93308">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Aft>
                <a:spcPct val="100000"/>
              </a:spcAft>
            </a:pPr>
            <a:r>
              <a:rPr lang="en-GB" i="0" dirty="0"/>
              <a:t>Your </a:t>
            </a:r>
            <a:r>
              <a:rPr lang="en-GB" dirty="0"/>
              <a:t>field  </a:t>
            </a:r>
            <a:r>
              <a:rPr lang="en-GB" i="0" dirty="0"/>
              <a:t>= a set of objects related to you by proximity, orientation, lighting and other factors</a:t>
            </a:r>
          </a:p>
          <a:p>
            <a:pPr eaLnBrk="1" hangingPunct="1">
              <a:spcAft>
                <a:spcPct val="100000"/>
              </a:spcAft>
            </a:pPr>
            <a:r>
              <a:rPr lang="en-GB" i="0" dirty="0"/>
              <a:t>You </a:t>
            </a:r>
            <a:r>
              <a:rPr lang="en-GB" dirty="0"/>
              <a:t>encounter </a:t>
            </a:r>
            <a:r>
              <a:rPr lang="en-GB" i="0" dirty="0"/>
              <a:t>an object = it is in your field</a:t>
            </a:r>
          </a:p>
          <a:p>
            <a:pPr eaLnBrk="1" hangingPunct="1">
              <a:spcAft>
                <a:spcPct val="100000"/>
              </a:spcAft>
            </a:pPr>
            <a:r>
              <a:rPr lang="en-GB" i="0" dirty="0"/>
              <a:t>You </a:t>
            </a:r>
            <a:r>
              <a:rPr lang="en-GB" dirty="0"/>
              <a:t>register </a:t>
            </a:r>
            <a:r>
              <a:rPr lang="en-GB" i="0" dirty="0"/>
              <a:t>an object at a location </a:t>
            </a:r>
            <a:r>
              <a:rPr lang="en-GB" i="0" dirty="0" smtClean="0"/>
              <a:t>&lt;= </a:t>
            </a:r>
            <a:r>
              <a:rPr lang="en-GB" i="0" dirty="0"/>
              <a:t>you most recently encountered the object at that location</a:t>
            </a:r>
          </a:p>
        </p:txBody>
      </p:sp>
      <p:sp>
        <p:nvSpPr>
          <p:cNvPr id="66564" name="Text Box 5"/>
          <p:cNvSpPr txBox="1">
            <a:spLocks noChangeArrowheads="1"/>
          </p:cNvSpPr>
          <p:nvPr/>
        </p:nvSpPr>
        <p:spPr bwMode="auto">
          <a:xfrm>
            <a:off x="4140200" y="322263"/>
            <a:ext cx="4752975" cy="2896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6614" tIns="93308" rIns="186614" bIns="93308">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100000"/>
              </a:spcBef>
            </a:pPr>
            <a:r>
              <a:rPr lang="en-GB" i="0" u="sng" dirty="0"/>
              <a:t>Principle </a:t>
            </a:r>
            <a:r>
              <a:rPr lang="en-GB" i="0" u="sng" dirty="0" smtClean="0"/>
              <a:t>3:</a:t>
            </a:r>
            <a:r>
              <a:rPr lang="en-GB" i="0" dirty="0" smtClean="0"/>
              <a:t>  </a:t>
            </a:r>
            <a:r>
              <a:rPr lang="en-GB" i="0" dirty="0"/>
              <a:t>one </a:t>
            </a:r>
            <a:r>
              <a:rPr lang="en-GB" i="0" dirty="0" smtClean="0"/>
              <a:t>can</a:t>
            </a:r>
            <a:r>
              <a:rPr lang="en-GB" altLang="ja-JP" i="0" dirty="0" smtClean="0"/>
              <a:t>’t </a:t>
            </a:r>
            <a:r>
              <a:rPr lang="en-GB" altLang="ja-JP" i="0" dirty="0"/>
              <a:t>goal-</a:t>
            </a:r>
            <a:r>
              <a:rPr lang="en-GB" altLang="ja-JP" i="0" dirty="0" err="1"/>
              <a:t>directedly</a:t>
            </a:r>
            <a:r>
              <a:rPr lang="en-GB" altLang="ja-JP" i="0" dirty="0"/>
              <a:t> act on an object unless one has encountered it.</a:t>
            </a:r>
          </a:p>
          <a:p>
            <a:pPr eaLnBrk="1" hangingPunct="1"/>
            <a:endParaRPr lang="en-GB" i="0" u="sng" dirty="0"/>
          </a:p>
          <a:p>
            <a:pPr eaLnBrk="1" hangingPunct="1"/>
            <a:r>
              <a:rPr lang="en-GB" i="0" u="sng" dirty="0"/>
              <a:t>Principle </a:t>
            </a:r>
            <a:r>
              <a:rPr lang="en-GB" i="0" u="sng" dirty="0" smtClean="0"/>
              <a:t>4:</a:t>
            </a:r>
            <a:r>
              <a:rPr lang="en-GB" i="0" dirty="0" smtClean="0"/>
              <a:t> </a:t>
            </a:r>
            <a:r>
              <a:rPr lang="en-GB" i="0" dirty="0"/>
              <a:t>correct registration is a condition of </a:t>
            </a:r>
            <a:r>
              <a:rPr lang="en-GB" dirty="0"/>
              <a:t>successful </a:t>
            </a:r>
            <a:r>
              <a:rPr lang="en-GB" i="0" dirty="0"/>
              <a:t>action.</a:t>
            </a:r>
          </a:p>
          <a:p>
            <a:pPr eaLnBrk="1" hangingPunct="1"/>
            <a:endParaRPr lang="en-GB" i="0" u="sng" dirty="0"/>
          </a:p>
          <a:p>
            <a:pPr eaLnBrk="1" hangingPunct="1"/>
            <a:r>
              <a:rPr lang="en-GB" i="0" u="sng" dirty="0"/>
              <a:t>Principle </a:t>
            </a:r>
            <a:r>
              <a:rPr lang="en-GB" i="0" u="sng" dirty="0" smtClean="0"/>
              <a:t>5</a:t>
            </a:r>
            <a:endParaRPr lang="en-GB" i="0" dirty="0"/>
          </a:p>
        </p:txBody>
      </p:sp>
      <p:sp>
        <p:nvSpPr>
          <p:cNvPr id="66565" name="Line 6"/>
          <p:cNvSpPr>
            <a:spLocks noChangeShapeType="1"/>
          </p:cNvSpPr>
          <p:nvPr/>
        </p:nvSpPr>
        <p:spPr bwMode="auto">
          <a:xfrm>
            <a:off x="4067175" y="0"/>
            <a:ext cx="0" cy="5516563"/>
          </a:xfrm>
          <a:prstGeom prst="line">
            <a:avLst/>
          </a:prstGeom>
          <a:noFill/>
          <a:ln w="9525" cap="rnd">
            <a:solidFill>
              <a:schemeClr val="bg1"/>
            </a:solidFill>
            <a:prstDash val="sysDot"/>
            <a:round/>
            <a:headEnd/>
            <a:tailEnd/>
          </a:ln>
          <a:extLst>
            <a:ext uri="{909E8E84-426E-40dd-AFC4-6F175D3DCCD1}">
              <a14:hiddenFill xmlns:a14="http://schemas.microsoft.com/office/drawing/2010/main">
                <a:noFill/>
              </a14:hiddenFill>
            </a:ext>
          </a:extLst>
        </p:spPr>
        <p:txBody>
          <a:bodyPr>
            <a:spAutoFit/>
          </a:bodyPr>
          <a:lstStyle/>
          <a:p>
            <a:endParaRPr lang="en-US"/>
          </a:p>
        </p:txBody>
      </p:sp>
      <p:grpSp>
        <p:nvGrpSpPr>
          <p:cNvPr id="66566" name="Group 7"/>
          <p:cNvGrpSpPr>
            <a:grpSpLocks/>
          </p:cNvGrpSpPr>
          <p:nvPr/>
        </p:nvGrpSpPr>
        <p:grpSpPr bwMode="auto">
          <a:xfrm>
            <a:off x="395288" y="4941888"/>
            <a:ext cx="5043487" cy="1582737"/>
            <a:chOff x="1655" y="8119"/>
            <a:chExt cx="4286" cy="1344"/>
          </a:xfrm>
        </p:grpSpPr>
        <p:sp>
          <p:nvSpPr>
            <p:cNvPr id="693256" name="AutoShape 8"/>
            <p:cNvSpPr>
              <a:spLocks noChangeArrowheads="1"/>
            </p:cNvSpPr>
            <p:nvPr/>
          </p:nvSpPr>
          <p:spPr bwMode="auto">
            <a:xfrm>
              <a:off x="1655" y="8119"/>
              <a:ext cx="4229" cy="1305"/>
            </a:xfrm>
            <a:prstGeom prst="roundRect">
              <a:avLst>
                <a:gd name="adj" fmla="val 6546"/>
              </a:avLst>
            </a:prstGeom>
            <a:gradFill rotWithShape="1">
              <a:gsLst>
                <a:gs pos="0">
                  <a:schemeClr val="tx1"/>
                </a:gs>
                <a:gs pos="100000">
                  <a:schemeClr val="tx1">
                    <a:gamma/>
                    <a:shade val="46275"/>
                    <a:invGamma/>
                    <a:alpha val="0"/>
                  </a:schemeClr>
                </a:gs>
              </a:gsLst>
              <a:lin ang="5400000" scaled="1"/>
            </a:gradFill>
            <a:ln w="9525" cap="rnd">
              <a:solidFill>
                <a:schemeClr val="bg1"/>
              </a:solidFill>
              <a:prstDash val="sysDot"/>
              <a:round/>
              <a:headEnd/>
              <a:tailEnd/>
            </a:ln>
            <a:effectLst/>
          </p:spPr>
          <p:txBody>
            <a:bodyPr anchor="ctr">
              <a:spAutoFit/>
            </a:bodyPr>
            <a:lstStyle/>
            <a:p>
              <a:pPr>
                <a:defRPr/>
              </a:pPr>
              <a:endParaRPr lang="en-US">
                <a:ea typeface="Arial" charset="0"/>
                <a:cs typeface="Arial" charset="0"/>
              </a:endParaRPr>
            </a:p>
          </p:txBody>
        </p:sp>
        <p:grpSp>
          <p:nvGrpSpPr>
            <p:cNvPr id="66568" name="Group 9"/>
            <p:cNvGrpSpPr>
              <a:grpSpLocks/>
            </p:cNvGrpSpPr>
            <p:nvPr/>
          </p:nvGrpSpPr>
          <p:grpSpPr bwMode="auto">
            <a:xfrm>
              <a:off x="2471" y="8384"/>
              <a:ext cx="960" cy="1077"/>
              <a:chOff x="1851" y="8591"/>
              <a:chExt cx="1133" cy="1270"/>
            </a:xfrm>
          </p:grpSpPr>
          <p:grpSp>
            <p:nvGrpSpPr>
              <p:cNvPr id="66621" name="Group 10"/>
              <p:cNvGrpSpPr>
                <a:grpSpLocks noChangeAspect="1"/>
              </p:cNvGrpSpPr>
              <p:nvPr/>
            </p:nvGrpSpPr>
            <p:grpSpPr bwMode="auto">
              <a:xfrm>
                <a:off x="2026" y="8591"/>
                <a:ext cx="657" cy="680"/>
                <a:chOff x="2925" y="799"/>
                <a:chExt cx="1970" cy="2041"/>
              </a:xfrm>
            </p:grpSpPr>
            <p:sp>
              <p:nvSpPr>
                <p:cNvPr id="66623" name="Oval 11"/>
                <p:cNvSpPr>
                  <a:spLocks noChangeAspect="1" noChangeArrowheads="1"/>
                </p:cNvSpPr>
                <p:nvPr/>
              </p:nvSpPr>
              <p:spPr bwMode="auto">
                <a:xfrm>
                  <a:off x="3605" y="799"/>
                  <a:ext cx="471" cy="722"/>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6624" name="AutoShape 12"/>
                <p:cNvSpPr>
                  <a:spLocks noChangeAspect="1" noChangeArrowheads="1"/>
                </p:cNvSpPr>
                <p:nvPr/>
              </p:nvSpPr>
              <p:spPr bwMode="auto">
                <a:xfrm>
                  <a:off x="3786" y="1117"/>
                  <a:ext cx="95" cy="157"/>
                </a:xfrm>
                <a:prstGeom prst="triangle">
                  <a:avLst>
                    <a:gd name="adj" fmla="val 5263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6625" name="AutoShape 13"/>
                <p:cNvSpPr>
                  <a:spLocks noChangeAspect="1" noChangeArrowheads="1"/>
                </p:cNvSpPr>
                <p:nvPr/>
              </p:nvSpPr>
              <p:spPr bwMode="auto">
                <a:xfrm>
                  <a:off x="3753" y="1525"/>
                  <a:ext cx="203" cy="110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6626" name="Oval 14"/>
                <p:cNvSpPr>
                  <a:spLocks noChangeAspect="1" noChangeArrowheads="1"/>
                </p:cNvSpPr>
                <p:nvPr/>
              </p:nvSpPr>
              <p:spPr bwMode="auto">
                <a:xfrm>
                  <a:off x="3832" y="1706"/>
                  <a:ext cx="45" cy="499"/>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66627" name="Oval 15"/>
                <p:cNvSpPr>
                  <a:spLocks noChangeAspect="1" noChangeArrowheads="1"/>
                </p:cNvSpPr>
                <p:nvPr/>
              </p:nvSpPr>
              <p:spPr bwMode="auto">
                <a:xfrm rot="5400000">
                  <a:off x="4059" y="1933"/>
                  <a:ext cx="45" cy="499"/>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66628" name="AutoShape 16"/>
                <p:cNvSpPr>
                  <a:spLocks noChangeAspect="1" noChangeArrowheads="1"/>
                </p:cNvSpPr>
                <p:nvPr/>
              </p:nvSpPr>
              <p:spPr bwMode="auto">
                <a:xfrm rot="5400000">
                  <a:off x="3900" y="2500"/>
                  <a:ext cx="91" cy="227"/>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66629" name="AutoShape 17"/>
                <p:cNvSpPr>
                  <a:spLocks noChangeAspect="1" noChangeArrowheads="1"/>
                </p:cNvSpPr>
                <p:nvPr/>
              </p:nvSpPr>
              <p:spPr bwMode="auto">
                <a:xfrm>
                  <a:off x="4013" y="2613"/>
                  <a:ext cx="91" cy="227"/>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66630" name="Freeform 18"/>
                <p:cNvSpPr>
                  <a:spLocks noChangeAspect="1"/>
                </p:cNvSpPr>
                <p:nvPr/>
              </p:nvSpPr>
              <p:spPr bwMode="auto">
                <a:xfrm>
                  <a:off x="2925" y="1298"/>
                  <a:ext cx="1970" cy="1036"/>
                </a:xfrm>
                <a:custGeom>
                  <a:avLst/>
                  <a:gdLst>
                    <a:gd name="T0" fmla="*/ 379 w 1970"/>
                    <a:gd name="T1" fmla="*/ 30 h 1036"/>
                    <a:gd name="T2" fmla="*/ 970 w 1970"/>
                    <a:gd name="T3" fmla="*/ 300 h 1036"/>
                    <a:gd name="T4" fmla="*/ 1609 w 1970"/>
                    <a:gd name="T5" fmla="*/ 15 h 1036"/>
                    <a:gd name="T6" fmla="*/ 1970 w 1970"/>
                    <a:gd name="T7" fmla="*/ 552 h 1036"/>
                    <a:gd name="T8" fmla="*/ 1005 w 1970"/>
                    <a:gd name="T9" fmla="*/ 1034 h 1036"/>
                    <a:gd name="T10" fmla="*/ 0 w 1970"/>
                    <a:gd name="T11" fmla="*/ 561 h 1036"/>
                    <a:gd name="T12" fmla="*/ 379 w 1970"/>
                    <a:gd name="T13" fmla="*/ 30 h 1036"/>
                    <a:gd name="T14" fmla="*/ 0 60000 65536"/>
                    <a:gd name="T15" fmla="*/ 0 60000 65536"/>
                    <a:gd name="T16" fmla="*/ 0 60000 65536"/>
                    <a:gd name="T17" fmla="*/ 0 60000 65536"/>
                    <a:gd name="T18" fmla="*/ 0 60000 65536"/>
                    <a:gd name="T19" fmla="*/ 0 60000 65536"/>
                    <a:gd name="T20" fmla="*/ 0 60000 65536"/>
                    <a:gd name="T21" fmla="*/ 0 w 1970"/>
                    <a:gd name="T22" fmla="*/ 0 h 1036"/>
                    <a:gd name="T23" fmla="*/ 1970 w 1970"/>
                    <a:gd name="T24" fmla="*/ 1036 h 10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70" h="1036">
                      <a:moveTo>
                        <a:pt x="379" y="30"/>
                      </a:moveTo>
                      <a:cubicBezTo>
                        <a:pt x="552" y="138"/>
                        <a:pt x="765" y="302"/>
                        <a:pt x="970" y="300"/>
                      </a:cubicBezTo>
                      <a:cubicBezTo>
                        <a:pt x="1175" y="298"/>
                        <a:pt x="1423" y="133"/>
                        <a:pt x="1609" y="15"/>
                      </a:cubicBezTo>
                      <a:cubicBezTo>
                        <a:pt x="1970" y="552"/>
                        <a:pt x="1615" y="15"/>
                        <a:pt x="1970" y="552"/>
                      </a:cubicBezTo>
                      <a:cubicBezTo>
                        <a:pt x="1869" y="722"/>
                        <a:pt x="1333" y="1032"/>
                        <a:pt x="1005" y="1034"/>
                      </a:cubicBezTo>
                      <a:cubicBezTo>
                        <a:pt x="677" y="1036"/>
                        <a:pt x="104" y="728"/>
                        <a:pt x="0" y="561"/>
                      </a:cubicBezTo>
                      <a:cubicBezTo>
                        <a:pt x="413" y="0"/>
                        <a:pt x="20" y="510"/>
                        <a:pt x="379" y="30"/>
                      </a:cubicBezTo>
                      <a:close/>
                    </a:path>
                  </a:pathLst>
                </a:custGeom>
                <a:solidFill>
                  <a:schemeClr val="bg1">
                    <a:alpha val="5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p>
                  <a:endParaRPr lang="en-US"/>
                </a:p>
              </p:txBody>
            </p:sp>
          </p:grpSp>
          <p:sp>
            <p:nvSpPr>
              <p:cNvPr id="66622" name="Text Box 19"/>
              <p:cNvSpPr txBox="1">
                <a:spLocks noChangeArrowheads="1"/>
              </p:cNvSpPr>
              <p:nvPr/>
            </p:nvSpPr>
            <p:spPr bwMode="auto">
              <a:xfrm>
                <a:off x="1851" y="9524"/>
                <a:ext cx="1133"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orientation</a:t>
                </a:r>
              </a:p>
            </p:txBody>
          </p:sp>
        </p:grpSp>
        <p:grpSp>
          <p:nvGrpSpPr>
            <p:cNvPr id="66569" name="Group 20"/>
            <p:cNvGrpSpPr>
              <a:grpSpLocks/>
            </p:cNvGrpSpPr>
            <p:nvPr/>
          </p:nvGrpSpPr>
          <p:grpSpPr bwMode="auto">
            <a:xfrm>
              <a:off x="3400" y="8309"/>
              <a:ext cx="713" cy="1154"/>
              <a:chOff x="3039" y="8502"/>
              <a:chExt cx="842" cy="1363"/>
            </a:xfrm>
          </p:grpSpPr>
          <p:grpSp>
            <p:nvGrpSpPr>
              <p:cNvPr id="66608" name="Group 21"/>
              <p:cNvGrpSpPr>
                <a:grpSpLocks noChangeAspect="1"/>
              </p:cNvGrpSpPr>
              <p:nvPr/>
            </p:nvGrpSpPr>
            <p:grpSpPr bwMode="auto">
              <a:xfrm>
                <a:off x="3074" y="8502"/>
                <a:ext cx="662" cy="772"/>
                <a:chOff x="3696" y="2205"/>
                <a:chExt cx="1361" cy="1588"/>
              </a:xfrm>
            </p:grpSpPr>
            <p:sp>
              <p:nvSpPr>
                <p:cNvPr id="66610" name="AutoShape 22"/>
                <p:cNvSpPr>
                  <a:spLocks noChangeAspect="1" noChangeArrowheads="1"/>
                </p:cNvSpPr>
                <p:nvPr/>
              </p:nvSpPr>
              <p:spPr bwMode="auto">
                <a:xfrm>
                  <a:off x="4558" y="2205"/>
                  <a:ext cx="499" cy="499"/>
                </a:xfrm>
                <a:prstGeom prst="sun">
                  <a:avLst>
                    <a:gd name="adj" fmla="val 25000"/>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66611" name="AutoShape 23"/>
                <p:cNvSpPr>
                  <a:spLocks noChangeAspect="1" noChangeArrowheads="1"/>
                </p:cNvSpPr>
                <p:nvPr/>
              </p:nvSpPr>
              <p:spPr bwMode="auto">
                <a:xfrm>
                  <a:off x="3696" y="2296"/>
                  <a:ext cx="182" cy="363"/>
                </a:xfrm>
                <a:prstGeom prst="moon">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66612" name="Oval 24"/>
                <p:cNvSpPr>
                  <a:spLocks noChangeAspect="1" noChangeArrowheads="1"/>
                </p:cNvSpPr>
                <p:nvPr/>
              </p:nvSpPr>
              <p:spPr bwMode="auto">
                <a:xfrm>
                  <a:off x="4150" y="2432"/>
                  <a:ext cx="314" cy="481"/>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6613" name="AutoShape 25"/>
                <p:cNvSpPr>
                  <a:spLocks noChangeAspect="1" noChangeArrowheads="1"/>
                </p:cNvSpPr>
                <p:nvPr/>
              </p:nvSpPr>
              <p:spPr bwMode="auto">
                <a:xfrm>
                  <a:off x="4270" y="2644"/>
                  <a:ext cx="64" cy="105"/>
                </a:xfrm>
                <a:prstGeom prst="triangle">
                  <a:avLst>
                    <a:gd name="adj" fmla="val 5263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6614" name="AutoShape 26"/>
                <p:cNvSpPr>
                  <a:spLocks noChangeAspect="1" noChangeArrowheads="1"/>
                </p:cNvSpPr>
                <p:nvPr/>
              </p:nvSpPr>
              <p:spPr bwMode="auto">
                <a:xfrm>
                  <a:off x="4248" y="2916"/>
                  <a:ext cx="136" cy="734"/>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6615" name="Oval 27"/>
                <p:cNvSpPr>
                  <a:spLocks noChangeAspect="1" noChangeArrowheads="1"/>
                </p:cNvSpPr>
                <p:nvPr/>
              </p:nvSpPr>
              <p:spPr bwMode="auto">
                <a:xfrm>
                  <a:off x="4301" y="3037"/>
                  <a:ext cx="30" cy="333"/>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66616" name="Oval 28"/>
                <p:cNvSpPr>
                  <a:spLocks noChangeAspect="1" noChangeArrowheads="1"/>
                </p:cNvSpPr>
                <p:nvPr/>
              </p:nvSpPr>
              <p:spPr bwMode="auto">
                <a:xfrm rot="5400000">
                  <a:off x="4453" y="3188"/>
                  <a:ext cx="30" cy="333"/>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66617" name="AutoShape 29"/>
                <p:cNvSpPr>
                  <a:spLocks noChangeAspect="1" noChangeArrowheads="1"/>
                </p:cNvSpPr>
                <p:nvPr/>
              </p:nvSpPr>
              <p:spPr bwMode="auto">
                <a:xfrm rot="5400000">
                  <a:off x="4347" y="3566"/>
                  <a:ext cx="60" cy="151"/>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66618" name="AutoShape 30"/>
                <p:cNvSpPr>
                  <a:spLocks noChangeAspect="1" noChangeArrowheads="1"/>
                </p:cNvSpPr>
                <p:nvPr/>
              </p:nvSpPr>
              <p:spPr bwMode="auto">
                <a:xfrm>
                  <a:off x="4422" y="3642"/>
                  <a:ext cx="60" cy="151"/>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66619" name="Freeform 31"/>
                <p:cNvSpPr>
                  <a:spLocks noChangeAspect="1"/>
                </p:cNvSpPr>
                <p:nvPr/>
              </p:nvSpPr>
              <p:spPr bwMode="auto">
                <a:xfrm>
                  <a:off x="3696" y="2765"/>
                  <a:ext cx="1314" cy="691"/>
                </a:xfrm>
                <a:custGeom>
                  <a:avLst/>
                  <a:gdLst>
                    <a:gd name="T0" fmla="*/ 113 w 1970"/>
                    <a:gd name="T1" fmla="*/ 9 h 1036"/>
                    <a:gd name="T2" fmla="*/ 288 w 1970"/>
                    <a:gd name="T3" fmla="*/ 89 h 1036"/>
                    <a:gd name="T4" fmla="*/ 478 w 1970"/>
                    <a:gd name="T5" fmla="*/ 5 h 1036"/>
                    <a:gd name="T6" fmla="*/ 584 w 1970"/>
                    <a:gd name="T7" fmla="*/ 163 h 1036"/>
                    <a:gd name="T8" fmla="*/ 298 w 1970"/>
                    <a:gd name="T9" fmla="*/ 307 h 1036"/>
                    <a:gd name="T10" fmla="*/ 0 w 1970"/>
                    <a:gd name="T11" fmla="*/ 166 h 1036"/>
                    <a:gd name="T12" fmla="*/ 113 w 1970"/>
                    <a:gd name="T13" fmla="*/ 9 h 1036"/>
                    <a:gd name="T14" fmla="*/ 0 60000 65536"/>
                    <a:gd name="T15" fmla="*/ 0 60000 65536"/>
                    <a:gd name="T16" fmla="*/ 0 60000 65536"/>
                    <a:gd name="T17" fmla="*/ 0 60000 65536"/>
                    <a:gd name="T18" fmla="*/ 0 60000 65536"/>
                    <a:gd name="T19" fmla="*/ 0 60000 65536"/>
                    <a:gd name="T20" fmla="*/ 0 60000 65536"/>
                    <a:gd name="T21" fmla="*/ 0 w 1970"/>
                    <a:gd name="T22" fmla="*/ 0 h 1036"/>
                    <a:gd name="T23" fmla="*/ 1970 w 1970"/>
                    <a:gd name="T24" fmla="*/ 1036 h 10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70" h="1036">
                      <a:moveTo>
                        <a:pt x="379" y="30"/>
                      </a:moveTo>
                      <a:cubicBezTo>
                        <a:pt x="552" y="138"/>
                        <a:pt x="765" y="302"/>
                        <a:pt x="970" y="300"/>
                      </a:cubicBezTo>
                      <a:cubicBezTo>
                        <a:pt x="1175" y="298"/>
                        <a:pt x="1423" y="133"/>
                        <a:pt x="1609" y="15"/>
                      </a:cubicBezTo>
                      <a:cubicBezTo>
                        <a:pt x="1970" y="552"/>
                        <a:pt x="1615" y="15"/>
                        <a:pt x="1970" y="552"/>
                      </a:cubicBezTo>
                      <a:cubicBezTo>
                        <a:pt x="1869" y="722"/>
                        <a:pt x="1333" y="1032"/>
                        <a:pt x="1005" y="1034"/>
                      </a:cubicBezTo>
                      <a:cubicBezTo>
                        <a:pt x="677" y="1036"/>
                        <a:pt x="104" y="728"/>
                        <a:pt x="0" y="561"/>
                      </a:cubicBezTo>
                      <a:cubicBezTo>
                        <a:pt x="413" y="0"/>
                        <a:pt x="20" y="510"/>
                        <a:pt x="379" y="30"/>
                      </a:cubicBezTo>
                      <a:close/>
                    </a:path>
                  </a:pathLst>
                </a:custGeom>
                <a:gradFill rotWithShape="1">
                  <a:gsLst>
                    <a:gs pos="0">
                      <a:srgbClr val="B2B2B2">
                        <a:alpha val="0"/>
                      </a:srgbClr>
                    </a:gs>
                    <a:gs pos="100000">
                      <a:srgbClr val="52525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p>
                  <a:endParaRPr lang="en-US"/>
                </a:p>
              </p:txBody>
            </p:sp>
            <p:sp>
              <p:nvSpPr>
                <p:cNvPr id="66620" name="AutoShape 32"/>
                <p:cNvSpPr>
                  <a:spLocks noChangeAspect="1" noChangeArrowheads="1"/>
                </p:cNvSpPr>
                <p:nvPr/>
              </p:nvSpPr>
              <p:spPr bwMode="auto">
                <a:xfrm rot="1382036">
                  <a:off x="4558" y="2205"/>
                  <a:ext cx="499" cy="499"/>
                </a:xfrm>
                <a:prstGeom prst="sun">
                  <a:avLst>
                    <a:gd name="adj" fmla="val 25000"/>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grpSp>
          <p:sp>
            <p:nvSpPr>
              <p:cNvPr id="66609" name="Text Box 33"/>
              <p:cNvSpPr txBox="1">
                <a:spLocks noChangeArrowheads="1"/>
              </p:cNvSpPr>
              <p:nvPr/>
            </p:nvSpPr>
            <p:spPr bwMode="auto">
              <a:xfrm>
                <a:off x="3039" y="9527"/>
                <a:ext cx="842"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lighting</a:t>
                </a:r>
              </a:p>
            </p:txBody>
          </p:sp>
        </p:grpSp>
        <p:grpSp>
          <p:nvGrpSpPr>
            <p:cNvPr id="66570" name="Group 34"/>
            <p:cNvGrpSpPr>
              <a:grpSpLocks/>
            </p:cNvGrpSpPr>
            <p:nvPr/>
          </p:nvGrpSpPr>
          <p:grpSpPr bwMode="auto">
            <a:xfrm>
              <a:off x="4246" y="8322"/>
              <a:ext cx="702" cy="1140"/>
              <a:chOff x="4037" y="8518"/>
              <a:chExt cx="829" cy="1346"/>
            </a:xfrm>
          </p:grpSpPr>
          <p:grpSp>
            <p:nvGrpSpPr>
              <p:cNvPr id="66596" name="Group 35"/>
              <p:cNvGrpSpPr>
                <a:grpSpLocks noChangeAspect="1"/>
              </p:cNvGrpSpPr>
              <p:nvPr/>
            </p:nvGrpSpPr>
            <p:grpSpPr bwMode="auto">
              <a:xfrm>
                <a:off x="4096" y="8518"/>
                <a:ext cx="605" cy="861"/>
                <a:chOff x="4105" y="216"/>
                <a:chExt cx="1270" cy="1808"/>
              </a:xfrm>
            </p:grpSpPr>
            <p:sp>
              <p:nvSpPr>
                <p:cNvPr id="66598" name="Oval 36"/>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6599" name="AutoShape 37"/>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6600" name="Oval 38"/>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66601" name="AutoShape 39"/>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6602" name="Oval 40"/>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66603" name="AutoShape 41"/>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66604" name="AutoShape 42"/>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66605" name="AutoShape 43"/>
                <p:cNvSpPr>
                  <a:spLocks noChangeAspect="1" noChangeArrowheads="1"/>
                </p:cNvSpPr>
                <p:nvPr/>
              </p:nvSpPr>
              <p:spPr bwMode="auto">
                <a:xfrm rot="6165927">
                  <a:off x="4049" y="609"/>
                  <a:ext cx="1535" cy="749"/>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87 w 21600"/>
                    <a:gd name="T13" fmla="*/ 4585 h 21600"/>
                    <a:gd name="T14" fmla="*/ 17013 w 21600"/>
                    <a:gd name="T15" fmla="*/ 17015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lnTo>
                        <a:pt x="0" y="0"/>
                      </a:lnTo>
                      <a:close/>
                    </a:path>
                  </a:pathLst>
                </a:custGeom>
                <a:solidFill>
                  <a:schemeClr val="bg1">
                    <a:alpha val="50195"/>
                  </a:schemeClr>
                </a:solidFill>
                <a:ln w="12700">
                  <a:solidFill>
                    <a:schemeClr val="tx1"/>
                  </a:solidFill>
                  <a:miter lim="800000"/>
                  <a:headEnd/>
                  <a:tailEnd/>
                </a:ln>
              </p:spPr>
              <p:txBody>
                <a:bodyPr anchor="ctr">
                  <a:spAutoFit/>
                </a:bodyPr>
                <a:lstStyle/>
                <a:p>
                  <a:endParaRPr lang="en-US"/>
                </a:p>
              </p:txBody>
            </p:sp>
            <p:sp>
              <p:nvSpPr>
                <p:cNvPr id="66606" name="Rectangle 44"/>
                <p:cNvSpPr>
                  <a:spLocks noChangeAspect="1" noChangeArrowheads="1"/>
                </p:cNvSpPr>
                <p:nvPr/>
              </p:nvSpPr>
              <p:spPr bwMode="auto">
                <a:xfrm>
                  <a:off x="4830" y="799"/>
                  <a:ext cx="136" cy="1225"/>
                </a:xfrm>
                <a:prstGeom prst="rect">
                  <a:avLst/>
                </a:prstGeom>
                <a:solidFill>
                  <a:schemeClr val="bg1"/>
                </a:solidFill>
                <a:ln w="38100">
                  <a:solidFill>
                    <a:schemeClr val="tx1"/>
                  </a:solidFill>
                  <a:miter lim="800000"/>
                  <a:headEnd/>
                  <a:tailEnd/>
                </a:ln>
              </p:spPr>
              <p:txBody>
                <a:bodyPr anchor="ctr">
                  <a:spAutoFit/>
                </a:bodyPr>
                <a:lstStyle/>
                <a:p>
                  <a:endParaRPr lang="en-US"/>
                </a:p>
              </p:txBody>
            </p:sp>
            <p:sp>
              <p:nvSpPr>
                <p:cNvPr id="66607" name="Oval 45"/>
                <p:cNvSpPr>
                  <a:spLocks noChangeAspect="1" noChangeArrowheads="1"/>
                </p:cNvSpPr>
                <p:nvPr/>
              </p:nvSpPr>
              <p:spPr bwMode="auto">
                <a:xfrm>
                  <a:off x="5012" y="1162"/>
                  <a:ext cx="363" cy="363"/>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p>
                  <a:endParaRPr lang="en-US"/>
                </a:p>
              </p:txBody>
            </p:sp>
          </p:grpSp>
          <p:sp>
            <p:nvSpPr>
              <p:cNvPr id="66597" name="Text Box 46"/>
              <p:cNvSpPr txBox="1">
                <a:spLocks noChangeArrowheads="1"/>
              </p:cNvSpPr>
              <p:nvPr/>
            </p:nvSpPr>
            <p:spPr bwMode="auto">
              <a:xfrm>
                <a:off x="4037" y="9526"/>
                <a:ext cx="829"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barriers</a:t>
                </a:r>
              </a:p>
            </p:txBody>
          </p:sp>
        </p:grpSp>
        <p:grpSp>
          <p:nvGrpSpPr>
            <p:cNvPr id="66571" name="Group 47"/>
            <p:cNvGrpSpPr>
              <a:grpSpLocks/>
            </p:cNvGrpSpPr>
            <p:nvPr/>
          </p:nvGrpSpPr>
          <p:grpSpPr bwMode="auto">
            <a:xfrm>
              <a:off x="5098" y="8373"/>
              <a:ext cx="843" cy="1088"/>
              <a:chOff x="4955" y="8577"/>
              <a:chExt cx="997" cy="1285"/>
            </a:xfrm>
          </p:grpSpPr>
          <p:grpSp>
            <p:nvGrpSpPr>
              <p:cNvPr id="66583" name="Group 48"/>
              <p:cNvGrpSpPr>
                <a:grpSpLocks noChangeAspect="1"/>
              </p:cNvGrpSpPr>
              <p:nvPr/>
            </p:nvGrpSpPr>
            <p:grpSpPr bwMode="auto">
              <a:xfrm>
                <a:off x="5092" y="8577"/>
                <a:ext cx="606" cy="804"/>
                <a:chOff x="4105" y="339"/>
                <a:chExt cx="1270" cy="1685"/>
              </a:xfrm>
            </p:grpSpPr>
            <p:sp>
              <p:nvSpPr>
                <p:cNvPr id="66585" name="Oval 49"/>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6586" name="AutoShape 50"/>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6587" name="Oval 51"/>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66588" name="AutoShape 52"/>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6589" name="Oval 53"/>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66590" name="AutoShape 54"/>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66591" name="AutoShape 55"/>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66592" name="AutoShape 56"/>
                <p:cNvSpPr>
                  <a:spLocks noChangeAspect="1" noChangeArrowheads="1"/>
                </p:cNvSpPr>
                <p:nvPr/>
              </p:nvSpPr>
              <p:spPr bwMode="auto">
                <a:xfrm rot="6165927">
                  <a:off x="4166" y="612"/>
                  <a:ext cx="1308" cy="76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91 w 21600"/>
                    <a:gd name="T13" fmla="*/ 4592 h 21600"/>
                    <a:gd name="T14" fmla="*/ 17009 w 21600"/>
                    <a:gd name="T15" fmla="*/ 17008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lnTo>
                        <a:pt x="0" y="0"/>
                      </a:lnTo>
                      <a:close/>
                    </a:path>
                  </a:pathLst>
                </a:custGeom>
                <a:solidFill>
                  <a:schemeClr val="bg1">
                    <a:alpha val="50195"/>
                  </a:schemeClr>
                </a:solidFill>
                <a:ln w="12700">
                  <a:solidFill>
                    <a:schemeClr val="tx1"/>
                  </a:solidFill>
                  <a:miter lim="800000"/>
                  <a:headEnd/>
                  <a:tailEnd/>
                </a:ln>
              </p:spPr>
              <p:txBody>
                <a:bodyPr rot="10800000" vert="eaVert" anchor="ctr">
                  <a:spAutoFit/>
                </a:bodyPr>
                <a:lstStyle/>
                <a:p>
                  <a:endParaRPr lang="en-US"/>
                </a:p>
              </p:txBody>
            </p:sp>
            <p:sp>
              <p:nvSpPr>
                <p:cNvPr id="66593" name="Rectangle 57"/>
                <p:cNvSpPr>
                  <a:spLocks noChangeAspect="1" noChangeArrowheads="1"/>
                </p:cNvSpPr>
                <p:nvPr/>
              </p:nvSpPr>
              <p:spPr bwMode="auto">
                <a:xfrm>
                  <a:off x="4830" y="799"/>
                  <a:ext cx="136" cy="1225"/>
                </a:xfrm>
                <a:prstGeom prst="rect">
                  <a:avLst/>
                </a:prstGeom>
                <a:solidFill>
                  <a:schemeClr val="bg1"/>
                </a:solidFill>
                <a:ln w="38100">
                  <a:solidFill>
                    <a:schemeClr val="tx1"/>
                  </a:solidFill>
                  <a:miter lim="800000"/>
                  <a:headEnd/>
                  <a:tailEnd/>
                </a:ln>
              </p:spPr>
              <p:txBody>
                <a:bodyPr anchor="ctr">
                  <a:spAutoFit/>
                </a:bodyPr>
                <a:lstStyle/>
                <a:p>
                  <a:endParaRPr lang="en-US"/>
                </a:p>
              </p:txBody>
            </p:sp>
            <p:sp>
              <p:nvSpPr>
                <p:cNvPr id="66594" name="Oval 58"/>
                <p:cNvSpPr>
                  <a:spLocks noChangeAspect="1" noChangeArrowheads="1"/>
                </p:cNvSpPr>
                <p:nvPr/>
              </p:nvSpPr>
              <p:spPr bwMode="auto">
                <a:xfrm>
                  <a:off x="5012" y="1162"/>
                  <a:ext cx="363" cy="363"/>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p>
                  <a:endParaRPr lang="en-US"/>
                </a:p>
              </p:txBody>
            </p:sp>
            <p:sp>
              <p:nvSpPr>
                <p:cNvPr id="66595" name="Line 59"/>
                <p:cNvSpPr>
                  <a:spLocks noChangeAspect="1" noChangeShapeType="1"/>
                </p:cNvSpPr>
                <p:nvPr/>
              </p:nvSpPr>
              <p:spPr bwMode="auto">
                <a:xfrm>
                  <a:off x="5193" y="436"/>
                  <a:ext cx="0" cy="726"/>
                </a:xfrm>
                <a:prstGeom prst="line">
                  <a:avLst/>
                </a:prstGeom>
                <a:noFill/>
                <a:ln w="38100">
                  <a:solidFill>
                    <a:schemeClr val="bg1"/>
                  </a:solidFill>
                  <a:round/>
                  <a:headEnd type="oval" w="lg" len="lg"/>
                  <a:tailEnd type="triangle" w="lg" len="lg"/>
                </a:ln>
                <a:extLst>
                  <a:ext uri="{909E8E84-426E-40dd-AFC4-6F175D3DCCD1}">
                    <a14:hiddenFill xmlns:a14="http://schemas.microsoft.com/office/drawing/2010/main">
                      <a:noFill/>
                    </a14:hiddenFill>
                  </a:ext>
                </a:extLst>
              </p:spPr>
              <p:txBody>
                <a:bodyPr>
                  <a:spAutoFit/>
                </a:bodyPr>
                <a:lstStyle/>
                <a:p>
                  <a:endParaRPr lang="en-US"/>
                </a:p>
              </p:txBody>
            </p:sp>
          </p:grpSp>
          <p:sp>
            <p:nvSpPr>
              <p:cNvPr id="66584" name="Text Box 60"/>
              <p:cNvSpPr txBox="1">
                <a:spLocks noChangeArrowheads="1"/>
              </p:cNvSpPr>
              <p:nvPr/>
            </p:nvSpPr>
            <p:spPr bwMode="auto">
              <a:xfrm>
                <a:off x="4955" y="9525"/>
                <a:ext cx="997"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trajectory</a:t>
                </a:r>
              </a:p>
            </p:txBody>
          </p:sp>
        </p:grpSp>
        <p:grpSp>
          <p:nvGrpSpPr>
            <p:cNvPr id="66572" name="Group 61"/>
            <p:cNvGrpSpPr>
              <a:grpSpLocks/>
            </p:cNvGrpSpPr>
            <p:nvPr/>
          </p:nvGrpSpPr>
          <p:grpSpPr bwMode="auto">
            <a:xfrm>
              <a:off x="1749" y="8384"/>
              <a:ext cx="841" cy="1078"/>
              <a:chOff x="998" y="8591"/>
              <a:chExt cx="993" cy="1273"/>
            </a:xfrm>
          </p:grpSpPr>
          <p:grpSp>
            <p:nvGrpSpPr>
              <p:cNvPr id="66573" name="Group 62"/>
              <p:cNvGrpSpPr>
                <a:grpSpLocks noChangeAspect="1"/>
              </p:cNvGrpSpPr>
              <p:nvPr/>
            </p:nvGrpSpPr>
            <p:grpSpPr bwMode="auto">
              <a:xfrm>
                <a:off x="1203" y="8591"/>
                <a:ext cx="467" cy="680"/>
                <a:chOff x="4105" y="216"/>
                <a:chExt cx="1086" cy="1581"/>
              </a:xfrm>
            </p:grpSpPr>
            <p:sp>
              <p:nvSpPr>
                <p:cNvPr id="66575" name="Oval 63"/>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6576" name="AutoShape 64"/>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6577" name="Oval 65"/>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66578" name="AutoShape 66"/>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6579" name="Oval 67"/>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66580" name="AutoShape 68"/>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66581" name="AutoShape 69"/>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66582" name="AutoShape 70"/>
                <p:cNvSpPr>
                  <a:spLocks noChangeAspect="1" noChangeArrowheads="1"/>
                </p:cNvSpPr>
                <p:nvPr/>
              </p:nvSpPr>
              <p:spPr bwMode="auto">
                <a:xfrm rot="6165927">
                  <a:off x="4049" y="609"/>
                  <a:ext cx="1535" cy="749"/>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87 w 21600"/>
                    <a:gd name="T13" fmla="*/ 4585 h 21600"/>
                    <a:gd name="T14" fmla="*/ 17013 w 21600"/>
                    <a:gd name="T15" fmla="*/ 17015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lnTo>
                        <a:pt x="0" y="0"/>
                      </a:lnTo>
                      <a:close/>
                    </a:path>
                  </a:pathLst>
                </a:custGeom>
                <a:solidFill>
                  <a:schemeClr val="bg1">
                    <a:alpha val="50195"/>
                  </a:schemeClr>
                </a:solidFill>
                <a:ln w="12700">
                  <a:solidFill>
                    <a:schemeClr val="tx1"/>
                  </a:solidFill>
                  <a:miter lim="800000"/>
                  <a:headEnd/>
                  <a:tailEnd/>
                </a:ln>
              </p:spPr>
              <p:txBody>
                <a:bodyPr anchor="ctr">
                  <a:spAutoFit/>
                </a:bodyPr>
                <a:lstStyle/>
                <a:p>
                  <a:endParaRPr lang="en-US"/>
                </a:p>
              </p:txBody>
            </p:sp>
          </p:grpSp>
          <p:sp>
            <p:nvSpPr>
              <p:cNvPr id="66574" name="Text Box 71"/>
              <p:cNvSpPr txBox="1">
                <a:spLocks noChangeArrowheads="1"/>
              </p:cNvSpPr>
              <p:nvPr/>
            </p:nvSpPr>
            <p:spPr bwMode="auto">
              <a:xfrm>
                <a:off x="998" y="9526"/>
                <a:ext cx="993"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proximity</a:t>
                </a:r>
              </a:p>
            </p:txBody>
          </p:sp>
        </p:grpSp>
      </p:grpSp>
    </p:spTree>
    <p:extLst>
      <p:ext uri="{BB962C8B-B14F-4D97-AF65-F5344CB8AC3E}">
        <p14:creationId xmlns:p14="http://schemas.microsoft.com/office/powerpoint/2010/main" val="349895661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585" name="Picture 2"/>
          <p:cNvPicPr>
            <a:picLocks noChangeAspect="1" noChangeArrowheads="1"/>
          </p:cNvPicPr>
          <p:nvPr/>
        </p:nvPicPr>
        <p:blipFill>
          <a:blip r:embed="rId2">
            <a:lum bright="-18000" contrast="6000"/>
            <a:grayscl/>
            <a:extLst>
              <a:ext uri="{28A0092B-C50C-407E-A947-70E740481C1C}">
                <a14:useLocalDpi xmlns:a14="http://schemas.microsoft.com/office/drawing/2010/main" val="0"/>
              </a:ext>
            </a:extLst>
          </a:blip>
          <a:srcRect b="21399"/>
          <a:stretch>
            <a:fillRect/>
          </a:stretch>
        </p:blipFill>
        <p:spPr bwMode="auto">
          <a:xfrm>
            <a:off x="0" y="1479550"/>
            <a:ext cx="9144000" cy="537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7155" name="Rectangle 3"/>
          <p:cNvSpPr>
            <a:spLocks noChangeArrowheads="1"/>
          </p:cNvSpPr>
          <p:nvPr/>
        </p:nvSpPr>
        <p:spPr bwMode="auto">
          <a:xfrm>
            <a:off x="0" y="3716338"/>
            <a:ext cx="9144000" cy="2065337"/>
          </a:xfrm>
          <a:prstGeom prst="rect">
            <a:avLst/>
          </a:prstGeom>
          <a:gradFill rotWithShape="1">
            <a:gsLst>
              <a:gs pos="0">
                <a:schemeClr val="tx1"/>
              </a:gs>
              <a:gs pos="100000">
                <a:schemeClr val="tx1">
                  <a:gamma/>
                  <a:tint val="0"/>
                  <a:invGamma/>
                  <a:alpha val="0"/>
                </a:schemeClr>
              </a:gs>
            </a:gsLst>
            <a:lin ang="5400000" scaled="1"/>
          </a:gradFill>
          <a:ln w="9525">
            <a:noFill/>
            <a:miter lim="800000"/>
            <a:headEnd/>
            <a:tailEnd/>
          </a:ln>
          <a:effectLst/>
        </p:spPr>
        <p:txBody>
          <a:bodyPr anchor="ctr">
            <a:spAutoFit/>
          </a:bodyPr>
          <a:lstStyle/>
          <a:p>
            <a:pPr>
              <a:defRPr/>
            </a:pPr>
            <a:endParaRPr lang="en-US">
              <a:ea typeface="Arial" charset="0"/>
              <a:cs typeface="Arial" charset="0"/>
            </a:endParaRPr>
          </a:p>
        </p:txBody>
      </p:sp>
      <p:sp>
        <p:nvSpPr>
          <p:cNvPr id="67587" name="Text Box 4"/>
          <p:cNvSpPr txBox="1">
            <a:spLocks noChangeArrowheads="1"/>
          </p:cNvSpPr>
          <p:nvPr/>
        </p:nvSpPr>
        <p:spPr bwMode="auto">
          <a:xfrm>
            <a:off x="395288" y="322263"/>
            <a:ext cx="3600450" cy="425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6614" tIns="93308" rIns="186614" bIns="93308">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Aft>
                <a:spcPct val="100000"/>
              </a:spcAft>
            </a:pPr>
            <a:r>
              <a:rPr lang="en-GB" i="0"/>
              <a:t>Your </a:t>
            </a:r>
            <a:r>
              <a:rPr lang="en-GB"/>
              <a:t>field  </a:t>
            </a:r>
            <a:r>
              <a:rPr lang="en-GB" i="0"/>
              <a:t>= a set of objects related to you by proximity, orientation, lighting and other factors</a:t>
            </a:r>
          </a:p>
          <a:p>
            <a:pPr eaLnBrk="1" hangingPunct="1">
              <a:spcAft>
                <a:spcPct val="100000"/>
              </a:spcAft>
            </a:pPr>
            <a:r>
              <a:rPr lang="en-GB" i="0"/>
              <a:t>You </a:t>
            </a:r>
            <a:r>
              <a:rPr lang="en-GB"/>
              <a:t>encounter </a:t>
            </a:r>
            <a:r>
              <a:rPr lang="en-GB" i="0"/>
              <a:t>an object = it is in your field</a:t>
            </a:r>
          </a:p>
          <a:p>
            <a:pPr eaLnBrk="1" hangingPunct="1">
              <a:spcAft>
                <a:spcPct val="100000"/>
              </a:spcAft>
            </a:pPr>
            <a:r>
              <a:rPr lang="en-GB" i="0"/>
              <a:t>You </a:t>
            </a:r>
            <a:r>
              <a:rPr lang="en-GB"/>
              <a:t>register </a:t>
            </a:r>
            <a:r>
              <a:rPr lang="en-GB" i="0"/>
              <a:t>an object at a location &lt;= you most recently encountered the object at that location</a:t>
            </a:r>
          </a:p>
        </p:txBody>
      </p:sp>
      <p:sp>
        <p:nvSpPr>
          <p:cNvPr id="67588" name="Text Box 5"/>
          <p:cNvSpPr txBox="1">
            <a:spLocks noChangeArrowheads="1"/>
          </p:cNvSpPr>
          <p:nvPr/>
        </p:nvSpPr>
        <p:spPr bwMode="auto">
          <a:xfrm>
            <a:off x="4140200" y="322263"/>
            <a:ext cx="4752975" cy="425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6614" tIns="93308" rIns="186614" bIns="93308">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100000"/>
              </a:spcBef>
            </a:pPr>
            <a:r>
              <a:rPr lang="en-GB" i="0" u="sng"/>
              <a:t>Principle 3:</a:t>
            </a:r>
            <a:r>
              <a:rPr lang="en-GB" i="0"/>
              <a:t>  one can</a:t>
            </a:r>
            <a:r>
              <a:rPr lang="en-GB" altLang="ja-JP" i="0"/>
              <a:t>’t goal-directedly act on an object unless one has encountered it.</a:t>
            </a:r>
          </a:p>
          <a:p>
            <a:pPr eaLnBrk="1" hangingPunct="1"/>
            <a:endParaRPr lang="en-GB" i="0" u="sng"/>
          </a:p>
          <a:p>
            <a:pPr eaLnBrk="1" hangingPunct="1"/>
            <a:r>
              <a:rPr lang="en-GB" i="0" u="sng"/>
              <a:t>Principle 4:</a:t>
            </a:r>
            <a:r>
              <a:rPr lang="en-GB" i="0"/>
              <a:t> correct registration is a condition of </a:t>
            </a:r>
            <a:r>
              <a:rPr lang="en-GB"/>
              <a:t>successful </a:t>
            </a:r>
            <a:r>
              <a:rPr lang="en-GB" i="0"/>
              <a:t>action.</a:t>
            </a:r>
          </a:p>
          <a:p>
            <a:pPr eaLnBrk="1" hangingPunct="1"/>
            <a:endParaRPr lang="en-GB" i="0" u="sng"/>
          </a:p>
          <a:p>
            <a:pPr eaLnBrk="1" hangingPunct="1"/>
            <a:r>
              <a:rPr lang="en-GB" i="0" u="sng"/>
              <a:t>Principle 5:</a:t>
            </a:r>
            <a:r>
              <a:rPr lang="en-GB" i="0"/>
              <a:t> when an agent performs a goal-directed action and the goal specifies an object, the agent will act as if the object were actually in the location she registers it at.</a:t>
            </a:r>
          </a:p>
        </p:txBody>
      </p:sp>
      <p:sp>
        <p:nvSpPr>
          <p:cNvPr id="67589" name="Line 6"/>
          <p:cNvSpPr>
            <a:spLocks noChangeShapeType="1"/>
          </p:cNvSpPr>
          <p:nvPr/>
        </p:nvSpPr>
        <p:spPr bwMode="auto">
          <a:xfrm>
            <a:off x="4067175" y="0"/>
            <a:ext cx="0" cy="5516563"/>
          </a:xfrm>
          <a:prstGeom prst="line">
            <a:avLst/>
          </a:prstGeom>
          <a:noFill/>
          <a:ln w="9525" cap="rnd">
            <a:solidFill>
              <a:schemeClr val="bg1"/>
            </a:solidFill>
            <a:prstDash val="sysDot"/>
            <a:round/>
            <a:headEnd/>
            <a:tailEnd/>
          </a:ln>
          <a:extLst>
            <a:ext uri="{909E8E84-426E-40dd-AFC4-6F175D3DCCD1}">
              <a14:hiddenFill xmlns:a14="http://schemas.microsoft.com/office/drawing/2010/main">
                <a:noFill/>
              </a14:hiddenFill>
            </a:ext>
          </a:extLst>
        </p:spPr>
        <p:txBody>
          <a:bodyPr>
            <a:spAutoFit/>
          </a:bodyPr>
          <a:lstStyle/>
          <a:p>
            <a:endParaRPr lang="en-US"/>
          </a:p>
        </p:txBody>
      </p:sp>
      <p:grpSp>
        <p:nvGrpSpPr>
          <p:cNvPr id="67590" name="Group 7"/>
          <p:cNvGrpSpPr>
            <a:grpSpLocks/>
          </p:cNvGrpSpPr>
          <p:nvPr/>
        </p:nvGrpSpPr>
        <p:grpSpPr bwMode="auto">
          <a:xfrm>
            <a:off x="395288" y="4941888"/>
            <a:ext cx="5043487" cy="1582737"/>
            <a:chOff x="1655" y="8119"/>
            <a:chExt cx="4286" cy="1344"/>
          </a:xfrm>
        </p:grpSpPr>
        <p:sp>
          <p:nvSpPr>
            <p:cNvPr id="817160" name="AutoShape 8"/>
            <p:cNvSpPr>
              <a:spLocks noChangeArrowheads="1"/>
            </p:cNvSpPr>
            <p:nvPr/>
          </p:nvSpPr>
          <p:spPr bwMode="auto">
            <a:xfrm>
              <a:off x="1655" y="8119"/>
              <a:ext cx="4229" cy="1305"/>
            </a:xfrm>
            <a:prstGeom prst="roundRect">
              <a:avLst>
                <a:gd name="adj" fmla="val 6546"/>
              </a:avLst>
            </a:prstGeom>
            <a:gradFill rotWithShape="1">
              <a:gsLst>
                <a:gs pos="0">
                  <a:schemeClr val="tx1"/>
                </a:gs>
                <a:gs pos="100000">
                  <a:schemeClr val="tx1">
                    <a:gamma/>
                    <a:shade val="46275"/>
                    <a:invGamma/>
                    <a:alpha val="0"/>
                  </a:schemeClr>
                </a:gs>
              </a:gsLst>
              <a:lin ang="5400000" scaled="1"/>
            </a:gradFill>
            <a:ln w="9525" cap="rnd">
              <a:solidFill>
                <a:schemeClr val="bg1"/>
              </a:solidFill>
              <a:prstDash val="sysDot"/>
              <a:round/>
              <a:headEnd/>
              <a:tailEnd/>
            </a:ln>
            <a:effectLst/>
          </p:spPr>
          <p:txBody>
            <a:bodyPr anchor="ctr">
              <a:spAutoFit/>
            </a:bodyPr>
            <a:lstStyle/>
            <a:p>
              <a:pPr>
                <a:defRPr/>
              </a:pPr>
              <a:endParaRPr lang="en-US">
                <a:ea typeface="Arial" charset="0"/>
                <a:cs typeface="Arial" charset="0"/>
              </a:endParaRPr>
            </a:p>
          </p:txBody>
        </p:sp>
        <p:grpSp>
          <p:nvGrpSpPr>
            <p:cNvPr id="67592" name="Group 9"/>
            <p:cNvGrpSpPr>
              <a:grpSpLocks/>
            </p:cNvGrpSpPr>
            <p:nvPr/>
          </p:nvGrpSpPr>
          <p:grpSpPr bwMode="auto">
            <a:xfrm>
              <a:off x="2471" y="8384"/>
              <a:ext cx="960" cy="1077"/>
              <a:chOff x="1851" y="8591"/>
              <a:chExt cx="1133" cy="1270"/>
            </a:xfrm>
          </p:grpSpPr>
          <p:grpSp>
            <p:nvGrpSpPr>
              <p:cNvPr id="67645" name="Group 10"/>
              <p:cNvGrpSpPr>
                <a:grpSpLocks noChangeAspect="1"/>
              </p:cNvGrpSpPr>
              <p:nvPr/>
            </p:nvGrpSpPr>
            <p:grpSpPr bwMode="auto">
              <a:xfrm>
                <a:off x="2026" y="8591"/>
                <a:ext cx="657" cy="680"/>
                <a:chOff x="2925" y="799"/>
                <a:chExt cx="1970" cy="2041"/>
              </a:xfrm>
            </p:grpSpPr>
            <p:sp>
              <p:nvSpPr>
                <p:cNvPr id="67647" name="Oval 11"/>
                <p:cNvSpPr>
                  <a:spLocks noChangeAspect="1" noChangeArrowheads="1"/>
                </p:cNvSpPr>
                <p:nvPr/>
              </p:nvSpPr>
              <p:spPr bwMode="auto">
                <a:xfrm>
                  <a:off x="3605" y="799"/>
                  <a:ext cx="471" cy="722"/>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7648" name="AutoShape 12"/>
                <p:cNvSpPr>
                  <a:spLocks noChangeAspect="1" noChangeArrowheads="1"/>
                </p:cNvSpPr>
                <p:nvPr/>
              </p:nvSpPr>
              <p:spPr bwMode="auto">
                <a:xfrm>
                  <a:off x="3786" y="1117"/>
                  <a:ext cx="95" cy="157"/>
                </a:xfrm>
                <a:prstGeom prst="triangle">
                  <a:avLst>
                    <a:gd name="adj" fmla="val 5263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7649" name="AutoShape 13"/>
                <p:cNvSpPr>
                  <a:spLocks noChangeAspect="1" noChangeArrowheads="1"/>
                </p:cNvSpPr>
                <p:nvPr/>
              </p:nvSpPr>
              <p:spPr bwMode="auto">
                <a:xfrm>
                  <a:off x="3753" y="1525"/>
                  <a:ext cx="203" cy="110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7650" name="Oval 14"/>
                <p:cNvSpPr>
                  <a:spLocks noChangeAspect="1" noChangeArrowheads="1"/>
                </p:cNvSpPr>
                <p:nvPr/>
              </p:nvSpPr>
              <p:spPr bwMode="auto">
                <a:xfrm>
                  <a:off x="3832" y="1706"/>
                  <a:ext cx="45" cy="499"/>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67651" name="Oval 15"/>
                <p:cNvSpPr>
                  <a:spLocks noChangeAspect="1" noChangeArrowheads="1"/>
                </p:cNvSpPr>
                <p:nvPr/>
              </p:nvSpPr>
              <p:spPr bwMode="auto">
                <a:xfrm rot="5400000">
                  <a:off x="4059" y="1933"/>
                  <a:ext cx="45" cy="499"/>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67652" name="AutoShape 16"/>
                <p:cNvSpPr>
                  <a:spLocks noChangeAspect="1" noChangeArrowheads="1"/>
                </p:cNvSpPr>
                <p:nvPr/>
              </p:nvSpPr>
              <p:spPr bwMode="auto">
                <a:xfrm rot="5400000">
                  <a:off x="3900" y="2500"/>
                  <a:ext cx="91" cy="227"/>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67653" name="AutoShape 17"/>
                <p:cNvSpPr>
                  <a:spLocks noChangeAspect="1" noChangeArrowheads="1"/>
                </p:cNvSpPr>
                <p:nvPr/>
              </p:nvSpPr>
              <p:spPr bwMode="auto">
                <a:xfrm>
                  <a:off x="4013" y="2613"/>
                  <a:ext cx="91" cy="227"/>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67654" name="Freeform 18"/>
                <p:cNvSpPr>
                  <a:spLocks noChangeAspect="1"/>
                </p:cNvSpPr>
                <p:nvPr/>
              </p:nvSpPr>
              <p:spPr bwMode="auto">
                <a:xfrm>
                  <a:off x="2925" y="1298"/>
                  <a:ext cx="1970" cy="1036"/>
                </a:xfrm>
                <a:custGeom>
                  <a:avLst/>
                  <a:gdLst>
                    <a:gd name="T0" fmla="*/ 379 w 1970"/>
                    <a:gd name="T1" fmla="*/ 30 h 1036"/>
                    <a:gd name="T2" fmla="*/ 970 w 1970"/>
                    <a:gd name="T3" fmla="*/ 300 h 1036"/>
                    <a:gd name="T4" fmla="*/ 1609 w 1970"/>
                    <a:gd name="T5" fmla="*/ 15 h 1036"/>
                    <a:gd name="T6" fmla="*/ 1970 w 1970"/>
                    <a:gd name="T7" fmla="*/ 552 h 1036"/>
                    <a:gd name="T8" fmla="*/ 1005 w 1970"/>
                    <a:gd name="T9" fmla="*/ 1034 h 1036"/>
                    <a:gd name="T10" fmla="*/ 0 w 1970"/>
                    <a:gd name="T11" fmla="*/ 561 h 1036"/>
                    <a:gd name="T12" fmla="*/ 379 w 1970"/>
                    <a:gd name="T13" fmla="*/ 30 h 1036"/>
                    <a:gd name="T14" fmla="*/ 0 60000 65536"/>
                    <a:gd name="T15" fmla="*/ 0 60000 65536"/>
                    <a:gd name="T16" fmla="*/ 0 60000 65536"/>
                    <a:gd name="T17" fmla="*/ 0 60000 65536"/>
                    <a:gd name="T18" fmla="*/ 0 60000 65536"/>
                    <a:gd name="T19" fmla="*/ 0 60000 65536"/>
                    <a:gd name="T20" fmla="*/ 0 60000 65536"/>
                    <a:gd name="T21" fmla="*/ 0 w 1970"/>
                    <a:gd name="T22" fmla="*/ 0 h 1036"/>
                    <a:gd name="T23" fmla="*/ 1970 w 1970"/>
                    <a:gd name="T24" fmla="*/ 1036 h 10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70" h="1036">
                      <a:moveTo>
                        <a:pt x="379" y="30"/>
                      </a:moveTo>
                      <a:cubicBezTo>
                        <a:pt x="552" y="138"/>
                        <a:pt x="765" y="302"/>
                        <a:pt x="970" y="300"/>
                      </a:cubicBezTo>
                      <a:cubicBezTo>
                        <a:pt x="1175" y="298"/>
                        <a:pt x="1423" y="133"/>
                        <a:pt x="1609" y="15"/>
                      </a:cubicBezTo>
                      <a:cubicBezTo>
                        <a:pt x="1970" y="552"/>
                        <a:pt x="1615" y="15"/>
                        <a:pt x="1970" y="552"/>
                      </a:cubicBezTo>
                      <a:cubicBezTo>
                        <a:pt x="1869" y="722"/>
                        <a:pt x="1333" y="1032"/>
                        <a:pt x="1005" y="1034"/>
                      </a:cubicBezTo>
                      <a:cubicBezTo>
                        <a:pt x="677" y="1036"/>
                        <a:pt x="104" y="728"/>
                        <a:pt x="0" y="561"/>
                      </a:cubicBezTo>
                      <a:cubicBezTo>
                        <a:pt x="413" y="0"/>
                        <a:pt x="20" y="510"/>
                        <a:pt x="379" y="30"/>
                      </a:cubicBezTo>
                      <a:close/>
                    </a:path>
                  </a:pathLst>
                </a:custGeom>
                <a:solidFill>
                  <a:schemeClr val="bg1">
                    <a:alpha val="5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p>
                  <a:endParaRPr lang="en-US"/>
                </a:p>
              </p:txBody>
            </p:sp>
          </p:grpSp>
          <p:sp>
            <p:nvSpPr>
              <p:cNvPr id="67646" name="Text Box 19"/>
              <p:cNvSpPr txBox="1">
                <a:spLocks noChangeArrowheads="1"/>
              </p:cNvSpPr>
              <p:nvPr/>
            </p:nvSpPr>
            <p:spPr bwMode="auto">
              <a:xfrm>
                <a:off x="1851" y="9524"/>
                <a:ext cx="1133"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orientation</a:t>
                </a:r>
              </a:p>
            </p:txBody>
          </p:sp>
        </p:grpSp>
        <p:grpSp>
          <p:nvGrpSpPr>
            <p:cNvPr id="67593" name="Group 20"/>
            <p:cNvGrpSpPr>
              <a:grpSpLocks/>
            </p:cNvGrpSpPr>
            <p:nvPr/>
          </p:nvGrpSpPr>
          <p:grpSpPr bwMode="auto">
            <a:xfrm>
              <a:off x="3400" y="8309"/>
              <a:ext cx="713" cy="1154"/>
              <a:chOff x="3039" y="8502"/>
              <a:chExt cx="842" cy="1363"/>
            </a:xfrm>
          </p:grpSpPr>
          <p:grpSp>
            <p:nvGrpSpPr>
              <p:cNvPr id="67632" name="Group 21"/>
              <p:cNvGrpSpPr>
                <a:grpSpLocks noChangeAspect="1"/>
              </p:cNvGrpSpPr>
              <p:nvPr/>
            </p:nvGrpSpPr>
            <p:grpSpPr bwMode="auto">
              <a:xfrm>
                <a:off x="3074" y="8502"/>
                <a:ext cx="662" cy="772"/>
                <a:chOff x="3696" y="2205"/>
                <a:chExt cx="1361" cy="1588"/>
              </a:xfrm>
            </p:grpSpPr>
            <p:sp>
              <p:nvSpPr>
                <p:cNvPr id="67634" name="AutoShape 22"/>
                <p:cNvSpPr>
                  <a:spLocks noChangeAspect="1" noChangeArrowheads="1"/>
                </p:cNvSpPr>
                <p:nvPr/>
              </p:nvSpPr>
              <p:spPr bwMode="auto">
                <a:xfrm>
                  <a:off x="4558" y="2205"/>
                  <a:ext cx="499" cy="499"/>
                </a:xfrm>
                <a:prstGeom prst="sun">
                  <a:avLst>
                    <a:gd name="adj" fmla="val 25000"/>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67635" name="AutoShape 23"/>
                <p:cNvSpPr>
                  <a:spLocks noChangeAspect="1" noChangeArrowheads="1"/>
                </p:cNvSpPr>
                <p:nvPr/>
              </p:nvSpPr>
              <p:spPr bwMode="auto">
                <a:xfrm>
                  <a:off x="3696" y="2296"/>
                  <a:ext cx="182" cy="363"/>
                </a:xfrm>
                <a:prstGeom prst="moon">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67636" name="Oval 24"/>
                <p:cNvSpPr>
                  <a:spLocks noChangeAspect="1" noChangeArrowheads="1"/>
                </p:cNvSpPr>
                <p:nvPr/>
              </p:nvSpPr>
              <p:spPr bwMode="auto">
                <a:xfrm>
                  <a:off x="4150" y="2432"/>
                  <a:ext cx="314" cy="481"/>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7637" name="AutoShape 25"/>
                <p:cNvSpPr>
                  <a:spLocks noChangeAspect="1" noChangeArrowheads="1"/>
                </p:cNvSpPr>
                <p:nvPr/>
              </p:nvSpPr>
              <p:spPr bwMode="auto">
                <a:xfrm>
                  <a:off x="4270" y="2644"/>
                  <a:ext cx="64" cy="105"/>
                </a:xfrm>
                <a:prstGeom prst="triangle">
                  <a:avLst>
                    <a:gd name="adj" fmla="val 5263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7638" name="AutoShape 26"/>
                <p:cNvSpPr>
                  <a:spLocks noChangeAspect="1" noChangeArrowheads="1"/>
                </p:cNvSpPr>
                <p:nvPr/>
              </p:nvSpPr>
              <p:spPr bwMode="auto">
                <a:xfrm>
                  <a:off x="4248" y="2916"/>
                  <a:ext cx="136" cy="734"/>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7639" name="Oval 27"/>
                <p:cNvSpPr>
                  <a:spLocks noChangeAspect="1" noChangeArrowheads="1"/>
                </p:cNvSpPr>
                <p:nvPr/>
              </p:nvSpPr>
              <p:spPr bwMode="auto">
                <a:xfrm>
                  <a:off x="4301" y="3037"/>
                  <a:ext cx="30" cy="333"/>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67640" name="Oval 28"/>
                <p:cNvSpPr>
                  <a:spLocks noChangeAspect="1" noChangeArrowheads="1"/>
                </p:cNvSpPr>
                <p:nvPr/>
              </p:nvSpPr>
              <p:spPr bwMode="auto">
                <a:xfrm rot="5400000">
                  <a:off x="4453" y="3188"/>
                  <a:ext cx="30" cy="333"/>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67641" name="AutoShape 29"/>
                <p:cNvSpPr>
                  <a:spLocks noChangeAspect="1" noChangeArrowheads="1"/>
                </p:cNvSpPr>
                <p:nvPr/>
              </p:nvSpPr>
              <p:spPr bwMode="auto">
                <a:xfrm rot="5400000">
                  <a:off x="4347" y="3566"/>
                  <a:ext cx="60" cy="151"/>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67642" name="AutoShape 30"/>
                <p:cNvSpPr>
                  <a:spLocks noChangeAspect="1" noChangeArrowheads="1"/>
                </p:cNvSpPr>
                <p:nvPr/>
              </p:nvSpPr>
              <p:spPr bwMode="auto">
                <a:xfrm>
                  <a:off x="4422" y="3642"/>
                  <a:ext cx="60" cy="151"/>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67643" name="Freeform 31"/>
                <p:cNvSpPr>
                  <a:spLocks noChangeAspect="1"/>
                </p:cNvSpPr>
                <p:nvPr/>
              </p:nvSpPr>
              <p:spPr bwMode="auto">
                <a:xfrm>
                  <a:off x="3696" y="2765"/>
                  <a:ext cx="1314" cy="691"/>
                </a:xfrm>
                <a:custGeom>
                  <a:avLst/>
                  <a:gdLst>
                    <a:gd name="T0" fmla="*/ 113 w 1970"/>
                    <a:gd name="T1" fmla="*/ 9 h 1036"/>
                    <a:gd name="T2" fmla="*/ 288 w 1970"/>
                    <a:gd name="T3" fmla="*/ 89 h 1036"/>
                    <a:gd name="T4" fmla="*/ 478 w 1970"/>
                    <a:gd name="T5" fmla="*/ 5 h 1036"/>
                    <a:gd name="T6" fmla="*/ 584 w 1970"/>
                    <a:gd name="T7" fmla="*/ 163 h 1036"/>
                    <a:gd name="T8" fmla="*/ 298 w 1970"/>
                    <a:gd name="T9" fmla="*/ 307 h 1036"/>
                    <a:gd name="T10" fmla="*/ 0 w 1970"/>
                    <a:gd name="T11" fmla="*/ 166 h 1036"/>
                    <a:gd name="T12" fmla="*/ 113 w 1970"/>
                    <a:gd name="T13" fmla="*/ 9 h 1036"/>
                    <a:gd name="T14" fmla="*/ 0 60000 65536"/>
                    <a:gd name="T15" fmla="*/ 0 60000 65536"/>
                    <a:gd name="T16" fmla="*/ 0 60000 65536"/>
                    <a:gd name="T17" fmla="*/ 0 60000 65536"/>
                    <a:gd name="T18" fmla="*/ 0 60000 65536"/>
                    <a:gd name="T19" fmla="*/ 0 60000 65536"/>
                    <a:gd name="T20" fmla="*/ 0 60000 65536"/>
                    <a:gd name="T21" fmla="*/ 0 w 1970"/>
                    <a:gd name="T22" fmla="*/ 0 h 1036"/>
                    <a:gd name="T23" fmla="*/ 1970 w 1970"/>
                    <a:gd name="T24" fmla="*/ 1036 h 10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70" h="1036">
                      <a:moveTo>
                        <a:pt x="379" y="30"/>
                      </a:moveTo>
                      <a:cubicBezTo>
                        <a:pt x="552" y="138"/>
                        <a:pt x="765" y="302"/>
                        <a:pt x="970" y="300"/>
                      </a:cubicBezTo>
                      <a:cubicBezTo>
                        <a:pt x="1175" y="298"/>
                        <a:pt x="1423" y="133"/>
                        <a:pt x="1609" y="15"/>
                      </a:cubicBezTo>
                      <a:cubicBezTo>
                        <a:pt x="1970" y="552"/>
                        <a:pt x="1615" y="15"/>
                        <a:pt x="1970" y="552"/>
                      </a:cubicBezTo>
                      <a:cubicBezTo>
                        <a:pt x="1869" y="722"/>
                        <a:pt x="1333" y="1032"/>
                        <a:pt x="1005" y="1034"/>
                      </a:cubicBezTo>
                      <a:cubicBezTo>
                        <a:pt x="677" y="1036"/>
                        <a:pt x="104" y="728"/>
                        <a:pt x="0" y="561"/>
                      </a:cubicBezTo>
                      <a:cubicBezTo>
                        <a:pt x="413" y="0"/>
                        <a:pt x="20" y="510"/>
                        <a:pt x="379" y="30"/>
                      </a:cubicBezTo>
                      <a:close/>
                    </a:path>
                  </a:pathLst>
                </a:custGeom>
                <a:gradFill rotWithShape="1">
                  <a:gsLst>
                    <a:gs pos="0">
                      <a:srgbClr val="B2B2B2">
                        <a:alpha val="0"/>
                      </a:srgbClr>
                    </a:gs>
                    <a:gs pos="100000">
                      <a:srgbClr val="52525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p>
                  <a:endParaRPr lang="en-US"/>
                </a:p>
              </p:txBody>
            </p:sp>
            <p:sp>
              <p:nvSpPr>
                <p:cNvPr id="67644" name="AutoShape 32"/>
                <p:cNvSpPr>
                  <a:spLocks noChangeAspect="1" noChangeArrowheads="1"/>
                </p:cNvSpPr>
                <p:nvPr/>
              </p:nvSpPr>
              <p:spPr bwMode="auto">
                <a:xfrm rot="1382036">
                  <a:off x="4558" y="2205"/>
                  <a:ext cx="499" cy="499"/>
                </a:xfrm>
                <a:prstGeom prst="sun">
                  <a:avLst>
                    <a:gd name="adj" fmla="val 25000"/>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grpSp>
          <p:sp>
            <p:nvSpPr>
              <p:cNvPr id="67633" name="Text Box 33"/>
              <p:cNvSpPr txBox="1">
                <a:spLocks noChangeArrowheads="1"/>
              </p:cNvSpPr>
              <p:nvPr/>
            </p:nvSpPr>
            <p:spPr bwMode="auto">
              <a:xfrm>
                <a:off x="3039" y="9527"/>
                <a:ext cx="842"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lighting</a:t>
                </a:r>
              </a:p>
            </p:txBody>
          </p:sp>
        </p:grpSp>
        <p:grpSp>
          <p:nvGrpSpPr>
            <p:cNvPr id="67594" name="Group 34"/>
            <p:cNvGrpSpPr>
              <a:grpSpLocks/>
            </p:cNvGrpSpPr>
            <p:nvPr/>
          </p:nvGrpSpPr>
          <p:grpSpPr bwMode="auto">
            <a:xfrm>
              <a:off x="4246" y="8322"/>
              <a:ext cx="702" cy="1140"/>
              <a:chOff x="4037" y="8518"/>
              <a:chExt cx="829" cy="1346"/>
            </a:xfrm>
          </p:grpSpPr>
          <p:grpSp>
            <p:nvGrpSpPr>
              <p:cNvPr id="67620" name="Group 35"/>
              <p:cNvGrpSpPr>
                <a:grpSpLocks noChangeAspect="1"/>
              </p:cNvGrpSpPr>
              <p:nvPr/>
            </p:nvGrpSpPr>
            <p:grpSpPr bwMode="auto">
              <a:xfrm>
                <a:off x="4096" y="8518"/>
                <a:ext cx="605" cy="861"/>
                <a:chOff x="4105" y="216"/>
                <a:chExt cx="1270" cy="1808"/>
              </a:xfrm>
            </p:grpSpPr>
            <p:sp>
              <p:nvSpPr>
                <p:cNvPr id="67622" name="Oval 36"/>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7623" name="AutoShape 37"/>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7624" name="Oval 38"/>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67625" name="AutoShape 39"/>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7626" name="Oval 40"/>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67627" name="AutoShape 41"/>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67628" name="AutoShape 42"/>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67629" name="AutoShape 43"/>
                <p:cNvSpPr>
                  <a:spLocks noChangeAspect="1" noChangeArrowheads="1"/>
                </p:cNvSpPr>
                <p:nvPr/>
              </p:nvSpPr>
              <p:spPr bwMode="auto">
                <a:xfrm rot="6165927">
                  <a:off x="4049" y="609"/>
                  <a:ext cx="1535" cy="749"/>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87 w 21600"/>
                    <a:gd name="T13" fmla="*/ 4585 h 21600"/>
                    <a:gd name="T14" fmla="*/ 17013 w 21600"/>
                    <a:gd name="T15" fmla="*/ 17015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lnTo>
                        <a:pt x="0" y="0"/>
                      </a:lnTo>
                      <a:close/>
                    </a:path>
                  </a:pathLst>
                </a:custGeom>
                <a:solidFill>
                  <a:schemeClr val="bg1">
                    <a:alpha val="50195"/>
                  </a:schemeClr>
                </a:solidFill>
                <a:ln w="12700">
                  <a:solidFill>
                    <a:schemeClr val="tx1"/>
                  </a:solidFill>
                  <a:miter lim="800000"/>
                  <a:headEnd/>
                  <a:tailEnd/>
                </a:ln>
              </p:spPr>
              <p:txBody>
                <a:bodyPr anchor="ctr">
                  <a:spAutoFit/>
                </a:bodyPr>
                <a:lstStyle/>
                <a:p>
                  <a:endParaRPr lang="en-US"/>
                </a:p>
              </p:txBody>
            </p:sp>
            <p:sp>
              <p:nvSpPr>
                <p:cNvPr id="67630" name="Rectangle 44"/>
                <p:cNvSpPr>
                  <a:spLocks noChangeAspect="1" noChangeArrowheads="1"/>
                </p:cNvSpPr>
                <p:nvPr/>
              </p:nvSpPr>
              <p:spPr bwMode="auto">
                <a:xfrm>
                  <a:off x="4830" y="799"/>
                  <a:ext cx="136" cy="1225"/>
                </a:xfrm>
                <a:prstGeom prst="rect">
                  <a:avLst/>
                </a:prstGeom>
                <a:solidFill>
                  <a:schemeClr val="bg1"/>
                </a:solidFill>
                <a:ln w="38100">
                  <a:solidFill>
                    <a:schemeClr val="tx1"/>
                  </a:solidFill>
                  <a:miter lim="800000"/>
                  <a:headEnd/>
                  <a:tailEnd/>
                </a:ln>
              </p:spPr>
              <p:txBody>
                <a:bodyPr anchor="ctr">
                  <a:spAutoFit/>
                </a:bodyPr>
                <a:lstStyle/>
                <a:p>
                  <a:endParaRPr lang="en-US"/>
                </a:p>
              </p:txBody>
            </p:sp>
            <p:sp>
              <p:nvSpPr>
                <p:cNvPr id="67631" name="Oval 45"/>
                <p:cNvSpPr>
                  <a:spLocks noChangeAspect="1" noChangeArrowheads="1"/>
                </p:cNvSpPr>
                <p:nvPr/>
              </p:nvSpPr>
              <p:spPr bwMode="auto">
                <a:xfrm>
                  <a:off x="5012" y="1162"/>
                  <a:ext cx="363" cy="363"/>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p>
                  <a:endParaRPr lang="en-US"/>
                </a:p>
              </p:txBody>
            </p:sp>
          </p:grpSp>
          <p:sp>
            <p:nvSpPr>
              <p:cNvPr id="67621" name="Text Box 46"/>
              <p:cNvSpPr txBox="1">
                <a:spLocks noChangeArrowheads="1"/>
              </p:cNvSpPr>
              <p:nvPr/>
            </p:nvSpPr>
            <p:spPr bwMode="auto">
              <a:xfrm>
                <a:off x="4037" y="9526"/>
                <a:ext cx="829"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barriers</a:t>
                </a:r>
              </a:p>
            </p:txBody>
          </p:sp>
        </p:grpSp>
        <p:grpSp>
          <p:nvGrpSpPr>
            <p:cNvPr id="67595" name="Group 47"/>
            <p:cNvGrpSpPr>
              <a:grpSpLocks/>
            </p:cNvGrpSpPr>
            <p:nvPr/>
          </p:nvGrpSpPr>
          <p:grpSpPr bwMode="auto">
            <a:xfrm>
              <a:off x="5098" y="8373"/>
              <a:ext cx="843" cy="1088"/>
              <a:chOff x="4955" y="8577"/>
              <a:chExt cx="997" cy="1285"/>
            </a:xfrm>
          </p:grpSpPr>
          <p:grpSp>
            <p:nvGrpSpPr>
              <p:cNvPr id="67607" name="Group 48"/>
              <p:cNvGrpSpPr>
                <a:grpSpLocks noChangeAspect="1"/>
              </p:cNvGrpSpPr>
              <p:nvPr/>
            </p:nvGrpSpPr>
            <p:grpSpPr bwMode="auto">
              <a:xfrm>
                <a:off x="5092" y="8577"/>
                <a:ext cx="606" cy="804"/>
                <a:chOff x="4105" y="339"/>
                <a:chExt cx="1270" cy="1685"/>
              </a:xfrm>
            </p:grpSpPr>
            <p:sp>
              <p:nvSpPr>
                <p:cNvPr id="67609" name="Oval 49"/>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7610" name="AutoShape 50"/>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7611" name="Oval 51"/>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67612" name="AutoShape 52"/>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7613" name="Oval 53"/>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67614" name="AutoShape 54"/>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67615" name="AutoShape 55"/>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67616" name="AutoShape 56"/>
                <p:cNvSpPr>
                  <a:spLocks noChangeAspect="1" noChangeArrowheads="1"/>
                </p:cNvSpPr>
                <p:nvPr/>
              </p:nvSpPr>
              <p:spPr bwMode="auto">
                <a:xfrm rot="6165927">
                  <a:off x="4166" y="612"/>
                  <a:ext cx="1308" cy="76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91 w 21600"/>
                    <a:gd name="T13" fmla="*/ 4592 h 21600"/>
                    <a:gd name="T14" fmla="*/ 17009 w 21600"/>
                    <a:gd name="T15" fmla="*/ 17008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lnTo>
                        <a:pt x="0" y="0"/>
                      </a:lnTo>
                      <a:close/>
                    </a:path>
                  </a:pathLst>
                </a:custGeom>
                <a:solidFill>
                  <a:schemeClr val="bg1">
                    <a:alpha val="50195"/>
                  </a:schemeClr>
                </a:solidFill>
                <a:ln w="12700">
                  <a:solidFill>
                    <a:schemeClr val="tx1"/>
                  </a:solidFill>
                  <a:miter lim="800000"/>
                  <a:headEnd/>
                  <a:tailEnd/>
                </a:ln>
              </p:spPr>
              <p:txBody>
                <a:bodyPr rot="10800000" vert="eaVert" anchor="ctr">
                  <a:spAutoFit/>
                </a:bodyPr>
                <a:lstStyle/>
                <a:p>
                  <a:endParaRPr lang="en-US"/>
                </a:p>
              </p:txBody>
            </p:sp>
            <p:sp>
              <p:nvSpPr>
                <p:cNvPr id="67617" name="Rectangle 57"/>
                <p:cNvSpPr>
                  <a:spLocks noChangeAspect="1" noChangeArrowheads="1"/>
                </p:cNvSpPr>
                <p:nvPr/>
              </p:nvSpPr>
              <p:spPr bwMode="auto">
                <a:xfrm>
                  <a:off x="4830" y="799"/>
                  <a:ext cx="136" cy="1225"/>
                </a:xfrm>
                <a:prstGeom prst="rect">
                  <a:avLst/>
                </a:prstGeom>
                <a:solidFill>
                  <a:schemeClr val="bg1"/>
                </a:solidFill>
                <a:ln w="38100">
                  <a:solidFill>
                    <a:schemeClr val="tx1"/>
                  </a:solidFill>
                  <a:miter lim="800000"/>
                  <a:headEnd/>
                  <a:tailEnd/>
                </a:ln>
              </p:spPr>
              <p:txBody>
                <a:bodyPr anchor="ctr">
                  <a:spAutoFit/>
                </a:bodyPr>
                <a:lstStyle/>
                <a:p>
                  <a:endParaRPr lang="en-US"/>
                </a:p>
              </p:txBody>
            </p:sp>
            <p:sp>
              <p:nvSpPr>
                <p:cNvPr id="67618" name="Oval 58"/>
                <p:cNvSpPr>
                  <a:spLocks noChangeAspect="1" noChangeArrowheads="1"/>
                </p:cNvSpPr>
                <p:nvPr/>
              </p:nvSpPr>
              <p:spPr bwMode="auto">
                <a:xfrm>
                  <a:off x="5012" y="1162"/>
                  <a:ext cx="363" cy="363"/>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p>
                  <a:endParaRPr lang="en-US"/>
                </a:p>
              </p:txBody>
            </p:sp>
            <p:sp>
              <p:nvSpPr>
                <p:cNvPr id="67619" name="Line 59"/>
                <p:cNvSpPr>
                  <a:spLocks noChangeAspect="1" noChangeShapeType="1"/>
                </p:cNvSpPr>
                <p:nvPr/>
              </p:nvSpPr>
              <p:spPr bwMode="auto">
                <a:xfrm>
                  <a:off x="5193" y="436"/>
                  <a:ext cx="0" cy="726"/>
                </a:xfrm>
                <a:prstGeom prst="line">
                  <a:avLst/>
                </a:prstGeom>
                <a:noFill/>
                <a:ln w="38100">
                  <a:solidFill>
                    <a:schemeClr val="bg1"/>
                  </a:solidFill>
                  <a:round/>
                  <a:headEnd type="oval" w="lg" len="lg"/>
                  <a:tailEnd type="triangle" w="lg" len="lg"/>
                </a:ln>
                <a:extLst>
                  <a:ext uri="{909E8E84-426E-40dd-AFC4-6F175D3DCCD1}">
                    <a14:hiddenFill xmlns:a14="http://schemas.microsoft.com/office/drawing/2010/main">
                      <a:noFill/>
                    </a14:hiddenFill>
                  </a:ext>
                </a:extLst>
              </p:spPr>
              <p:txBody>
                <a:bodyPr>
                  <a:spAutoFit/>
                </a:bodyPr>
                <a:lstStyle/>
                <a:p>
                  <a:endParaRPr lang="en-US"/>
                </a:p>
              </p:txBody>
            </p:sp>
          </p:grpSp>
          <p:sp>
            <p:nvSpPr>
              <p:cNvPr id="67608" name="Text Box 60"/>
              <p:cNvSpPr txBox="1">
                <a:spLocks noChangeArrowheads="1"/>
              </p:cNvSpPr>
              <p:nvPr/>
            </p:nvSpPr>
            <p:spPr bwMode="auto">
              <a:xfrm>
                <a:off x="4955" y="9525"/>
                <a:ext cx="997"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trajectory</a:t>
                </a:r>
              </a:p>
            </p:txBody>
          </p:sp>
        </p:grpSp>
        <p:grpSp>
          <p:nvGrpSpPr>
            <p:cNvPr id="67596" name="Group 61"/>
            <p:cNvGrpSpPr>
              <a:grpSpLocks/>
            </p:cNvGrpSpPr>
            <p:nvPr/>
          </p:nvGrpSpPr>
          <p:grpSpPr bwMode="auto">
            <a:xfrm>
              <a:off x="1749" y="8384"/>
              <a:ext cx="841" cy="1078"/>
              <a:chOff x="998" y="8591"/>
              <a:chExt cx="993" cy="1273"/>
            </a:xfrm>
          </p:grpSpPr>
          <p:grpSp>
            <p:nvGrpSpPr>
              <p:cNvPr id="67597" name="Group 62"/>
              <p:cNvGrpSpPr>
                <a:grpSpLocks noChangeAspect="1"/>
              </p:cNvGrpSpPr>
              <p:nvPr/>
            </p:nvGrpSpPr>
            <p:grpSpPr bwMode="auto">
              <a:xfrm>
                <a:off x="1203" y="8591"/>
                <a:ext cx="467" cy="680"/>
                <a:chOff x="4105" y="216"/>
                <a:chExt cx="1086" cy="1581"/>
              </a:xfrm>
            </p:grpSpPr>
            <p:sp>
              <p:nvSpPr>
                <p:cNvPr id="67599" name="Oval 63"/>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7600" name="AutoShape 64"/>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7601" name="Oval 65"/>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67602" name="AutoShape 66"/>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7603" name="Oval 67"/>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67604" name="AutoShape 68"/>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67605" name="AutoShape 69"/>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67606" name="AutoShape 70"/>
                <p:cNvSpPr>
                  <a:spLocks noChangeAspect="1" noChangeArrowheads="1"/>
                </p:cNvSpPr>
                <p:nvPr/>
              </p:nvSpPr>
              <p:spPr bwMode="auto">
                <a:xfrm rot="6165927">
                  <a:off x="4049" y="609"/>
                  <a:ext cx="1535" cy="749"/>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87 w 21600"/>
                    <a:gd name="T13" fmla="*/ 4585 h 21600"/>
                    <a:gd name="T14" fmla="*/ 17013 w 21600"/>
                    <a:gd name="T15" fmla="*/ 17015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lnTo>
                        <a:pt x="0" y="0"/>
                      </a:lnTo>
                      <a:close/>
                    </a:path>
                  </a:pathLst>
                </a:custGeom>
                <a:solidFill>
                  <a:schemeClr val="bg1">
                    <a:alpha val="50195"/>
                  </a:schemeClr>
                </a:solidFill>
                <a:ln w="12700">
                  <a:solidFill>
                    <a:schemeClr val="tx1"/>
                  </a:solidFill>
                  <a:miter lim="800000"/>
                  <a:headEnd/>
                  <a:tailEnd/>
                </a:ln>
              </p:spPr>
              <p:txBody>
                <a:bodyPr anchor="ctr">
                  <a:spAutoFit/>
                </a:bodyPr>
                <a:lstStyle/>
                <a:p>
                  <a:endParaRPr lang="en-US"/>
                </a:p>
              </p:txBody>
            </p:sp>
          </p:grpSp>
          <p:sp>
            <p:nvSpPr>
              <p:cNvPr id="67598" name="Text Box 71"/>
              <p:cNvSpPr txBox="1">
                <a:spLocks noChangeArrowheads="1"/>
              </p:cNvSpPr>
              <p:nvPr/>
            </p:nvSpPr>
            <p:spPr bwMode="auto">
              <a:xfrm>
                <a:off x="998" y="9526"/>
                <a:ext cx="993"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proximity</a:t>
                </a:r>
              </a:p>
            </p:txBody>
          </p:sp>
        </p:grpSp>
      </p:grpSp>
    </p:spTree>
    <p:extLst>
      <p:ext uri="{BB962C8B-B14F-4D97-AF65-F5344CB8AC3E}">
        <p14:creationId xmlns:p14="http://schemas.microsoft.com/office/powerpoint/2010/main" val="158237963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7761" name="Picture 7" descr="DSC_AA_0666cutout.JPG"/>
          <p:cNvPicPr>
            <a:picLocks noChangeAspect="1"/>
          </p:cNvPicPr>
          <p:nvPr/>
        </p:nvPicPr>
        <p:blipFill>
          <a:blip r:embed="rId2">
            <a:grayscl/>
            <a:extLst>
              <a:ext uri="{28A0092B-C50C-407E-A947-70E740481C1C}">
                <a14:useLocalDpi xmlns:a14="http://schemas.microsoft.com/office/drawing/2010/main" val="0"/>
              </a:ext>
            </a:extLst>
          </a:blip>
          <a:srcRect r="9062"/>
          <a:stretch>
            <a:fillRect/>
          </a:stretch>
        </p:blipFill>
        <p:spPr bwMode="auto">
          <a:xfrm>
            <a:off x="-36513" y="0"/>
            <a:ext cx="4157663"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Box 2"/>
          <p:cNvSpPr txBox="1">
            <a:spLocks noChangeArrowheads="1"/>
          </p:cNvSpPr>
          <p:nvPr/>
        </p:nvSpPr>
        <p:spPr bwMode="auto">
          <a:xfrm>
            <a:off x="3851920" y="2204864"/>
            <a:ext cx="4896544" cy="1618008"/>
          </a:xfrm>
          <a:prstGeom prst="rect">
            <a:avLst/>
          </a:prstGeom>
          <a:noFill/>
          <a:ln w="9525">
            <a:noFill/>
            <a:round/>
            <a:headEnd/>
            <a:tailEnd/>
          </a:ln>
          <a:effectLst/>
        </p:spPr>
        <p:txBody>
          <a:bodyPr lIns="90000" tIns="46800" rIns="90000" bIns="46800">
            <a:spAutoFit/>
          </a:bodyP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9900" i="0" dirty="0">
                <a:solidFill>
                  <a:schemeClr val="tx1"/>
                </a:solidFill>
                <a:effectLst>
                  <a:glow rad="127000">
                    <a:schemeClr val="accent3"/>
                  </a:glow>
                </a:effectLst>
                <a:cs typeface="Arial" charset="0"/>
              </a:rPr>
              <a:t>puzzle</a:t>
            </a:r>
          </a:p>
        </p:txBody>
      </p:sp>
      <p:sp>
        <p:nvSpPr>
          <p:cNvPr id="6" name="Text Box 2"/>
          <p:cNvSpPr txBox="1">
            <a:spLocks noChangeArrowheads="1"/>
          </p:cNvSpPr>
          <p:nvPr/>
        </p:nvSpPr>
        <p:spPr bwMode="auto">
          <a:xfrm>
            <a:off x="2555776" y="3462832"/>
            <a:ext cx="6048672" cy="144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defRPr/>
            </a:pPr>
            <a:r>
              <a:rPr lang="en-GB" i="0" dirty="0" smtClean="0">
                <a:effectLst>
                  <a:glow rad="101600">
                    <a:schemeClr val="tx1">
                      <a:alpha val="75000"/>
                    </a:schemeClr>
                  </a:glow>
                </a:effectLst>
              </a:rPr>
              <a:t>What could infants, chimps and scrub-jays represent that would enable them, within limits, to track others</a:t>
            </a:r>
            <a:r>
              <a:rPr lang="en-GB" altLang="ja-JP" i="0" dirty="0" smtClean="0">
                <a:effectLst>
                  <a:glow rad="101600">
                    <a:schemeClr val="tx1">
                      <a:alpha val="75000"/>
                    </a:schemeClr>
                  </a:glow>
                </a:effectLst>
              </a:rPr>
              <a:t>’</a:t>
            </a:r>
            <a:r>
              <a:rPr lang="en-GB" i="0" dirty="0" smtClean="0">
                <a:effectLst>
                  <a:glow rad="101600">
                    <a:schemeClr val="tx1">
                      <a:alpha val="75000"/>
                    </a:schemeClr>
                  </a:glow>
                </a:effectLst>
              </a:rPr>
              <a:t> perceptions, knowledge, beliefs and other propositional attitudes?</a:t>
            </a:r>
            <a:r>
              <a:rPr lang="en-GB" dirty="0" smtClean="0">
                <a:effectLst>
                  <a:glow rad="101600">
                    <a:schemeClr val="tx1">
                      <a:alpha val="75000"/>
                    </a:schemeClr>
                  </a:glow>
                </a:effectLst>
              </a:rPr>
              <a:t> </a:t>
            </a:r>
          </a:p>
        </p:txBody>
      </p:sp>
      <p:sp>
        <p:nvSpPr>
          <p:cNvPr id="16" name="Rectangle 15"/>
          <p:cNvSpPr/>
          <p:nvPr/>
        </p:nvSpPr>
        <p:spPr bwMode="auto">
          <a:xfrm>
            <a:off x="4932040" y="4869160"/>
            <a:ext cx="864096" cy="288032"/>
          </a:xfrm>
          <a:prstGeom prst="rect">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9" name="Text Box 2"/>
          <p:cNvSpPr txBox="1">
            <a:spLocks noChangeArrowheads="1"/>
          </p:cNvSpPr>
          <p:nvPr/>
        </p:nvSpPr>
        <p:spPr bwMode="auto">
          <a:xfrm>
            <a:off x="2555776" y="82800"/>
            <a:ext cx="6192688" cy="1618008"/>
          </a:xfrm>
          <a:prstGeom prst="rect">
            <a:avLst/>
          </a:prstGeom>
          <a:noFill/>
          <a:ln w="9525">
            <a:noFill/>
            <a:round/>
            <a:headEnd/>
            <a:tailEnd/>
          </a:ln>
          <a:effectLst/>
        </p:spPr>
        <p:txBody>
          <a:bodyPr lIns="90000" tIns="46800" rIns="90000" bIns="46800">
            <a:spAutoFit/>
          </a:bodyP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9900" i="0" dirty="0">
                <a:solidFill>
                  <a:schemeClr val="tx1"/>
                </a:solidFill>
                <a:effectLst>
                  <a:glow rad="127000">
                    <a:schemeClr val="accent3"/>
                  </a:glow>
                </a:effectLst>
                <a:cs typeface="Arial" charset="0"/>
              </a:rPr>
              <a:t>challenge</a:t>
            </a:r>
          </a:p>
        </p:txBody>
      </p:sp>
      <p:sp>
        <p:nvSpPr>
          <p:cNvPr id="10" name="Text Box 2"/>
          <p:cNvSpPr txBox="1">
            <a:spLocks noChangeArrowheads="1"/>
          </p:cNvSpPr>
          <p:nvPr/>
        </p:nvSpPr>
        <p:spPr bwMode="auto">
          <a:xfrm>
            <a:off x="3563888" y="1312892"/>
            <a:ext cx="5040560"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defRPr/>
            </a:pPr>
            <a:r>
              <a:rPr lang="en-GB" i="0" dirty="0" smtClean="0">
                <a:solidFill>
                  <a:schemeClr val="accent3"/>
                </a:solidFill>
                <a:effectLst>
                  <a:glow rad="101600">
                    <a:schemeClr val="tx1">
                      <a:alpha val="75000"/>
                    </a:schemeClr>
                  </a:glow>
                </a:effectLst>
              </a:rPr>
              <a:t>Explain the emergence, in evolution or development, of full-blown theory of mind cognition.</a:t>
            </a:r>
            <a:endParaRPr lang="en-GB" dirty="0">
              <a:solidFill>
                <a:schemeClr val="accent3"/>
              </a:solidFill>
              <a:effectLst>
                <a:glow rad="101600">
                  <a:schemeClr val="tx1">
                    <a:alpha val="75000"/>
                  </a:schemeClr>
                </a:glow>
              </a:effectLst>
            </a:endParaRPr>
          </a:p>
        </p:txBody>
      </p:sp>
    </p:spTree>
    <p:extLst>
      <p:ext uri="{BB962C8B-B14F-4D97-AF65-F5344CB8AC3E}">
        <p14:creationId xmlns:p14="http://schemas.microsoft.com/office/powerpoint/2010/main" val="88515180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Text Box 2"/>
          <p:cNvSpPr txBox="1">
            <a:spLocks noChangeArrowheads="1"/>
          </p:cNvSpPr>
          <p:nvPr/>
        </p:nvSpPr>
        <p:spPr bwMode="auto">
          <a:xfrm>
            <a:off x="1654175" y="3214688"/>
            <a:ext cx="5834063"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algn="ctr" eaLnBrk="1" hangingPunct="1"/>
            <a:r>
              <a:rPr lang="en-GB" i="0"/>
              <a:t>signature limits</a:t>
            </a:r>
          </a:p>
        </p:txBody>
      </p:sp>
      <p:sp>
        <p:nvSpPr>
          <p:cNvPr id="76802" name="Rectangle 9"/>
          <p:cNvSpPr>
            <a:spLocks noChangeArrowheads="1"/>
          </p:cNvSpPr>
          <p:nvPr/>
        </p:nvSpPr>
        <p:spPr bwMode="auto">
          <a:xfrm>
            <a:off x="1908175" y="4724400"/>
            <a:ext cx="1079500" cy="50482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Tree>
    <p:extLst>
      <p:ext uri="{BB962C8B-B14F-4D97-AF65-F5344CB8AC3E}">
        <p14:creationId xmlns:p14="http://schemas.microsoft.com/office/powerpoint/2010/main" val="77526711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Text Box 3"/>
          <p:cNvSpPr txBox="1">
            <a:spLocks noChangeArrowheads="1"/>
          </p:cNvSpPr>
          <p:nvPr/>
        </p:nvSpPr>
        <p:spPr bwMode="auto">
          <a:xfrm>
            <a:off x="684213" y="692150"/>
            <a:ext cx="7200900" cy="280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i="0"/>
              <a:t>1. Charly is Samantha</a:t>
            </a:r>
          </a:p>
          <a:p>
            <a:pPr eaLnBrk="1" hangingPunct="1"/>
            <a:endParaRPr lang="en-GB" i="0"/>
          </a:p>
          <a:p>
            <a:pPr eaLnBrk="1" hangingPunct="1"/>
            <a:endParaRPr lang="en-GB" i="0"/>
          </a:p>
          <a:p>
            <a:pPr eaLnBrk="1" hangingPunct="1"/>
            <a:r>
              <a:rPr lang="en-GB" i="0"/>
              <a:t>2. </a:t>
            </a:r>
            <a:r>
              <a:rPr lang="en-US" i="0"/>
              <a:t>Mitch believes that Charly is in Baltimore</a:t>
            </a:r>
            <a:endParaRPr lang="en-GB" i="0"/>
          </a:p>
          <a:p>
            <a:pPr eaLnBrk="1" hangingPunct="1"/>
            <a:endParaRPr lang="en-GB" i="0"/>
          </a:p>
          <a:p>
            <a:pPr eaLnBrk="1" hangingPunct="1"/>
            <a:r>
              <a:rPr lang="en-GB" i="0"/>
              <a:t>3. Mitch believes that Samantha is in Baltimore</a:t>
            </a:r>
          </a:p>
          <a:p>
            <a:pPr eaLnBrk="1" hangingPunct="1"/>
            <a:endParaRPr lang="en-GB" i="0"/>
          </a:p>
          <a:p>
            <a:pPr eaLnBrk="1" hangingPunct="1"/>
            <a:r>
              <a:rPr lang="en-GB" i="0"/>
              <a:t>(1) &amp; (2) </a:t>
            </a:r>
            <a:r>
              <a:rPr lang="en-GB" i="0">
                <a:sym typeface="Symbol" charset="0"/>
              </a:rPr>
              <a:t> (3)</a:t>
            </a:r>
          </a:p>
        </p:txBody>
      </p:sp>
      <p:sp>
        <p:nvSpPr>
          <p:cNvPr id="77826" name="Line 4"/>
          <p:cNvSpPr>
            <a:spLocks noChangeShapeType="1"/>
          </p:cNvSpPr>
          <p:nvPr/>
        </p:nvSpPr>
        <p:spPr bwMode="auto">
          <a:xfrm flipH="1">
            <a:off x="1779588" y="3141663"/>
            <a:ext cx="215900" cy="287337"/>
          </a:xfrm>
          <a:prstGeom prst="line">
            <a:avLst/>
          </a:prstGeom>
          <a:noFill/>
          <a:ln w="38100">
            <a:solidFill>
              <a:schemeClr val="bg1"/>
            </a:solidFill>
            <a:round/>
            <a:headEnd/>
            <a:tailEnd/>
          </a:ln>
          <a:extLst>
            <a:ext uri="{909E8E84-426E-40dd-AFC4-6F175D3DCCD1}">
              <a14:hiddenFill xmlns:a14="http://schemas.microsoft.com/office/drawing/2010/main">
                <a:noFill/>
              </a14:hiddenFill>
            </a:ext>
          </a:extLst>
        </p:spPr>
        <p:txBody>
          <a:bodyPr>
            <a:spAutoFit/>
          </a:bodyPr>
          <a:lstStyle/>
          <a:p>
            <a:endParaRPr lang="en-US"/>
          </a:p>
        </p:txBody>
      </p:sp>
    </p:spTree>
    <p:extLst>
      <p:ext uri="{BB962C8B-B14F-4D97-AF65-F5344CB8AC3E}">
        <p14:creationId xmlns:p14="http://schemas.microsoft.com/office/powerpoint/2010/main" val="55059516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9"/>
          <p:cNvSpPr txBox="1">
            <a:spLocks noChangeArrowheads="1"/>
          </p:cNvSpPr>
          <p:nvPr/>
        </p:nvSpPr>
        <p:spPr bwMode="auto">
          <a:xfrm>
            <a:off x="468313" y="404815"/>
            <a:ext cx="3816350" cy="4493537"/>
          </a:xfrm>
          <a:prstGeom prst="rect">
            <a:avLst/>
          </a:prstGeom>
          <a:noFill/>
          <a:ln w="9525">
            <a:noFill/>
            <a:miter lim="800000"/>
            <a:headEnd/>
            <a:tailEnd/>
          </a:ln>
          <a:effectLst>
            <a:outerShdw blurRad="50800" dist="38100" dir="2700000">
              <a:srgbClr val="000000">
                <a:alpha val="43000"/>
              </a:srgbClr>
            </a:outerShdw>
          </a:effec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Bef>
                <a:spcPct val="50000"/>
              </a:spcBef>
            </a:pPr>
            <a:r>
              <a:rPr lang="en-GB" i="0">
                <a:effectLst>
                  <a:glow rad="101600">
                    <a:schemeClr val="tx1">
                      <a:alpha val="75000"/>
                    </a:schemeClr>
                  </a:glow>
                </a:effectLst>
              </a:rPr>
              <a:t>Theory of mind </a:t>
            </a:r>
            <a:r>
              <a:rPr lang="en-GB">
                <a:effectLst>
                  <a:glow rad="101600">
                    <a:schemeClr val="tx1">
                      <a:alpha val="75000"/>
                    </a:schemeClr>
                  </a:glow>
                </a:effectLst>
              </a:rPr>
              <a:t>abilities </a:t>
            </a:r>
            <a:r>
              <a:rPr lang="en-GB" i="0">
                <a:effectLst>
                  <a:glow rad="101600">
                    <a:schemeClr val="tx1">
                      <a:alpha val="75000"/>
                    </a:schemeClr>
                  </a:glow>
                </a:effectLst>
              </a:rPr>
              <a:t>are widespread</a:t>
            </a:r>
            <a:endParaRPr lang="en-GB">
              <a:effectLst>
                <a:glow rad="101600">
                  <a:schemeClr val="tx1">
                    <a:alpha val="75000"/>
                  </a:schemeClr>
                </a:glow>
              </a:effectLst>
            </a:endParaRPr>
          </a:p>
          <a:p>
            <a:pPr eaLnBrk="1" hangingPunct="1"/>
            <a:endParaRPr lang="en-GB" i="0">
              <a:effectLst>
                <a:glow rad="101600">
                  <a:schemeClr val="tx1">
                    <a:alpha val="75000"/>
                  </a:schemeClr>
                </a:glow>
              </a:effectLst>
            </a:endParaRPr>
          </a:p>
          <a:p>
            <a:pPr eaLnBrk="1" hangingPunct="1">
              <a:spcBef>
                <a:spcPct val="50000"/>
              </a:spcBef>
            </a:pPr>
            <a:r>
              <a:rPr lang="en-GB" b="1" i="0">
                <a:effectLst>
                  <a:glow rad="101600">
                    <a:schemeClr val="tx1">
                      <a:alpha val="75000"/>
                    </a:schemeClr>
                  </a:glow>
                </a:effectLst>
              </a:rPr>
              <a:t>18-month-olds</a:t>
            </a:r>
            <a:r>
              <a:rPr lang="en-GB" i="0">
                <a:effectLst>
                  <a:glow rad="101600">
                    <a:schemeClr val="tx1">
                      <a:alpha val="75000"/>
                    </a:schemeClr>
                  </a:glow>
                </a:effectLst>
              </a:rPr>
              <a:t> point to inform, and predict actions based on false beliefs</a:t>
            </a:r>
          </a:p>
          <a:p>
            <a:pPr eaLnBrk="1" hangingPunct="1"/>
            <a:endParaRPr lang="en-GB" i="0">
              <a:effectLst>
                <a:glow rad="101600">
                  <a:schemeClr val="tx1">
                    <a:alpha val="75000"/>
                  </a:schemeClr>
                </a:glow>
              </a:effectLst>
            </a:endParaRPr>
          </a:p>
          <a:p>
            <a:pPr eaLnBrk="1" hangingPunct="1">
              <a:spcBef>
                <a:spcPct val="50000"/>
              </a:spcBef>
            </a:pPr>
            <a:r>
              <a:rPr lang="en-GB" b="1" i="0">
                <a:effectLst>
                  <a:glow rad="101600">
                    <a:schemeClr val="tx1">
                      <a:alpha val="75000"/>
                    </a:schemeClr>
                  </a:glow>
                </a:effectLst>
              </a:rPr>
              <a:t>Scrub-jays </a:t>
            </a:r>
            <a:r>
              <a:rPr lang="en-GB" i="0">
                <a:effectLst>
                  <a:glow rad="101600">
                    <a:schemeClr val="tx1">
                      <a:alpha val="75000"/>
                    </a:schemeClr>
                  </a:glow>
                </a:effectLst>
              </a:rPr>
              <a:t>selectively re-cache their food in ways that deprive competitors of knowledge of its location </a:t>
            </a:r>
          </a:p>
          <a:p>
            <a:pPr eaLnBrk="1" hangingPunct="1"/>
            <a:endParaRPr lang="en-GB" i="0">
              <a:effectLst>
                <a:glow rad="101600">
                  <a:schemeClr val="tx1">
                    <a:alpha val="75000"/>
                  </a:schemeClr>
                </a:glow>
              </a:effectLst>
            </a:endParaRPr>
          </a:p>
        </p:txBody>
      </p:sp>
      <p:sp>
        <p:nvSpPr>
          <p:cNvPr id="4" name="Text Box 10"/>
          <p:cNvSpPr txBox="1">
            <a:spLocks noChangeArrowheads="1"/>
          </p:cNvSpPr>
          <p:nvPr/>
        </p:nvSpPr>
        <p:spPr bwMode="auto">
          <a:xfrm>
            <a:off x="4932363" y="1706563"/>
            <a:ext cx="3816350" cy="427037"/>
          </a:xfrm>
          <a:prstGeom prst="rect">
            <a:avLst/>
          </a:prstGeom>
          <a:noFill/>
          <a:ln w="9525">
            <a:noFill/>
            <a:miter lim="800000"/>
            <a:headEnd/>
            <a:tailEnd/>
          </a:ln>
          <a:effectLst>
            <a:outerShdw blurRad="50800" dist="38100" dir="2700000">
              <a:srgbClr val="000000">
                <a:alpha val="43000"/>
              </a:srgbClr>
            </a:outerShdw>
          </a:effectLst>
        </p:spPr>
        <p:txBody>
          <a:bodyPr>
            <a:spAutoFit/>
          </a:bodyPr>
          <a:lstStyle/>
          <a:p>
            <a:pPr>
              <a:spcBef>
                <a:spcPct val="50000"/>
              </a:spcBef>
              <a:defRPr/>
            </a:pPr>
            <a:r>
              <a:rPr lang="en-GB" i="0">
                <a:solidFill>
                  <a:srgbClr val="C0C0C0"/>
                </a:solidFill>
                <a:effectLst>
                  <a:glow rad="101600">
                    <a:schemeClr val="tx1">
                      <a:alpha val="75000"/>
                    </a:schemeClr>
                  </a:glow>
                </a:effectLst>
                <a:ea typeface="Arial" charset="0"/>
              </a:rPr>
              <a:t>(Liszkowski et al 2006)</a:t>
            </a:r>
          </a:p>
        </p:txBody>
      </p:sp>
      <p:sp>
        <p:nvSpPr>
          <p:cNvPr id="5" name="Text Box 11"/>
          <p:cNvSpPr txBox="1">
            <a:spLocks noChangeArrowheads="1"/>
          </p:cNvSpPr>
          <p:nvPr/>
        </p:nvSpPr>
        <p:spPr bwMode="auto">
          <a:xfrm>
            <a:off x="4932363" y="2209800"/>
            <a:ext cx="3816350" cy="762000"/>
          </a:xfrm>
          <a:prstGeom prst="rect">
            <a:avLst/>
          </a:prstGeom>
          <a:noFill/>
          <a:ln w="9525">
            <a:noFill/>
            <a:miter lim="800000"/>
            <a:headEnd/>
            <a:tailEnd/>
          </a:ln>
          <a:effectLst>
            <a:outerShdw blurRad="50800" dist="38100" dir="2700000">
              <a:srgbClr val="000000">
                <a:alpha val="43000"/>
              </a:srgbClr>
            </a:outerShdw>
          </a:effectLst>
        </p:spPr>
        <p:txBody>
          <a:bodyPr>
            <a:spAutoFit/>
          </a:bodyPr>
          <a:lstStyle/>
          <a:p>
            <a:pPr>
              <a:spcBef>
                <a:spcPct val="50000"/>
              </a:spcBef>
              <a:defRPr/>
            </a:pPr>
            <a:r>
              <a:rPr lang="en-GB" i="0">
                <a:solidFill>
                  <a:srgbClr val="C0C0C0"/>
                </a:solidFill>
                <a:effectLst>
                  <a:glow rad="101600">
                    <a:schemeClr val="tx1">
                      <a:alpha val="75000"/>
                    </a:schemeClr>
                  </a:glow>
                </a:effectLst>
                <a:ea typeface="Arial" charset="0"/>
              </a:rPr>
              <a:t>(Onishi &amp; Baillargeon 2005; Southgate et al 2007)</a:t>
            </a:r>
          </a:p>
        </p:txBody>
      </p:sp>
      <p:sp>
        <p:nvSpPr>
          <p:cNvPr id="6" name="Text Box 12"/>
          <p:cNvSpPr txBox="1">
            <a:spLocks noChangeArrowheads="1"/>
          </p:cNvSpPr>
          <p:nvPr/>
        </p:nvSpPr>
        <p:spPr bwMode="auto">
          <a:xfrm>
            <a:off x="4932363" y="4076700"/>
            <a:ext cx="3816350" cy="427038"/>
          </a:xfrm>
          <a:prstGeom prst="rect">
            <a:avLst/>
          </a:prstGeom>
          <a:noFill/>
          <a:ln w="9525">
            <a:noFill/>
            <a:miter lim="800000"/>
            <a:headEnd/>
            <a:tailEnd/>
          </a:ln>
          <a:effectLst>
            <a:outerShdw blurRad="50800" dist="38100" dir="2700000">
              <a:srgbClr val="000000">
                <a:alpha val="43000"/>
              </a:srgbClr>
            </a:outerShdw>
          </a:effectLst>
        </p:spPr>
        <p:txBody>
          <a:bodyPr>
            <a:spAutoFit/>
          </a:bodyPr>
          <a:lstStyle/>
          <a:p>
            <a:pPr>
              <a:spcBef>
                <a:spcPct val="50000"/>
              </a:spcBef>
              <a:defRPr/>
            </a:pPr>
            <a:r>
              <a:rPr lang="en-GB" i="0">
                <a:solidFill>
                  <a:srgbClr val="C0C0C0"/>
                </a:solidFill>
                <a:effectLst>
                  <a:glow rad="101600">
                    <a:schemeClr val="tx1">
                      <a:alpha val="75000"/>
                    </a:schemeClr>
                  </a:glow>
                </a:effectLst>
                <a:ea typeface="Arial" charset="0"/>
              </a:rPr>
              <a:t>(Clayton, Dally &amp; Emery 2007)</a:t>
            </a:r>
          </a:p>
        </p:txBody>
      </p:sp>
    </p:spTree>
    <p:extLst>
      <p:ext uri="{BB962C8B-B14F-4D97-AF65-F5344CB8AC3E}">
        <p14:creationId xmlns:p14="http://schemas.microsoft.com/office/powerpoint/2010/main" val="3674629200"/>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849" name="Picture 2"/>
          <p:cNvPicPr>
            <a:picLocks noChangeAspect="1" noChangeArrowheads="1"/>
          </p:cNvPicPr>
          <p:nvPr/>
        </p:nvPicPr>
        <p:blipFill>
          <a:blip r:embed="rId2">
            <a:extLst>
              <a:ext uri="{28A0092B-C50C-407E-A947-70E740481C1C}">
                <a14:useLocalDpi xmlns:a14="http://schemas.microsoft.com/office/drawing/2010/main" val="0"/>
              </a:ext>
            </a:extLst>
          </a:blip>
          <a:srcRect r="742" b="31786"/>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sp>
        <p:nvSpPr>
          <p:cNvPr id="76803" name="Text Box 3"/>
          <p:cNvSpPr txBox="1">
            <a:spLocks noChangeArrowheads="1"/>
          </p:cNvSpPr>
          <p:nvPr/>
        </p:nvSpPr>
        <p:spPr bwMode="auto">
          <a:xfrm>
            <a:off x="684213" y="692150"/>
            <a:ext cx="7200900" cy="2800350"/>
          </a:xfrm>
          <a:prstGeom prst="rect">
            <a:avLst/>
          </a:prstGeom>
          <a:noFill/>
          <a:ln w="9525">
            <a:noFill/>
            <a:miter lim="800000"/>
            <a:headEnd/>
            <a:tailEnd/>
          </a:ln>
          <a:effectLst>
            <a:outerShdw blurRad="38100" dist="25400" dir="2700000" algn="br">
              <a:schemeClr val="bg1">
                <a:alpha val="78000"/>
              </a:schemeClr>
            </a:outerShdw>
          </a:effectLst>
        </p:spPr>
        <p:txBody>
          <a:bodyPr>
            <a:spAutoFit/>
          </a:bodyPr>
          <a:lstStyle/>
          <a:p>
            <a:pPr>
              <a:defRPr/>
            </a:pPr>
            <a:r>
              <a:rPr lang="en-GB" i="0" dirty="0">
                <a:solidFill>
                  <a:schemeClr val="tx1"/>
                </a:solidFill>
                <a:effectLst>
                  <a:glow rad="101600">
                    <a:schemeClr val="bg1">
                      <a:alpha val="75000"/>
                    </a:schemeClr>
                  </a:glow>
                </a:effectLst>
                <a:ea typeface="Arial" charset="0"/>
                <a:cs typeface="Arial" charset="0"/>
              </a:rPr>
              <a:t>1. </a:t>
            </a:r>
            <a:r>
              <a:rPr lang="en-GB" i="0" dirty="0" err="1">
                <a:solidFill>
                  <a:schemeClr val="tx1"/>
                </a:solidFill>
                <a:effectLst>
                  <a:glow rad="101600">
                    <a:schemeClr val="bg1">
                      <a:alpha val="75000"/>
                    </a:schemeClr>
                  </a:glow>
                </a:effectLst>
                <a:ea typeface="Arial" charset="0"/>
                <a:cs typeface="Arial" charset="0"/>
              </a:rPr>
              <a:t>Charly</a:t>
            </a:r>
            <a:r>
              <a:rPr lang="en-GB" i="0" dirty="0">
                <a:solidFill>
                  <a:schemeClr val="tx1"/>
                </a:solidFill>
                <a:effectLst>
                  <a:glow rad="101600">
                    <a:schemeClr val="bg1">
                      <a:alpha val="75000"/>
                    </a:schemeClr>
                  </a:glow>
                </a:effectLst>
                <a:ea typeface="Arial" charset="0"/>
                <a:cs typeface="Arial" charset="0"/>
              </a:rPr>
              <a:t> is Samantha</a:t>
            </a:r>
          </a:p>
          <a:p>
            <a:pPr>
              <a:defRPr/>
            </a:pPr>
            <a:endParaRPr lang="en-GB" i="0" dirty="0">
              <a:solidFill>
                <a:schemeClr val="tx1"/>
              </a:solidFill>
              <a:effectLst>
                <a:glow rad="101600">
                  <a:schemeClr val="bg1">
                    <a:alpha val="75000"/>
                  </a:schemeClr>
                </a:glow>
              </a:effectLst>
              <a:ea typeface="Arial" charset="0"/>
              <a:cs typeface="Arial" charset="0"/>
            </a:endParaRPr>
          </a:p>
          <a:p>
            <a:pPr>
              <a:defRPr/>
            </a:pPr>
            <a:endParaRPr lang="en-GB" i="0" dirty="0">
              <a:solidFill>
                <a:schemeClr val="tx1"/>
              </a:solidFill>
              <a:effectLst>
                <a:glow rad="101600">
                  <a:schemeClr val="bg1">
                    <a:alpha val="75000"/>
                  </a:schemeClr>
                </a:glow>
              </a:effectLst>
              <a:ea typeface="Arial" charset="0"/>
              <a:cs typeface="Arial" charset="0"/>
            </a:endParaRPr>
          </a:p>
          <a:p>
            <a:pPr>
              <a:defRPr/>
            </a:pPr>
            <a:r>
              <a:rPr lang="en-GB" i="0" dirty="0">
                <a:solidFill>
                  <a:schemeClr val="tx1"/>
                </a:solidFill>
                <a:effectLst>
                  <a:glow rad="101600">
                    <a:schemeClr val="bg1">
                      <a:alpha val="75000"/>
                    </a:schemeClr>
                  </a:glow>
                </a:effectLst>
                <a:ea typeface="Arial" charset="0"/>
                <a:cs typeface="Arial" charset="0"/>
              </a:rPr>
              <a:t>2. </a:t>
            </a:r>
            <a:r>
              <a:rPr lang="en-US" i="0" dirty="0">
                <a:solidFill>
                  <a:schemeClr val="tx1"/>
                </a:solidFill>
                <a:effectLst>
                  <a:glow rad="101600">
                    <a:schemeClr val="bg1">
                      <a:alpha val="75000"/>
                    </a:schemeClr>
                  </a:glow>
                </a:effectLst>
                <a:ea typeface="Arial" charset="0"/>
                <a:cs typeface="Arial" charset="0"/>
              </a:rPr>
              <a:t>Mitch believes that </a:t>
            </a:r>
            <a:r>
              <a:rPr lang="en-US" i="0" dirty="0" err="1">
                <a:solidFill>
                  <a:schemeClr val="tx1"/>
                </a:solidFill>
                <a:effectLst>
                  <a:glow rad="101600">
                    <a:schemeClr val="bg1">
                      <a:alpha val="75000"/>
                    </a:schemeClr>
                  </a:glow>
                </a:effectLst>
                <a:ea typeface="Arial" charset="0"/>
                <a:cs typeface="Arial" charset="0"/>
              </a:rPr>
              <a:t>Charly</a:t>
            </a:r>
            <a:r>
              <a:rPr lang="en-US" i="0" dirty="0">
                <a:solidFill>
                  <a:schemeClr val="tx1"/>
                </a:solidFill>
                <a:effectLst>
                  <a:glow rad="101600">
                    <a:schemeClr val="bg1">
                      <a:alpha val="75000"/>
                    </a:schemeClr>
                  </a:glow>
                </a:effectLst>
                <a:ea typeface="Arial" charset="0"/>
                <a:cs typeface="Arial" charset="0"/>
              </a:rPr>
              <a:t> is in Baltimore</a:t>
            </a:r>
            <a:endParaRPr lang="en-GB" i="0" dirty="0">
              <a:solidFill>
                <a:schemeClr val="tx1"/>
              </a:solidFill>
              <a:effectLst>
                <a:glow rad="101600">
                  <a:schemeClr val="bg1">
                    <a:alpha val="75000"/>
                  </a:schemeClr>
                </a:glow>
              </a:effectLst>
              <a:ea typeface="Arial" charset="0"/>
              <a:cs typeface="Arial" charset="0"/>
            </a:endParaRPr>
          </a:p>
          <a:p>
            <a:pPr>
              <a:defRPr/>
            </a:pPr>
            <a:endParaRPr lang="en-GB" i="0" dirty="0">
              <a:solidFill>
                <a:schemeClr val="tx1"/>
              </a:solidFill>
              <a:effectLst>
                <a:glow rad="101600">
                  <a:schemeClr val="bg1">
                    <a:alpha val="75000"/>
                  </a:schemeClr>
                </a:glow>
              </a:effectLst>
              <a:ea typeface="Arial" charset="0"/>
              <a:cs typeface="Arial" charset="0"/>
            </a:endParaRPr>
          </a:p>
          <a:p>
            <a:pPr>
              <a:defRPr/>
            </a:pPr>
            <a:r>
              <a:rPr lang="en-GB" i="0" dirty="0">
                <a:solidFill>
                  <a:schemeClr val="tx1"/>
                </a:solidFill>
                <a:effectLst>
                  <a:glow rad="101600">
                    <a:schemeClr val="bg1">
                      <a:alpha val="75000"/>
                    </a:schemeClr>
                  </a:glow>
                </a:effectLst>
                <a:ea typeface="Arial" charset="0"/>
                <a:cs typeface="Arial" charset="0"/>
              </a:rPr>
              <a:t>3. Mitch believes that Samantha is in Baltimore</a:t>
            </a:r>
          </a:p>
          <a:p>
            <a:pPr>
              <a:defRPr/>
            </a:pPr>
            <a:endParaRPr lang="en-GB" i="0" dirty="0">
              <a:solidFill>
                <a:schemeClr val="tx1"/>
              </a:solidFill>
              <a:effectLst>
                <a:glow rad="101600">
                  <a:schemeClr val="bg1">
                    <a:alpha val="75000"/>
                  </a:schemeClr>
                </a:glow>
              </a:effectLst>
              <a:ea typeface="Arial" charset="0"/>
              <a:cs typeface="Arial" charset="0"/>
            </a:endParaRPr>
          </a:p>
          <a:p>
            <a:pPr>
              <a:defRPr/>
            </a:pPr>
            <a:r>
              <a:rPr lang="en-GB" i="0" dirty="0">
                <a:solidFill>
                  <a:schemeClr val="tx1"/>
                </a:solidFill>
                <a:effectLst>
                  <a:glow rad="101600">
                    <a:schemeClr val="bg1">
                      <a:alpha val="75000"/>
                    </a:schemeClr>
                  </a:glow>
                </a:effectLst>
                <a:ea typeface="Arial" charset="0"/>
                <a:cs typeface="Arial" charset="0"/>
              </a:rPr>
              <a:t>(1) &amp; (2) </a:t>
            </a:r>
            <a:r>
              <a:rPr lang="en-GB" i="0" dirty="0" err="1">
                <a:solidFill>
                  <a:schemeClr val="tx1"/>
                </a:solidFill>
                <a:effectLst>
                  <a:glow rad="101600">
                    <a:schemeClr val="bg1">
                      <a:alpha val="75000"/>
                    </a:schemeClr>
                  </a:glow>
                </a:effectLst>
                <a:ea typeface="Arial" charset="0"/>
                <a:cs typeface="Arial" charset="0"/>
                <a:sym typeface="Symbol" charset="2"/>
              </a:rPr>
              <a:t></a:t>
            </a:r>
            <a:r>
              <a:rPr lang="en-GB" i="0" dirty="0">
                <a:solidFill>
                  <a:schemeClr val="tx1"/>
                </a:solidFill>
                <a:effectLst>
                  <a:glow rad="101600">
                    <a:schemeClr val="bg1">
                      <a:alpha val="75000"/>
                    </a:schemeClr>
                  </a:glow>
                </a:effectLst>
                <a:ea typeface="Arial" charset="0"/>
                <a:cs typeface="Arial" charset="0"/>
                <a:sym typeface="Symbol" charset="2"/>
              </a:rPr>
              <a:t> (3)</a:t>
            </a:r>
          </a:p>
        </p:txBody>
      </p:sp>
      <p:sp>
        <p:nvSpPr>
          <p:cNvPr id="78851" name="Line 4"/>
          <p:cNvSpPr>
            <a:spLocks noChangeShapeType="1"/>
          </p:cNvSpPr>
          <p:nvPr/>
        </p:nvSpPr>
        <p:spPr bwMode="auto">
          <a:xfrm flipH="1">
            <a:off x="1779588" y="3141663"/>
            <a:ext cx="215900" cy="287337"/>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spAutoFit/>
          </a:bodyPr>
          <a:lstStyle/>
          <a:p>
            <a:endParaRPr lang="en-US"/>
          </a:p>
        </p:txBody>
      </p:sp>
    </p:spTree>
    <p:extLst>
      <p:ext uri="{BB962C8B-B14F-4D97-AF65-F5344CB8AC3E}">
        <p14:creationId xmlns:p14="http://schemas.microsoft.com/office/powerpoint/2010/main" val="303258057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Rectangle 2"/>
          <p:cNvSpPr>
            <a:spLocks noChangeArrowheads="1"/>
          </p:cNvSpPr>
          <p:nvPr/>
        </p:nvSpPr>
        <p:spPr bwMode="auto">
          <a:xfrm>
            <a:off x="1908175" y="4724400"/>
            <a:ext cx="1079500" cy="50482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79874" name="Text Box 3"/>
          <p:cNvSpPr txBox="1">
            <a:spLocks noChangeArrowheads="1"/>
          </p:cNvSpPr>
          <p:nvPr/>
        </p:nvSpPr>
        <p:spPr bwMode="auto">
          <a:xfrm>
            <a:off x="684213" y="692150"/>
            <a:ext cx="7200900" cy="280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i="0"/>
              <a:t>1. Charly is Samantha</a:t>
            </a:r>
          </a:p>
          <a:p>
            <a:pPr eaLnBrk="1" hangingPunct="1"/>
            <a:endParaRPr lang="en-GB" i="0"/>
          </a:p>
          <a:p>
            <a:pPr eaLnBrk="1" hangingPunct="1"/>
            <a:endParaRPr lang="en-GB" i="0"/>
          </a:p>
          <a:p>
            <a:pPr eaLnBrk="1" hangingPunct="1"/>
            <a:r>
              <a:rPr lang="en-GB" i="0"/>
              <a:t>2. </a:t>
            </a:r>
            <a:r>
              <a:rPr lang="en-US" i="0"/>
              <a:t>Mitch believes that Charly is in Baltimore</a:t>
            </a:r>
            <a:endParaRPr lang="en-GB" i="0"/>
          </a:p>
          <a:p>
            <a:pPr eaLnBrk="1" hangingPunct="1"/>
            <a:endParaRPr lang="en-GB" i="0"/>
          </a:p>
          <a:p>
            <a:pPr eaLnBrk="1" hangingPunct="1"/>
            <a:r>
              <a:rPr lang="en-GB" i="0"/>
              <a:t>3. Mitch believes that Samantha is in Baltimore</a:t>
            </a:r>
          </a:p>
          <a:p>
            <a:pPr eaLnBrk="1" hangingPunct="1"/>
            <a:endParaRPr lang="en-GB" i="0"/>
          </a:p>
          <a:p>
            <a:pPr eaLnBrk="1" hangingPunct="1"/>
            <a:r>
              <a:rPr lang="en-GB" i="0"/>
              <a:t>(1) &amp; (2) </a:t>
            </a:r>
            <a:r>
              <a:rPr lang="en-GB" i="0">
                <a:sym typeface="Symbol" charset="0"/>
              </a:rPr>
              <a:t> (3)</a:t>
            </a:r>
          </a:p>
        </p:txBody>
      </p:sp>
      <p:sp>
        <p:nvSpPr>
          <p:cNvPr id="79875" name="Line 4"/>
          <p:cNvSpPr>
            <a:spLocks noChangeShapeType="1"/>
          </p:cNvSpPr>
          <p:nvPr/>
        </p:nvSpPr>
        <p:spPr bwMode="auto">
          <a:xfrm flipH="1">
            <a:off x="1779588" y="3141663"/>
            <a:ext cx="215900" cy="287337"/>
          </a:xfrm>
          <a:prstGeom prst="line">
            <a:avLst/>
          </a:prstGeom>
          <a:noFill/>
          <a:ln w="38100">
            <a:solidFill>
              <a:schemeClr val="bg1"/>
            </a:solidFill>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79876" name="Text Box 5"/>
          <p:cNvSpPr txBox="1">
            <a:spLocks noChangeArrowheads="1"/>
          </p:cNvSpPr>
          <p:nvPr/>
        </p:nvSpPr>
        <p:spPr bwMode="auto">
          <a:xfrm>
            <a:off x="684213" y="4110038"/>
            <a:ext cx="5834062" cy="178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i="0"/>
              <a:t>4. Mitch registers &lt;Charly, Baltimore&gt;</a:t>
            </a:r>
          </a:p>
          <a:p>
            <a:pPr eaLnBrk="1" hangingPunct="1"/>
            <a:endParaRPr lang="en-GB" i="0"/>
          </a:p>
          <a:p>
            <a:pPr eaLnBrk="1" hangingPunct="1"/>
            <a:r>
              <a:rPr lang="en-GB" i="0"/>
              <a:t>5. Mitch registers</a:t>
            </a:r>
            <a:r>
              <a:rPr lang="en-GB"/>
              <a:t> </a:t>
            </a:r>
            <a:r>
              <a:rPr lang="en-GB" i="0"/>
              <a:t>&lt;Samantha, Baltimore&gt;</a:t>
            </a:r>
          </a:p>
          <a:p>
            <a:pPr eaLnBrk="1" hangingPunct="1"/>
            <a:endParaRPr lang="en-GB" i="0"/>
          </a:p>
          <a:p>
            <a:pPr eaLnBrk="1" hangingPunct="1"/>
            <a:r>
              <a:rPr lang="en-GB" i="0"/>
              <a:t>(1) &amp; (4) </a:t>
            </a:r>
            <a:r>
              <a:rPr lang="en-GB" i="0">
                <a:sym typeface="Symbol" charset="0"/>
              </a:rPr>
              <a:t> (5)</a:t>
            </a:r>
          </a:p>
        </p:txBody>
      </p:sp>
    </p:spTree>
    <p:extLst>
      <p:ext uri="{BB962C8B-B14F-4D97-AF65-F5344CB8AC3E}">
        <p14:creationId xmlns:p14="http://schemas.microsoft.com/office/powerpoint/2010/main" val="135735919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Text Box 6"/>
          <p:cNvSpPr txBox="1">
            <a:spLocks noChangeArrowheads="1"/>
          </p:cNvSpPr>
          <p:nvPr/>
        </p:nvSpPr>
        <p:spPr bwMode="auto">
          <a:xfrm>
            <a:off x="755650" y="2636838"/>
            <a:ext cx="2452972" cy="1785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i="0" dirty="0"/>
              <a:t>Subjects represent </a:t>
            </a:r>
            <a:br>
              <a:rPr lang="en-GB" i="0" dirty="0"/>
            </a:br>
            <a:r>
              <a:rPr lang="en-GB" i="0" dirty="0" smtClean="0"/>
              <a:t>registration only</a:t>
            </a:r>
            <a:endParaRPr lang="en-GB" i="0" dirty="0"/>
          </a:p>
          <a:p>
            <a:pPr eaLnBrk="1" hangingPunct="1"/>
            <a:endParaRPr lang="en-GB" i="0" dirty="0"/>
          </a:p>
          <a:p>
            <a:pPr eaLnBrk="1" hangingPunct="1"/>
            <a:r>
              <a:rPr lang="en-GB" i="0" dirty="0"/>
              <a:t>Subjects represent </a:t>
            </a:r>
            <a:br>
              <a:rPr lang="en-GB" i="0" dirty="0"/>
            </a:br>
            <a:r>
              <a:rPr lang="en-GB" i="0" dirty="0"/>
              <a:t>beliefs</a:t>
            </a:r>
          </a:p>
        </p:txBody>
      </p:sp>
      <p:sp>
        <p:nvSpPr>
          <p:cNvPr id="80898" name="Oval 7"/>
          <p:cNvSpPr>
            <a:spLocks noChangeArrowheads="1"/>
          </p:cNvSpPr>
          <p:nvPr/>
        </p:nvSpPr>
        <p:spPr bwMode="auto">
          <a:xfrm rot="-2100000">
            <a:off x="4089400" y="908050"/>
            <a:ext cx="2668588" cy="1039813"/>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spAutoFit/>
          </a:bodyPr>
          <a:lstStyle/>
          <a:p>
            <a:pPr algn="ctr"/>
            <a:r>
              <a:rPr lang="en-GB" i="0"/>
              <a:t>False belief </a:t>
            </a:r>
            <a:br>
              <a:rPr lang="en-GB" i="0"/>
            </a:br>
            <a:r>
              <a:rPr lang="en-GB" i="0"/>
              <a:t>about location</a:t>
            </a:r>
          </a:p>
        </p:txBody>
      </p:sp>
      <p:sp>
        <p:nvSpPr>
          <p:cNvPr id="80899" name="Oval 8"/>
          <p:cNvSpPr>
            <a:spLocks noChangeArrowheads="1"/>
          </p:cNvSpPr>
          <p:nvPr/>
        </p:nvSpPr>
        <p:spPr bwMode="auto">
          <a:xfrm rot="-2100000">
            <a:off x="6019800" y="1016000"/>
            <a:ext cx="2601913" cy="1039813"/>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spAutoFit/>
          </a:bodyPr>
          <a:lstStyle/>
          <a:p>
            <a:pPr algn="ctr"/>
            <a:r>
              <a:rPr lang="en-GB" i="0"/>
              <a:t>False belief </a:t>
            </a:r>
            <a:br>
              <a:rPr lang="en-GB" i="0"/>
            </a:br>
            <a:r>
              <a:rPr lang="en-GB" i="0"/>
              <a:t>about identity</a:t>
            </a:r>
          </a:p>
        </p:txBody>
      </p:sp>
      <p:sp>
        <p:nvSpPr>
          <p:cNvPr id="80900" name="Text Box 9"/>
          <p:cNvSpPr txBox="1">
            <a:spLocks noChangeArrowheads="1"/>
          </p:cNvSpPr>
          <p:nvPr/>
        </p:nvSpPr>
        <p:spPr bwMode="auto">
          <a:xfrm>
            <a:off x="4327525" y="2689225"/>
            <a:ext cx="703263"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a:t>pass</a:t>
            </a:r>
          </a:p>
        </p:txBody>
      </p:sp>
      <p:sp>
        <p:nvSpPr>
          <p:cNvPr id="80901" name="Text Box 10"/>
          <p:cNvSpPr txBox="1">
            <a:spLocks noChangeArrowheads="1"/>
          </p:cNvSpPr>
          <p:nvPr/>
        </p:nvSpPr>
        <p:spPr bwMode="auto">
          <a:xfrm>
            <a:off x="6578600" y="2689225"/>
            <a:ext cx="549275"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a:t>fail</a:t>
            </a:r>
          </a:p>
        </p:txBody>
      </p:sp>
      <p:sp>
        <p:nvSpPr>
          <p:cNvPr id="80902" name="Text Box 11"/>
          <p:cNvSpPr txBox="1">
            <a:spLocks noChangeArrowheads="1"/>
          </p:cNvSpPr>
          <p:nvPr/>
        </p:nvSpPr>
        <p:spPr bwMode="auto">
          <a:xfrm>
            <a:off x="4354513" y="3722688"/>
            <a:ext cx="703262"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a:t>pass</a:t>
            </a:r>
          </a:p>
        </p:txBody>
      </p:sp>
      <p:sp>
        <p:nvSpPr>
          <p:cNvPr id="80903" name="Text Box 12"/>
          <p:cNvSpPr txBox="1">
            <a:spLocks noChangeArrowheads="1"/>
          </p:cNvSpPr>
          <p:nvPr/>
        </p:nvSpPr>
        <p:spPr bwMode="auto">
          <a:xfrm>
            <a:off x="6605588" y="3722688"/>
            <a:ext cx="703262"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a:t>pass</a:t>
            </a:r>
          </a:p>
        </p:txBody>
      </p:sp>
      <p:cxnSp>
        <p:nvCxnSpPr>
          <p:cNvPr id="80904" name="Straight Connector 11"/>
          <p:cNvCxnSpPr>
            <a:cxnSpLocks noChangeShapeType="1"/>
          </p:cNvCxnSpPr>
          <p:nvPr/>
        </p:nvCxnSpPr>
        <p:spPr bwMode="auto">
          <a:xfrm flipV="1">
            <a:off x="457200" y="2438400"/>
            <a:ext cx="8077200" cy="76200"/>
          </a:xfrm>
          <a:prstGeom prst="line">
            <a:avLst/>
          </a:prstGeom>
          <a:noFill/>
          <a:ln w="25400">
            <a:solidFill>
              <a:schemeClr val="bg1"/>
            </a:solidFill>
            <a:round/>
            <a:headEnd/>
            <a:tailEnd/>
          </a:ln>
          <a:extLst>
            <a:ext uri="{909E8E84-426E-40dd-AFC4-6F175D3DCCD1}">
              <a14:hiddenFill xmlns:a14="http://schemas.microsoft.com/office/drawing/2010/main">
                <a:noFill/>
              </a14:hiddenFill>
            </a:ext>
          </a:extLst>
        </p:spPr>
      </p:cxnSp>
      <p:cxnSp>
        <p:nvCxnSpPr>
          <p:cNvPr id="80905" name="Straight Connector 15"/>
          <p:cNvCxnSpPr>
            <a:cxnSpLocks noChangeShapeType="1"/>
          </p:cNvCxnSpPr>
          <p:nvPr/>
        </p:nvCxnSpPr>
        <p:spPr bwMode="auto">
          <a:xfrm flipV="1">
            <a:off x="457200" y="4572000"/>
            <a:ext cx="8077200" cy="76200"/>
          </a:xfrm>
          <a:prstGeom prst="line">
            <a:avLst/>
          </a:prstGeom>
          <a:noFill/>
          <a:ln w="25400">
            <a:solidFill>
              <a:schemeClr val="bg1"/>
            </a:solidFill>
            <a:round/>
            <a:headEnd/>
            <a:tailEnd/>
          </a:ln>
          <a:extLst>
            <a:ext uri="{909E8E84-426E-40dd-AFC4-6F175D3DCCD1}">
              <a14:hiddenFill xmlns:a14="http://schemas.microsoft.com/office/drawing/2010/main">
                <a:noFill/>
              </a14:hiddenFill>
            </a:ext>
          </a:extLst>
        </p:spPr>
      </p:cxnSp>
      <p:cxnSp>
        <p:nvCxnSpPr>
          <p:cNvPr id="80906" name="Straight Connector 16"/>
          <p:cNvCxnSpPr>
            <a:cxnSpLocks noChangeShapeType="1"/>
          </p:cNvCxnSpPr>
          <p:nvPr/>
        </p:nvCxnSpPr>
        <p:spPr bwMode="auto">
          <a:xfrm flipV="1">
            <a:off x="457200" y="3505200"/>
            <a:ext cx="8077200" cy="76200"/>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327706741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6"/>
          <p:cNvSpPr txBox="1">
            <a:spLocks noChangeArrowheads="1"/>
          </p:cNvSpPr>
          <p:nvPr/>
        </p:nvSpPr>
        <p:spPr bwMode="auto">
          <a:xfrm>
            <a:off x="4860032" y="5949280"/>
            <a:ext cx="370423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i="0" dirty="0" smtClean="0"/>
              <a:t>Rubio, Richardson &amp; Butterfill</a:t>
            </a:r>
            <a:endParaRPr lang="en-GB" i="0" dirty="0"/>
          </a:p>
        </p:txBody>
      </p:sp>
    </p:spTree>
    <p:extLst>
      <p:ext uri="{BB962C8B-B14F-4D97-AF65-F5344CB8AC3E}">
        <p14:creationId xmlns:p14="http://schemas.microsoft.com/office/powerpoint/2010/main" val="239263011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9"/>
          <p:cNvGrpSpPr/>
          <p:nvPr/>
        </p:nvGrpSpPr>
        <p:grpSpPr>
          <a:xfrm>
            <a:off x="0" y="415529"/>
            <a:ext cx="9144000" cy="5317727"/>
            <a:chOff x="6156176" y="116632"/>
            <a:chExt cx="2987824" cy="1737580"/>
          </a:xfrm>
        </p:grpSpPr>
        <p:pic>
          <p:nvPicPr>
            <p:cNvPr id="15" name="Picture 14" descr="fb_identity_1_bright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9940" y="116632"/>
              <a:ext cx="2834060" cy="1713790"/>
            </a:xfrm>
            <a:prstGeom prst="rect">
              <a:avLst/>
            </a:prstGeom>
          </p:spPr>
        </p:pic>
        <p:sp>
          <p:nvSpPr>
            <p:cNvPr id="5" name="Rectangle 4"/>
            <p:cNvSpPr/>
            <p:nvPr/>
          </p:nvSpPr>
          <p:spPr bwMode="auto">
            <a:xfrm>
              <a:off x="6732240" y="1412776"/>
              <a:ext cx="360040" cy="216024"/>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pic>
          <p:nvPicPr>
            <p:cNvPr id="2" name="Picture 1" descr="barrier_car1_brighter.png"/>
            <p:cNvPicPr>
              <a:picLocks noChangeAspect="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6156176" y="1102519"/>
              <a:ext cx="864096" cy="751693"/>
            </a:xfrm>
            <a:prstGeom prst="rect">
              <a:avLst/>
            </a:prstGeom>
          </p:spPr>
        </p:pic>
      </p:grpSp>
      <p:sp>
        <p:nvSpPr>
          <p:cNvPr id="6" name="Text Box 6"/>
          <p:cNvSpPr txBox="1">
            <a:spLocks noChangeArrowheads="1"/>
          </p:cNvSpPr>
          <p:nvPr/>
        </p:nvSpPr>
        <p:spPr bwMode="auto">
          <a:xfrm>
            <a:off x="4860032" y="5949280"/>
            <a:ext cx="370423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i="0" dirty="0" smtClean="0"/>
              <a:t>Rubio, Richardson &amp; Butterfill</a:t>
            </a:r>
            <a:endParaRPr lang="en-GB" i="0" dirty="0"/>
          </a:p>
        </p:txBody>
      </p:sp>
    </p:spTree>
    <p:extLst>
      <p:ext uri="{BB962C8B-B14F-4D97-AF65-F5344CB8AC3E}">
        <p14:creationId xmlns:p14="http://schemas.microsoft.com/office/powerpoint/2010/main" val="73332658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fb_identity_2_bright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7544" y="-152098"/>
            <a:ext cx="8570408" cy="6152498"/>
          </a:xfrm>
          <a:prstGeom prst="rect">
            <a:avLst/>
          </a:prstGeom>
        </p:spPr>
      </p:pic>
      <p:pic>
        <p:nvPicPr>
          <p:cNvPr id="18" name="Picture 17" descr="barrier_car2_bright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73204">
            <a:off x="900801" y="3555350"/>
            <a:ext cx="2014217" cy="1925680"/>
          </a:xfrm>
          <a:prstGeom prst="rect">
            <a:avLst/>
          </a:prstGeom>
        </p:spPr>
      </p:pic>
      <p:sp>
        <p:nvSpPr>
          <p:cNvPr id="4" name="Text Box 6"/>
          <p:cNvSpPr txBox="1">
            <a:spLocks noChangeArrowheads="1"/>
          </p:cNvSpPr>
          <p:nvPr/>
        </p:nvSpPr>
        <p:spPr bwMode="auto">
          <a:xfrm>
            <a:off x="4860032" y="5949280"/>
            <a:ext cx="370423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i="0" dirty="0" smtClean="0"/>
              <a:t>Rubio, Richardson &amp; Butterfill</a:t>
            </a:r>
            <a:endParaRPr lang="en-GB" i="0" dirty="0"/>
          </a:p>
        </p:txBody>
      </p:sp>
    </p:spTree>
    <p:extLst>
      <p:ext uri="{BB962C8B-B14F-4D97-AF65-F5344CB8AC3E}">
        <p14:creationId xmlns:p14="http://schemas.microsoft.com/office/powerpoint/2010/main" val="191664262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descr="fb_identity_3_bright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8083" y="260648"/>
            <a:ext cx="7878122" cy="6111515"/>
          </a:xfrm>
          <a:prstGeom prst="rect">
            <a:avLst/>
          </a:prstGeom>
        </p:spPr>
      </p:pic>
      <p:pic>
        <p:nvPicPr>
          <p:cNvPr id="19" name="Picture 18" descr="barrier_car2_bright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1560" y="3988433"/>
            <a:ext cx="2008614" cy="1920324"/>
          </a:xfrm>
          <a:prstGeom prst="rect">
            <a:avLst/>
          </a:prstGeom>
        </p:spPr>
      </p:pic>
      <p:sp>
        <p:nvSpPr>
          <p:cNvPr id="5" name="Text Box 6"/>
          <p:cNvSpPr txBox="1">
            <a:spLocks noChangeArrowheads="1"/>
          </p:cNvSpPr>
          <p:nvPr/>
        </p:nvSpPr>
        <p:spPr bwMode="auto">
          <a:xfrm>
            <a:off x="4860032" y="5949280"/>
            <a:ext cx="370423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i="0" dirty="0" smtClean="0"/>
              <a:t>Rubio, Richardson &amp; Butterfill</a:t>
            </a:r>
            <a:endParaRPr lang="en-GB" i="0" dirty="0"/>
          </a:p>
        </p:txBody>
      </p:sp>
    </p:spTree>
    <p:extLst>
      <p:ext uri="{BB962C8B-B14F-4D97-AF65-F5344CB8AC3E}">
        <p14:creationId xmlns:p14="http://schemas.microsoft.com/office/powerpoint/2010/main" val="215204365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descr="fb_identity_3_bright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8083" y="260648"/>
            <a:ext cx="7878122" cy="6111515"/>
          </a:xfrm>
          <a:prstGeom prst="rect">
            <a:avLst/>
          </a:prstGeom>
        </p:spPr>
      </p:pic>
      <p:pic>
        <p:nvPicPr>
          <p:cNvPr id="19" name="Picture 18" descr="barrier_car2_bright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1560" y="3988433"/>
            <a:ext cx="2008614" cy="1920324"/>
          </a:xfrm>
          <a:prstGeom prst="rect">
            <a:avLst/>
          </a:prstGeom>
        </p:spPr>
      </p:pic>
      <p:sp>
        <p:nvSpPr>
          <p:cNvPr id="6" name="Text Box 3"/>
          <p:cNvSpPr txBox="1">
            <a:spLocks noChangeArrowheads="1"/>
          </p:cNvSpPr>
          <p:nvPr/>
        </p:nvSpPr>
        <p:spPr bwMode="auto">
          <a:xfrm>
            <a:off x="6065763" y="3933056"/>
            <a:ext cx="1890613" cy="430887"/>
          </a:xfrm>
          <a:prstGeom prst="rect">
            <a:avLst/>
          </a:prstGeom>
          <a:solidFill>
            <a:srgbClr val="FF66FF"/>
          </a:solidFill>
          <a:ln>
            <a:noFill/>
          </a:ln>
          <a:extLst/>
        </p:spPr>
        <p:txBody>
          <a:bodyPr wrap="squar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algn="ctr" eaLnBrk="1" hangingPunct="1">
              <a:spcAft>
                <a:spcPct val="50000"/>
              </a:spcAft>
            </a:pPr>
            <a:r>
              <a:rPr lang="en-GB" i="0" dirty="0" smtClean="0">
                <a:effectLst>
                  <a:glow rad="101600">
                    <a:schemeClr val="tx1">
                      <a:alpha val="75000"/>
                    </a:schemeClr>
                  </a:glow>
                </a:effectLst>
              </a:rPr>
              <a:t>her car is here</a:t>
            </a:r>
            <a:endParaRPr lang="en-GB" i="0" dirty="0">
              <a:effectLst>
                <a:glow rad="101600">
                  <a:schemeClr val="tx1">
                    <a:alpha val="75000"/>
                  </a:schemeClr>
                </a:glow>
              </a:effectLst>
            </a:endParaRPr>
          </a:p>
        </p:txBody>
      </p:sp>
      <p:sp>
        <p:nvSpPr>
          <p:cNvPr id="3" name="Down Arrow 2"/>
          <p:cNvSpPr/>
          <p:nvPr/>
        </p:nvSpPr>
        <p:spPr bwMode="auto">
          <a:xfrm>
            <a:off x="6732240" y="4293096"/>
            <a:ext cx="504056" cy="504056"/>
          </a:xfrm>
          <a:prstGeom prst="downArrow">
            <a:avLst/>
          </a:prstGeom>
          <a:solidFill>
            <a:srgbClr val="FF66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200" b="0" i="1" u="none" strike="noStrike" cap="none" normalizeH="0" baseline="0">
              <a:ln>
                <a:noFill/>
              </a:ln>
              <a:solidFill>
                <a:schemeClr val="bg1"/>
              </a:solidFill>
              <a:effectLst/>
              <a:latin typeface="Myriad Web" charset="0"/>
              <a:ea typeface="Arial" charset="0"/>
              <a:cs typeface="Arial" charset="0"/>
            </a:endParaRPr>
          </a:p>
        </p:txBody>
      </p:sp>
      <p:sp>
        <p:nvSpPr>
          <p:cNvPr id="10" name="Text Box 6"/>
          <p:cNvSpPr txBox="1">
            <a:spLocks noChangeArrowheads="1"/>
          </p:cNvSpPr>
          <p:nvPr/>
        </p:nvSpPr>
        <p:spPr bwMode="auto">
          <a:xfrm>
            <a:off x="4860032" y="5949280"/>
            <a:ext cx="370423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i="0" dirty="0" smtClean="0"/>
              <a:t>Rubio, Richardson &amp; Butterfill</a:t>
            </a:r>
            <a:endParaRPr lang="en-GB" i="0" dirty="0"/>
          </a:p>
        </p:txBody>
      </p:sp>
    </p:spTree>
    <p:extLst>
      <p:ext uri="{BB962C8B-B14F-4D97-AF65-F5344CB8AC3E}">
        <p14:creationId xmlns:p14="http://schemas.microsoft.com/office/powerpoint/2010/main" val="238970806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descr="fb_identity_3_bright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8083" y="260648"/>
            <a:ext cx="7878122" cy="6111515"/>
          </a:xfrm>
          <a:prstGeom prst="rect">
            <a:avLst/>
          </a:prstGeom>
        </p:spPr>
      </p:pic>
      <p:pic>
        <p:nvPicPr>
          <p:cNvPr id="19" name="Picture 18" descr="barrier_car2_bright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1560" y="3988433"/>
            <a:ext cx="2008614" cy="1920324"/>
          </a:xfrm>
          <a:prstGeom prst="rect">
            <a:avLst/>
          </a:prstGeom>
        </p:spPr>
      </p:pic>
      <p:sp>
        <p:nvSpPr>
          <p:cNvPr id="3" name="Down Arrow 2"/>
          <p:cNvSpPr/>
          <p:nvPr/>
        </p:nvSpPr>
        <p:spPr bwMode="auto">
          <a:xfrm>
            <a:off x="6732240" y="4293096"/>
            <a:ext cx="504056" cy="504056"/>
          </a:xfrm>
          <a:prstGeom prst="downArrow">
            <a:avLst/>
          </a:prstGeom>
          <a:solidFill>
            <a:srgbClr val="FF66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200" b="0" i="1" u="none" strike="noStrike" cap="none" normalizeH="0" baseline="0">
              <a:ln>
                <a:noFill/>
              </a:ln>
              <a:solidFill>
                <a:schemeClr val="bg1"/>
              </a:solidFill>
              <a:effectLst/>
              <a:latin typeface="Myriad Web" charset="0"/>
              <a:ea typeface="Arial" charset="0"/>
              <a:cs typeface="Arial" charset="0"/>
            </a:endParaRPr>
          </a:p>
        </p:txBody>
      </p:sp>
      <p:sp>
        <p:nvSpPr>
          <p:cNvPr id="7" name="Text Box 3"/>
          <p:cNvSpPr txBox="1">
            <a:spLocks noChangeArrowheads="1"/>
          </p:cNvSpPr>
          <p:nvPr/>
        </p:nvSpPr>
        <p:spPr bwMode="auto">
          <a:xfrm>
            <a:off x="611560" y="2996952"/>
            <a:ext cx="2016224" cy="769441"/>
          </a:xfrm>
          <a:prstGeom prst="rect">
            <a:avLst/>
          </a:prstGeom>
          <a:solidFill>
            <a:srgbClr val="FF66FF"/>
          </a:solidFill>
          <a:ln>
            <a:noFill/>
          </a:ln>
          <a:extLst/>
        </p:spPr>
        <p:txBody>
          <a:bodyPr wrap="squar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algn="ctr" eaLnBrk="1" hangingPunct="1">
              <a:spcAft>
                <a:spcPct val="50000"/>
              </a:spcAft>
            </a:pPr>
            <a:r>
              <a:rPr lang="en-GB" i="0" dirty="0" smtClean="0">
                <a:effectLst>
                  <a:glow rad="101600">
                    <a:schemeClr val="tx1">
                      <a:alpha val="75000"/>
                    </a:schemeClr>
                  </a:glow>
                </a:effectLst>
              </a:rPr>
              <a:t>she believes her car is here</a:t>
            </a:r>
            <a:endParaRPr lang="en-GB" i="0" dirty="0">
              <a:effectLst>
                <a:glow rad="101600">
                  <a:schemeClr val="tx1">
                    <a:alpha val="75000"/>
                  </a:schemeClr>
                </a:glow>
              </a:effectLst>
            </a:endParaRPr>
          </a:p>
        </p:txBody>
      </p:sp>
      <p:sp>
        <p:nvSpPr>
          <p:cNvPr id="8" name="Down Arrow 7"/>
          <p:cNvSpPr/>
          <p:nvPr/>
        </p:nvSpPr>
        <p:spPr bwMode="auto">
          <a:xfrm>
            <a:off x="1331640" y="3717032"/>
            <a:ext cx="504056" cy="504056"/>
          </a:xfrm>
          <a:prstGeom prst="downArrow">
            <a:avLst/>
          </a:prstGeom>
          <a:solidFill>
            <a:srgbClr val="FF66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200" b="0" i="1" u="none" strike="noStrike" cap="none" normalizeH="0" baseline="0">
              <a:ln>
                <a:noFill/>
              </a:ln>
              <a:solidFill>
                <a:schemeClr val="bg1"/>
              </a:solidFill>
              <a:effectLst/>
              <a:latin typeface="Myriad Web" charset="0"/>
              <a:ea typeface="Arial" charset="0"/>
              <a:cs typeface="Arial" charset="0"/>
            </a:endParaRPr>
          </a:p>
        </p:txBody>
      </p:sp>
      <p:sp>
        <p:nvSpPr>
          <p:cNvPr id="9" name="Text Box 6"/>
          <p:cNvSpPr txBox="1">
            <a:spLocks noChangeArrowheads="1"/>
          </p:cNvSpPr>
          <p:nvPr/>
        </p:nvSpPr>
        <p:spPr bwMode="auto">
          <a:xfrm>
            <a:off x="4860032" y="5949280"/>
            <a:ext cx="370423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i="0" dirty="0" smtClean="0"/>
              <a:t>Rubio, Richardson &amp; Butterfill</a:t>
            </a:r>
            <a:endParaRPr lang="en-GB" i="0" dirty="0"/>
          </a:p>
        </p:txBody>
      </p:sp>
      <p:sp>
        <p:nvSpPr>
          <p:cNvPr id="10" name="Text Box 3"/>
          <p:cNvSpPr txBox="1">
            <a:spLocks noChangeArrowheads="1"/>
          </p:cNvSpPr>
          <p:nvPr/>
        </p:nvSpPr>
        <p:spPr bwMode="auto">
          <a:xfrm>
            <a:off x="6065763" y="3933056"/>
            <a:ext cx="1890613" cy="430887"/>
          </a:xfrm>
          <a:prstGeom prst="rect">
            <a:avLst/>
          </a:prstGeom>
          <a:solidFill>
            <a:srgbClr val="FF66FF"/>
          </a:solidFill>
          <a:ln>
            <a:noFill/>
          </a:ln>
          <a:extLst/>
        </p:spPr>
        <p:txBody>
          <a:bodyPr wrap="squar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algn="ctr" eaLnBrk="1" hangingPunct="1">
              <a:spcAft>
                <a:spcPct val="50000"/>
              </a:spcAft>
            </a:pPr>
            <a:r>
              <a:rPr lang="en-GB" i="0" dirty="0" smtClean="0">
                <a:effectLst>
                  <a:glow rad="101600">
                    <a:schemeClr val="tx1">
                      <a:alpha val="75000"/>
                    </a:schemeClr>
                  </a:glow>
                </a:effectLst>
              </a:rPr>
              <a:t>her car is here</a:t>
            </a:r>
            <a:endParaRPr lang="en-GB" i="0" dirty="0">
              <a:effectLst>
                <a:glow rad="101600">
                  <a:schemeClr val="tx1">
                    <a:alpha val="75000"/>
                  </a:schemeClr>
                </a:glow>
              </a:effectLst>
            </a:endParaRPr>
          </a:p>
        </p:txBody>
      </p:sp>
    </p:spTree>
    <p:extLst>
      <p:ext uri="{BB962C8B-B14F-4D97-AF65-F5344CB8AC3E}">
        <p14:creationId xmlns:p14="http://schemas.microsoft.com/office/powerpoint/2010/main" val="212389390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descr="fb_identity_3_bright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8083" y="260648"/>
            <a:ext cx="7878122" cy="6111515"/>
          </a:xfrm>
          <a:prstGeom prst="rect">
            <a:avLst/>
          </a:prstGeom>
        </p:spPr>
      </p:pic>
      <p:pic>
        <p:nvPicPr>
          <p:cNvPr id="19" name="Picture 18" descr="barrier_car2_bright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1560" y="3988433"/>
            <a:ext cx="2008614" cy="1920324"/>
          </a:xfrm>
          <a:prstGeom prst="rect">
            <a:avLst/>
          </a:prstGeom>
        </p:spPr>
      </p:pic>
      <p:sp>
        <p:nvSpPr>
          <p:cNvPr id="3" name="Down Arrow 2"/>
          <p:cNvSpPr/>
          <p:nvPr/>
        </p:nvSpPr>
        <p:spPr bwMode="auto">
          <a:xfrm>
            <a:off x="6732240" y="4293096"/>
            <a:ext cx="504056" cy="504056"/>
          </a:xfrm>
          <a:prstGeom prst="downArrow">
            <a:avLst/>
          </a:prstGeom>
          <a:solidFill>
            <a:srgbClr val="FF66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200" b="0" i="1" u="none" strike="noStrike" cap="none" normalizeH="0" baseline="0">
              <a:ln>
                <a:noFill/>
              </a:ln>
              <a:solidFill>
                <a:schemeClr val="bg1"/>
              </a:solidFill>
              <a:effectLst/>
              <a:latin typeface="Myriad Web" charset="0"/>
              <a:ea typeface="Arial" charset="0"/>
              <a:cs typeface="Arial" charset="0"/>
            </a:endParaRPr>
          </a:p>
        </p:txBody>
      </p:sp>
      <p:sp>
        <p:nvSpPr>
          <p:cNvPr id="7" name="Text Box 3"/>
          <p:cNvSpPr txBox="1">
            <a:spLocks noChangeArrowheads="1"/>
          </p:cNvSpPr>
          <p:nvPr/>
        </p:nvSpPr>
        <p:spPr bwMode="auto">
          <a:xfrm>
            <a:off x="611560" y="2996952"/>
            <a:ext cx="2016224" cy="769441"/>
          </a:xfrm>
          <a:prstGeom prst="rect">
            <a:avLst/>
          </a:prstGeom>
          <a:solidFill>
            <a:srgbClr val="FF66FF"/>
          </a:solidFill>
          <a:ln>
            <a:noFill/>
          </a:ln>
          <a:extLst/>
        </p:spPr>
        <p:txBody>
          <a:bodyPr wrap="squar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algn="ctr" eaLnBrk="1" hangingPunct="1">
              <a:spcAft>
                <a:spcPct val="50000"/>
              </a:spcAft>
            </a:pPr>
            <a:r>
              <a:rPr lang="en-GB" i="0" dirty="0" smtClean="0">
                <a:effectLst>
                  <a:glow rad="101600">
                    <a:schemeClr val="tx1">
                      <a:alpha val="75000"/>
                    </a:schemeClr>
                  </a:glow>
                </a:effectLst>
              </a:rPr>
              <a:t>she believes her car is here</a:t>
            </a:r>
            <a:endParaRPr lang="en-GB" i="0" dirty="0">
              <a:effectLst>
                <a:glow rad="101600">
                  <a:schemeClr val="tx1">
                    <a:alpha val="75000"/>
                  </a:schemeClr>
                </a:glow>
              </a:effectLst>
            </a:endParaRPr>
          </a:p>
        </p:txBody>
      </p:sp>
      <p:sp>
        <p:nvSpPr>
          <p:cNvPr id="8" name="Down Arrow 7"/>
          <p:cNvSpPr/>
          <p:nvPr/>
        </p:nvSpPr>
        <p:spPr bwMode="auto">
          <a:xfrm>
            <a:off x="1331640" y="3717032"/>
            <a:ext cx="504056" cy="504056"/>
          </a:xfrm>
          <a:prstGeom prst="downArrow">
            <a:avLst/>
          </a:prstGeom>
          <a:solidFill>
            <a:srgbClr val="FF66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200" b="0" i="1" u="none" strike="noStrike" cap="none" normalizeH="0" baseline="0">
              <a:ln>
                <a:noFill/>
              </a:ln>
              <a:solidFill>
                <a:schemeClr val="bg1"/>
              </a:solidFill>
              <a:effectLst/>
              <a:latin typeface="Myriad Web" charset="0"/>
              <a:ea typeface="Arial" charset="0"/>
              <a:cs typeface="Arial" charset="0"/>
            </a:endParaRPr>
          </a:p>
        </p:txBody>
      </p:sp>
      <p:sp>
        <p:nvSpPr>
          <p:cNvPr id="9" name="Text Box 6"/>
          <p:cNvSpPr txBox="1">
            <a:spLocks noChangeArrowheads="1"/>
          </p:cNvSpPr>
          <p:nvPr/>
        </p:nvSpPr>
        <p:spPr bwMode="auto">
          <a:xfrm>
            <a:off x="4860032" y="5949280"/>
            <a:ext cx="370423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i="0" dirty="0" smtClean="0"/>
              <a:t>Rubio, Richardson &amp; Butterfill</a:t>
            </a:r>
            <a:endParaRPr lang="en-GB" i="0" dirty="0"/>
          </a:p>
        </p:txBody>
      </p:sp>
      <p:sp>
        <p:nvSpPr>
          <p:cNvPr id="10" name="Text Box 3"/>
          <p:cNvSpPr txBox="1">
            <a:spLocks noChangeArrowheads="1"/>
          </p:cNvSpPr>
          <p:nvPr/>
        </p:nvSpPr>
        <p:spPr bwMode="auto">
          <a:xfrm>
            <a:off x="6065763" y="3933056"/>
            <a:ext cx="1890613" cy="430887"/>
          </a:xfrm>
          <a:prstGeom prst="rect">
            <a:avLst/>
          </a:prstGeom>
          <a:solidFill>
            <a:srgbClr val="FF66FF"/>
          </a:solidFill>
          <a:ln>
            <a:noFill/>
          </a:ln>
          <a:extLst/>
        </p:spPr>
        <p:txBody>
          <a:bodyPr wrap="squar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algn="ctr" eaLnBrk="1" hangingPunct="1">
              <a:spcAft>
                <a:spcPct val="50000"/>
              </a:spcAft>
            </a:pPr>
            <a:r>
              <a:rPr lang="en-GB" i="0" dirty="0" smtClean="0">
                <a:effectLst>
                  <a:glow rad="101600">
                    <a:schemeClr val="tx1">
                      <a:alpha val="75000"/>
                    </a:schemeClr>
                  </a:glow>
                </a:effectLst>
              </a:rPr>
              <a:t>her car is here</a:t>
            </a:r>
            <a:endParaRPr lang="en-GB" i="0" dirty="0">
              <a:effectLst>
                <a:glow rad="101600">
                  <a:schemeClr val="tx1">
                    <a:alpha val="75000"/>
                  </a:schemeClr>
                </a:glow>
              </a:effectLst>
            </a:endParaRPr>
          </a:p>
        </p:txBody>
      </p:sp>
      <p:sp>
        <p:nvSpPr>
          <p:cNvPr id="11" name="Oval 10"/>
          <p:cNvSpPr/>
          <p:nvPr/>
        </p:nvSpPr>
        <p:spPr bwMode="auto">
          <a:xfrm>
            <a:off x="467544" y="3861048"/>
            <a:ext cx="2304256" cy="2304256"/>
          </a:xfrm>
          <a:prstGeom prst="ellipse">
            <a:avLst/>
          </a:prstGeom>
          <a:gradFill flip="none" rotWithShape="1">
            <a:gsLst>
              <a:gs pos="0">
                <a:srgbClr val="FFFFFF">
                  <a:alpha val="0"/>
                </a:srgbClr>
              </a:gs>
              <a:gs pos="100000">
                <a:schemeClr val="bg1">
                  <a:alpha val="0"/>
                </a:schemeClr>
              </a:gs>
              <a:gs pos="50000">
                <a:srgbClr val="FFFFFF"/>
              </a:gs>
              <a:gs pos="34000">
                <a:srgbClr val="FFFFFF">
                  <a:alpha val="78000"/>
                </a:srgbClr>
              </a:gs>
              <a:gs pos="57000">
                <a:schemeClr val="bg1">
                  <a:alpha val="78000"/>
                </a:schemeClr>
              </a:gs>
            </a:gsLst>
            <a:path path="circle">
              <a:fillToRect l="50000" t="50000" r="50000" b="50000"/>
            </a:path>
            <a:tileRect/>
          </a:gradFill>
          <a:ln w="9525" cap="flat" cmpd="sng" algn="ctr">
            <a:noFill/>
            <a:prstDash val="solid"/>
            <a:round/>
            <a:headEnd type="none" w="med" len="med"/>
            <a:tailEnd type="none" w="med" len="med"/>
          </a:ln>
          <a:effectLst>
            <a:softEdge rad="50800"/>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200" b="0" i="1" u="none" strike="noStrike" cap="none" normalizeH="0" baseline="0">
              <a:ln>
                <a:noFill/>
              </a:ln>
              <a:solidFill>
                <a:schemeClr val="bg1"/>
              </a:solidFill>
              <a:effectLst/>
              <a:latin typeface="Myriad Web" charset="0"/>
              <a:ea typeface="Arial" charset="0"/>
              <a:cs typeface="Arial" charset="0"/>
            </a:endParaRPr>
          </a:p>
        </p:txBody>
      </p:sp>
    </p:spTree>
    <p:extLst>
      <p:ext uri="{BB962C8B-B14F-4D97-AF65-F5344CB8AC3E}">
        <p14:creationId xmlns:p14="http://schemas.microsoft.com/office/powerpoint/2010/main" val="31530256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a:spLocks noChangeArrowheads="1"/>
          </p:cNvSpPr>
          <p:nvPr/>
        </p:nvSpPr>
        <p:spPr bwMode="auto">
          <a:xfrm>
            <a:off x="468313" y="404814"/>
            <a:ext cx="3816350" cy="6355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Bef>
                <a:spcPct val="50000"/>
              </a:spcBef>
            </a:pPr>
            <a:r>
              <a:rPr lang="en-GB" i="0" dirty="0">
                <a:effectLst>
                  <a:glow rad="101600">
                    <a:schemeClr val="tx1">
                      <a:alpha val="75000"/>
                    </a:schemeClr>
                  </a:glow>
                </a:effectLst>
              </a:rPr>
              <a:t>Theory of mind </a:t>
            </a:r>
            <a:r>
              <a:rPr lang="en-GB" dirty="0">
                <a:effectLst>
                  <a:glow rad="101600">
                    <a:schemeClr val="tx1">
                      <a:alpha val="75000"/>
                    </a:schemeClr>
                  </a:glow>
                </a:effectLst>
              </a:rPr>
              <a:t>abilities </a:t>
            </a:r>
            <a:r>
              <a:rPr lang="en-GB" i="0" dirty="0">
                <a:effectLst>
                  <a:glow rad="101600">
                    <a:schemeClr val="tx1">
                      <a:alpha val="75000"/>
                    </a:schemeClr>
                  </a:glow>
                </a:effectLst>
              </a:rPr>
              <a:t>are widespread</a:t>
            </a:r>
            <a:endParaRPr lang="en-GB" dirty="0">
              <a:effectLst>
                <a:glow rad="101600">
                  <a:schemeClr val="tx1">
                    <a:alpha val="75000"/>
                  </a:schemeClr>
                </a:glow>
              </a:effectLst>
            </a:endParaRPr>
          </a:p>
          <a:p>
            <a:pPr eaLnBrk="1" hangingPunct="1"/>
            <a:endParaRPr lang="en-GB" i="0" dirty="0">
              <a:effectLst>
                <a:glow rad="101600">
                  <a:schemeClr val="tx1">
                    <a:alpha val="75000"/>
                  </a:schemeClr>
                </a:glow>
              </a:effectLst>
            </a:endParaRPr>
          </a:p>
          <a:p>
            <a:pPr eaLnBrk="1" hangingPunct="1">
              <a:spcBef>
                <a:spcPct val="50000"/>
              </a:spcBef>
            </a:pPr>
            <a:r>
              <a:rPr lang="en-GB" b="1" i="0" dirty="0">
                <a:effectLst>
                  <a:glow rad="101600">
                    <a:schemeClr val="tx1">
                      <a:alpha val="75000"/>
                    </a:schemeClr>
                  </a:glow>
                </a:effectLst>
              </a:rPr>
              <a:t>18-month-olds</a:t>
            </a:r>
            <a:r>
              <a:rPr lang="en-GB" i="0" dirty="0">
                <a:effectLst>
                  <a:glow rad="101600">
                    <a:schemeClr val="tx1">
                      <a:alpha val="75000"/>
                    </a:schemeClr>
                  </a:glow>
                </a:effectLst>
              </a:rPr>
              <a:t> point to inform, and predict actions based on false beliefs</a:t>
            </a:r>
          </a:p>
          <a:p>
            <a:pPr eaLnBrk="1" hangingPunct="1"/>
            <a:endParaRPr lang="en-GB" i="0" dirty="0">
              <a:effectLst>
                <a:glow rad="101600">
                  <a:schemeClr val="tx1">
                    <a:alpha val="75000"/>
                  </a:schemeClr>
                </a:glow>
              </a:effectLst>
            </a:endParaRPr>
          </a:p>
          <a:p>
            <a:pPr eaLnBrk="1" hangingPunct="1">
              <a:spcBef>
                <a:spcPct val="50000"/>
              </a:spcBef>
            </a:pPr>
            <a:r>
              <a:rPr lang="en-GB" b="1" i="0" dirty="0">
                <a:effectLst>
                  <a:glow rad="101600">
                    <a:schemeClr val="tx1">
                      <a:alpha val="75000"/>
                    </a:schemeClr>
                  </a:glow>
                </a:effectLst>
              </a:rPr>
              <a:t>Scrub-jays </a:t>
            </a:r>
            <a:r>
              <a:rPr lang="en-GB" i="0" dirty="0">
                <a:effectLst>
                  <a:glow rad="101600">
                    <a:schemeClr val="tx1">
                      <a:alpha val="75000"/>
                    </a:schemeClr>
                  </a:glow>
                </a:effectLst>
              </a:rPr>
              <a:t>selectively re-cache their food in ways that deprive competitors of knowledge of its location </a:t>
            </a:r>
          </a:p>
          <a:p>
            <a:pPr eaLnBrk="1" hangingPunct="1"/>
            <a:endParaRPr lang="en-GB" i="0" dirty="0">
              <a:effectLst>
                <a:glow rad="101600">
                  <a:schemeClr val="tx1">
                    <a:alpha val="75000"/>
                  </a:schemeClr>
                </a:glow>
              </a:effectLst>
            </a:endParaRPr>
          </a:p>
          <a:p>
            <a:pPr eaLnBrk="1" hangingPunct="1">
              <a:spcBef>
                <a:spcPct val="50000"/>
              </a:spcBef>
            </a:pPr>
            <a:r>
              <a:rPr lang="en-GB" b="1" i="0" dirty="0">
                <a:effectLst>
                  <a:glow rad="101600">
                    <a:schemeClr val="tx1">
                      <a:alpha val="75000"/>
                    </a:schemeClr>
                  </a:glow>
                </a:effectLst>
              </a:rPr>
              <a:t>Chimpanzees</a:t>
            </a:r>
            <a:r>
              <a:rPr lang="en-GB" i="0" dirty="0">
                <a:effectLst>
                  <a:glow rad="101600">
                    <a:schemeClr val="tx1">
                      <a:alpha val="75000"/>
                    </a:schemeClr>
                  </a:glow>
                </a:effectLst>
              </a:rPr>
              <a:t> conceal their approach  from a competitor</a:t>
            </a:r>
            <a:r>
              <a:rPr lang="ja-JP" altLang="en-GB" i="0" dirty="0">
                <a:effectLst>
                  <a:glow rad="101600">
                    <a:schemeClr val="tx1">
                      <a:alpha val="75000"/>
                    </a:schemeClr>
                  </a:glow>
                </a:effectLst>
              </a:rPr>
              <a:t>’</a:t>
            </a:r>
            <a:r>
              <a:rPr lang="en-GB" i="0" dirty="0">
                <a:effectLst>
                  <a:glow rad="101600">
                    <a:schemeClr val="tx1">
                      <a:alpha val="75000"/>
                    </a:schemeClr>
                  </a:glow>
                </a:effectLst>
              </a:rPr>
              <a:t>s view, and act in ways that are optimal given what another has seen </a:t>
            </a:r>
          </a:p>
        </p:txBody>
      </p:sp>
      <p:sp>
        <p:nvSpPr>
          <p:cNvPr id="4" name="Text Box 3"/>
          <p:cNvSpPr txBox="1">
            <a:spLocks noChangeArrowheads="1"/>
          </p:cNvSpPr>
          <p:nvPr/>
        </p:nvSpPr>
        <p:spPr bwMode="auto">
          <a:xfrm>
            <a:off x="4932363" y="1706563"/>
            <a:ext cx="3816350"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Bef>
                <a:spcPct val="50000"/>
              </a:spcBef>
            </a:pPr>
            <a:r>
              <a:rPr lang="en-GB" i="0">
                <a:solidFill>
                  <a:srgbClr val="C0C0C0"/>
                </a:solidFill>
                <a:effectLst>
                  <a:glow rad="101600">
                    <a:schemeClr val="tx1">
                      <a:alpha val="75000"/>
                    </a:schemeClr>
                  </a:glow>
                </a:effectLst>
              </a:rPr>
              <a:t>(Liszkowski et al 2006)</a:t>
            </a:r>
          </a:p>
        </p:txBody>
      </p:sp>
      <p:sp>
        <p:nvSpPr>
          <p:cNvPr id="5" name="Text Box 4"/>
          <p:cNvSpPr txBox="1">
            <a:spLocks noChangeArrowheads="1"/>
          </p:cNvSpPr>
          <p:nvPr/>
        </p:nvSpPr>
        <p:spPr bwMode="auto">
          <a:xfrm>
            <a:off x="4932363" y="2209800"/>
            <a:ext cx="381635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Bef>
                <a:spcPct val="50000"/>
              </a:spcBef>
            </a:pPr>
            <a:r>
              <a:rPr lang="en-GB" i="0">
                <a:solidFill>
                  <a:srgbClr val="C0C0C0"/>
                </a:solidFill>
                <a:effectLst>
                  <a:glow rad="101600">
                    <a:schemeClr val="tx1">
                      <a:alpha val="75000"/>
                    </a:schemeClr>
                  </a:glow>
                </a:effectLst>
              </a:rPr>
              <a:t>(Onishi &amp; Baillargeon 2005; Southgate et al 2007)</a:t>
            </a:r>
          </a:p>
        </p:txBody>
      </p:sp>
      <p:sp>
        <p:nvSpPr>
          <p:cNvPr id="6" name="Text Box 5"/>
          <p:cNvSpPr txBox="1">
            <a:spLocks noChangeArrowheads="1"/>
          </p:cNvSpPr>
          <p:nvPr/>
        </p:nvSpPr>
        <p:spPr bwMode="auto">
          <a:xfrm>
            <a:off x="4932363" y="4076700"/>
            <a:ext cx="3816350"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Bef>
                <a:spcPct val="50000"/>
              </a:spcBef>
            </a:pPr>
            <a:r>
              <a:rPr lang="en-GB" i="0">
                <a:solidFill>
                  <a:srgbClr val="C0C0C0"/>
                </a:solidFill>
                <a:effectLst>
                  <a:glow rad="101600">
                    <a:schemeClr val="tx1">
                      <a:alpha val="75000"/>
                    </a:schemeClr>
                  </a:glow>
                </a:effectLst>
              </a:rPr>
              <a:t>(Clayton, Dally &amp; Emery 2007)</a:t>
            </a:r>
          </a:p>
        </p:txBody>
      </p:sp>
      <p:sp>
        <p:nvSpPr>
          <p:cNvPr id="7" name="Text Box 6"/>
          <p:cNvSpPr txBox="1">
            <a:spLocks noChangeArrowheads="1"/>
          </p:cNvSpPr>
          <p:nvPr/>
        </p:nvSpPr>
        <p:spPr bwMode="auto">
          <a:xfrm>
            <a:off x="4932363" y="5378450"/>
            <a:ext cx="3816350"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Bef>
                <a:spcPct val="50000"/>
              </a:spcBef>
            </a:pPr>
            <a:r>
              <a:rPr lang="en-GB" i="0">
                <a:solidFill>
                  <a:srgbClr val="C0C0C0"/>
                </a:solidFill>
                <a:effectLst>
                  <a:glow rad="101600">
                    <a:schemeClr val="tx1">
                      <a:alpha val="75000"/>
                    </a:schemeClr>
                  </a:glow>
                </a:effectLst>
              </a:rPr>
              <a:t>(Hare, Call &amp; Tomasello 2006)</a:t>
            </a:r>
          </a:p>
        </p:txBody>
      </p:sp>
      <p:sp>
        <p:nvSpPr>
          <p:cNvPr id="8" name="Text Box 7"/>
          <p:cNvSpPr txBox="1">
            <a:spLocks noChangeArrowheads="1"/>
          </p:cNvSpPr>
          <p:nvPr/>
        </p:nvSpPr>
        <p:spPr bwMode="auto">
          <a:xfrm>
            <a:off x="4932363" y="6026150"/>
            <a:ext cx="3816350"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Bef>
                <a:spcPct val="50000"/>
              </a:spcBef>
            </a:pPr>
            <a:r>
              <a:rPr lang="en-GB" i="0">
                <a:solidFill>
                  <a:srgbClr val="C0C0C0"/>
                </a:solidFill>
                <a:effectLst>
                  <a:glow rad="101600">
                    <a:schemeClr val="tx1">
                      <a:alpha val="75000"/>
                    </a:schemeClr>
                  </a:glow>
                </a:effectLst>
              </a:rPr>
              <a:t>(Hare, Call &amp; Tomasello 2001)</a:t>
            </a:r>
          </a:p>
        </p:txBody>
      </p:sp>
    </p:spTree>
    <p:extLst>
      <p:ext uri="{BB962C8B-B14F-4D97-AF65-F5344CB8AC3E}">
        <p14:creationId xmlns:p14="http://schemas.microsoft.com/office/powerpoint/2010/main" val="2643890207"/>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descr="fb_identity_3_bright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8083" y="260648"/>
            <a:ext cx="7878122" cy="6111515"/>
          </a:xfrm>
          <a:prstGeom prst="rect">
            <a:avLst/>
          </a:prstGeom>
        </p:spPr>
      </p:pic>
      <p:pic>
        <p:nvPicPr>
          <p:cNvPr id="19" name="Picture 18" descr="barrier_car2_bright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1560" y="3988433"/>
            <a:ext cx="2008614" cy="1920324"/>
          </a:xfrm>
          <a:prstGeom prst="rect">
            <a:avLst/>
          </a:prstGeom>
        </p:spPr>
      </p:pic>
      <p:sp>
        <p:nvSpPr>
          <p:cNvPr id="3" name="Down Arrow 2"/>
          <p:cNvSpPr/>
          <p:nvPr/>
        </p:nvSpPr>
        <p:spPr bwMode="auto">
          <a:xfrm>
            <a:off x="6732240" y="4293096"/>
            <a:ext cx="504056" cy="504056"/>
          </a:xfrm>
          <a:prstGeom prst="downArrow">
            <a:avLst/>
          </a:prstGeom>
          <a:solidFill>
            <a:srgbClr val="FF66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200" b="0" i="1" u="none" strike="noStrike" cap="none" normalizeH="0" baseline="0">
              <a:ln>
                <a:noFill/>
              </a:ln>
              <a:solidFill>
                <a:schemeClr val="bg1"/>
              </a:solidFill>
              <a:effectLst/>
              <a:latin typeface="Myriad Web" charset="0"/>
              <a:ea typeface="Arial" charset="0"/>
              <a:cs typeface="Arial" charset="0"/>
            </a:endParaRPr>
          </a:p>
        </p:txBody>
      </p:sp>
      <p:sp>
        <p:nvSpPr>
          <p:cNvPr id="7" name="Text Box 3"/>
          <p:cNvSpPr txBox="1">
            <a:spLocks noChangeArrowheads="1"/>
          </p:cNvSpPr>
          <p:nvPr/>
        </p:nvSpPr>
        <p:spPr bwMode="auto">
          <a:xfrm>
            <a:off x="611560" y="2996952"/>
            <a:ext cx="2016224" cy="769441"/>
          </a:xfrm>
          <a:prstGeom prst="rect">
            <a:avLst/>
          </a:prstGeom>
          <a:solidFill>
            <a:srgbClr val="FF66FF"/>
          </a:solidFill>
          <a:ln>
            <a:noFill/>
          </a:ln>
          <a:extLst/>
        </p:spPr>
        <p:txBody>
          <a:bodyPr wrap="squar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algn="ctr" eaLnBrk="1" hangingPunct="1">
              <a:spcAft>
                <a:spcPct val="50000"/>
              </a:spcAft>
            </a:pPr>
            <a:r>
              <a:rPr lang="en-GB" i="0" dirty="0" smtClean="0">
                <a:effectLst>
                  <a:glow rad="101600">
                    <a:schemeClr val="tx1">
                      <a:alpha val="75000"/>
                    </a:schemeClr>
                  </a:glow>
                </a:effectLst>
              </a:rPr>
              <a:t>she believes her car is here</a:t>
            </a:r>
            <a:endParaRPr lang="en-GB" i="0" dirty="0">
              <a:effectLst>
                <a:glow rad="101600">
                  <a:schemeClr val="tx1">
                    <a:alpha val="75000"/>
                  </a:schemeClr>
                </a:glow>
              </a:effectLst>
            </a:endParaRPr>
          </a:p>
        </p:txBody>
      </p:sp>
      <p:sp>
        <p:nvSpPr>
          <p:cNvPr id="8" name="Down Arrow 7"/>
          <p:cNvSpPr/>
          <p:nvPr/>
        </p:nvSpPr>
        <p:spPr bwMode="auto">
          <a:xfrm>
            <a:off x="1331640" y="3717032"/>
            <a:ext cx="504056" cy="504056"/>
          </a:xfrm>
          <a:prstGeom prst="downArrow">
            <a:avLst/>
          </a:prstGeom>
          <a:solidFill>
            <a:srgbClr val="FF66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200" b="0" i="1" u="none" strike="noStrike" cap="none" normalizeH="0" baseline="0">
              <a:ln>
                <a:noFill/>
              </a:ln>
              <a:solidFill>
                <a:schemeClr val="bg1"/>
              </a:solidFill>
              <a:effectLst/>
              <a:latin typeface="Myriad Web" charset="0"/>
              <a:ea typeface="Arial" charset="0"/>
              <a:cs typeface="Arial" charset="0"/>
            </a:endParaRPr>
          </a:p>
        </p:txBody>
      </p:sp>
      <p:sp>
        <p:nvSpPr>
          <p:cNvPr id="9" name="Text Box 6"/>
          <p:cNvSpPr txBox="1">
            <a:spLocks noChangeArrowheads="1"/>
          </p:cNvSpPr>
          <p:nvPr/>
        </p:nvSpPr>
        <p:spPr bwMode="auto">
          <a:xfrm>
            <a:off x="4860032" y="5949280"/>
            <a:ext cx="370423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i="0" dirty="0" smtClean="0"/>
              <a:t>Rubio, Richardson &amp; Butterfill</a:t>
            </a:r>
            <a:endParaRPr lang="en-GB" i="0" dirty="0"/>
          </a:p>
        </p:txBody>
      </p:sp>
      <p:sp>
        <p:nvSpPr>
          <p:cNvPr id="10" name="Text Box 3"/>
          <p:cNvSpPr txBox="1">
            <a:spLocks noChangeArrowheads="1"/>
          </p:cNvSpPr>
          <p:nvPr/>
        </p:nvSpPr>
        <p:spPr bwMode="auto">
          <a:xfrm>
            <a:off x="6065763" y="3933056"/>
            <a:ext cx="1890613" cy="430887"/>
          </a:xfrm>
          <a:prstGeom prst="rect">
            <a:avLst/>
          </a:prstGeom>
          <a:solidFill>
            <a:srgbClr val="FF66FF"/>
          </a:solidFill>
          <a:ln>
            <a:noFill/>
          </a:ln>
          <a:extLst/>
        </p:spPr>
        <p:txBody>
          <a:bodyPr wrap="squar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algn="ctr" eaLnBrk="1" hangingPunct="1">
              <a:spcAft>
                <a:spcPct val="50000"/>
              </a:spcAft>
            </a:pPr>
            <a:r>
              <a:rPr lang="en-GB" i="0" dirty="0" smtClean="0">
                <a:effectLst>
                  <a:glow rad="101600">
                    <a:schemeClr val="tx1">
                      <a:alpha val="75000"/>
                    </a:schemeClr>
                  </a:glow>
                </a:effectLst>
              </a:rPr>
              <a:t>her car is here</a:t>
            </a:r>
            <a:endParaRPr lang="en-GB" i="0" dirty="0">
              <a:effectLst>
                <a:glow rad="101600">
                  <a:schemeClr val="tx1">
                    <a:alpha val="75000"/>
                  </a:schemeClr>
                </a:glow>
              </a:effectLst>
            </a:endParaRPr>
          </a:p>
        </p:txBody>
      </p:sp>
      <p:sp>
        <p:nvSpPr>
          <p:cNvPr id="2" name="Oval 1"/>
          <p:cNvSpPr/>
          <p:nvPr/>
        </p:nvSpPr>
        <p:spPr bwMode="auto">
          <a:xfrm>
            <a:off x="467544" y="3861048"/>
            <a:ext cx="2304256" cy="2304256"/>
          </a:xfrm>
          <a:prstGeom prst="ellipse">
            <a:avLst/>
          </a:prstGeom>
          <a:gradFill flip="none" rotWithShape="1">
            <a:gsLst>
              <a:gs pos="0">
                <a:srgbClr val="FFFFFF">
                  <a:alpha val="0"/>
                </a:srgbClr>
              </a:gs>
              <a:gs pos="100000">
                <a:schemeClr val="bg1">
                  <a:alpha val="0"/>
                </a:schemeClr>
              </a:gs>
              <a:gs pos="50000">
                <a:srgbClr val="FFFFFF"/>
              </a:gs>
              <a:gs pos="34000">
                <a:srgbClr val="FFFFFF">
                  <a:alpha val="78000"/>
                </a:srgbClr>
              </a:gs>
              <a:gs pos="57000">
                <a:schemeClr val="bg1">
                  <a:alpha val="78000"/>
                </a:schemeClr>
              </a:gs>
            </a:gsLst>
            <a:path path="circle">
              <a:fillToRect l="50000" t="50000" r="50000" b="50000"/>
            </a:path>
            <a:tileRect/>
          </a:gradFill>
          <a:ln w="9525" cap="flat" cmpd="sng" algn="ctr">
            <a:noFill/>
            <a:prstDash val="solid"/>
            <a:round/>
            <a:headEnd type="none" w="med" len="med"/>
            <a:tailEnd type="none" w="med" len="med"/>
          </a:ln>
          <a:effectLst>
            <a:softEdge rad="50800"/>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200" b="0" i="1" u="none" strike="noStrike" cap="none" normalizeH="0" baseline="0">
              <a:ln>
                <a:noFill/>
              </a:ln>
              <a:solidFill>
                <a:schemeClr val="bg1"/>
              </a:solidFill>
              <a:effectLst/>
              <a:latin typeface="Myriad Web" charset="0"/>
              <a:ea typeface="Arial" charset="0"/>
              <a:cs typeface="Arial" charset="0"/>
            </a:endParaRPr>
          </a:p>
        </p:txBody>
      </p:sp>
      <p:sp>
        <p:nvSpPr>
          <p:cNvPr id="11" name="Text Box 3"/>
          <p:cNvSpPr txBox="1">
            <a:spLocks noChangeArrowheads="1"/>
          </p:cNvSpPr>
          <p:nvPr/>
        </p:nvSpPr>
        <p:spPr bwMode="auto">
          <a:xfrm rot="21133119">
            <a:off x="280420" y="2310586"/>
            <a:ext cx="2016224" cy="769441"/>
          </a:xfrm>
          <a:prstGeom prst="rect">
            <a:avLst/>
          </a:prstGeom>
          <a:solidFill>
            <a:srgbClr val="FF66FF"/>
          </a:solidFill>
          <a:ln>
            <a:solidFill>
              <a:schemeClr val="tx1"/>
            </a:solidFill>
          </a:ln>
          <a:extLst/>
        </p:spPr>
        <p:txBody>
          <a:bodyPr wrap="squar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algn="ctr" eaLnBrk="1" hangingPunct="1">
              <a:spcAft>
                <a:spcPct val="50000"/>
              </a:spcAft>
            </a:pPr>
            <a:r>
              <a:rPr lang="en-GB" i="0" dirty="0" smtClean="0">
                <a:effectLst>
                  <a:glow rad="101600">
                    <a:schemeClr val="tx1">
                      <a:alpha val="75000"/>
                    </a:schemeClr>
                  </a:glow>
                </a:effectLst>
              </a:rPr>
              <a:t>we predict </a:t>
            </a:r>
            <a:r>
              <a:rPr lang="en-GB" i="0" dirty="0" err="1" smtClean="0">
                <a:effectLst>
                  <a:glow rad="101600">
                    <a:schemeClr val="tx1">
                      <a:alpha val="75000"/>
                    </a:schemeClr>
                  </a:glow>
                </a:effectLst>
              </a:rPr>
              <a:t>Ss</a:t>
            </a:r>
            <a:r>
              <a:rPr lang="en-GB" i="0" dirty="0" smtClean="0">
                <a:effectLst>
                  <a:glow rad="101600">
                    <a:schemeClr val="tx1">
                      <a:alpha val="75000"/>
                    </a:schemeClr>
                  </a:glow>
                </a:effectLst>
              </a:rPr>
              <a:t> will look here</a:t>
            </a:r>
            <a:endParaRPr lang="en-GB" i="0" dirty="0">
              <a:effectLst>
                <a:glow rad="101600">
                  <a:schemeClr val="tx1">
                    <a:alpha val="75000"/>
                  </a:schemeClr>
                </a:glow>
              </a:effectLst>
            </a:endParaRPr>
          </a:p>
        </p:txBody>
      </p:sp>
    </p:spTree>
    <p:extLst>
      <p:ext uri="{BB962C8B-B14F-4D97-AF65-F5344CB8AC3E}">
        <p14:creationId xmlns:p14="http://schemas.microsoft.com/office/powerpoint/2010/main" val="377586352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fb_identity_1_bright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9940" y="116632"/>
            <a:ext cx="2834060" cy="1713790"/>
          </a:xfrm>
          <a:prstGeom prst="rect">
            <a:avLst/>
          </a:prstGeom>
        </p:spPr>
      </p:pic>
      <p:pic>
        <p:nvPicPr>
          <p:cNvPr id="16" name="Picture 15" descr="fb_identity_2_bright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81948" y="2132856"/>
            <a:ext cx="2656004" cy="1906684"/>
          </a:xfrm>
          <a:prstGeom prst="rect">
            <a:avLst/>
          </a:prstGeom>
        </p:spPr>
      </p:pic>
      <p:pic>
        <p:nvPicPr>
          <p:cNvPr id="17" name="Picture 16" descr="fb_identity_3_brighte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25964" y="4581128"/>
            <a:ext cx="2448272" cy="1899266"/>
          </a:xfrm>
          <a:prstGeom prst="rect">
            <a:avLst/>
          </a:prstGeom>
        </p:spPr>
      </p:pic>
      <p:sp>
        <p:nvSpPr>
          <p:cNvPr id="5" name="Rectangle 4"/>
          <p:cNvSpPr/>
          <p:nvPr/>
        </p:nvSpPr>
        <p:spPr bwMode="auto">
          <a:xfrm>
            <a:off x="6732240" y="1412776"/>
            <a:ext cx="360040" cy="216024"/>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pic>
        <p:nvPicPr>
          <p:cNvPr id="2" name="Picture 1" descr="barrier_car1_brighter.png"/>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6156176" y="1102519"/>
            <a:ext cx="864096" cy="751693"/>
          </a:xfrm>
          <a:prstGeom prst="rect">
            <a:avLst/>
          </a:prstGeom>
        </p:spPr>
      </p:pic>
      <p:pic>
        <p:nvPicPr>
          <p:cNvPr id="18" name="Picture 17" descr="barrier_car2_brighter.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173204">
            <a:off x="6516216" y="3281809"/>
            <a:ext cx="624214" cy="596776"/>
          </a:xfrm>
          <a:prstGeom prst="rect">
            <a:avLst/>
          </a:prstGeom>
        </p:spPr>
      </p:pic>
      <p:pic>
        <p:nvPicPr>
          <p:cNvPr id="19" name="Picture 18" descr="barrier_car2_brighter.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64891" y="5739606"/>
            <a:ext cx="624214" cy="596776"/>
          </a:xfrm>
          <a:prstGeom prst="rect">
            <a:avLst/>
          </a:prstGeom>
        </p:spPr>
      </p:pic>
      <p:sp>
        <p:nvSpPr>
          <p:cNvPr id="10" name="Text Box 6"/>
          <p:cNvSpPr txBox="1">
            <a:spLocks noChangeArrowheads="1"/>
          </p:cNvSpPr>
          <p:nvPr/>
        </p:nvSpPr>
        <p:spPr bwMode="auto">
          <a:xfrm>
            <a:off x="6588224" y="6361583"/>
            <a:ext cx="242439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400" i="0" dirty="0" smtClean="0"/>
              <a:t>Rubio, Richardson &amp; Butterfill</a:t>
            </a:r>
            <a:endParaRPr lang="en-GB" sz="1400" i="0" dirty="0"/>
          </a:p>
        </p:txBody>
      </p:sp>
    </p:spTree>
    <p:extLst>
      <p:ext uri="{BB962C8B-B14F-4D97-AF65-F5344CB8AC3E}">
        <p14:creationId xmlns:p14="http://schemas.microsoft.com/office/powerpoint/2010/main" val="1894699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b_identity_1_bright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3848" y="188640"/>
            <a:ext cx="2834060" cy="1713790"/>
          </a:xfrm>
          <a:prstGeom prst="rect">
            <a:avLst/>
          </a:prstGeom>
        </p:spPr>
      </p:pic>
      <p:pic>
        <p:nvPicPr>
          <p:cNvPr id="9" name="Picture 8" descr="fb_identity_2_bright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75856" y="2204864"/>
            <a:ext cx="2656004" cy="1906684"/>
          </a:xfrm>
          <a:prstGeom prst="rect">
            <a:avLst/>
          </a:prstGeom>
        </p:spPr>
      </p:pic>
      <p:pic>
        <p:nvPicPr>
          <p:cNvPr id="10" name="Picture 9" descr="fb_identity_3_brighte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19872" y="4653136"/>
            <a:ext cx="2448272" cy="1899266"/>
          </a:xfrm>
          <a:prstGeom prst="rect">
            <a:avLst/>
          </a:prstGeom>
        </p:spPr>
      </p:pic>
      <p:cxnSp>
        <p:nvCxnSpPr>
          <p:cNvPr id="14" name="Straight Connector 13"/>
          <p:cNvCxnSpPr/>
          <p:nvPr/>
        </p:nvCxnSpPr>
        <p:spPr bwMode="auto">
          <a:xfrm>
            <a:off x="6156176" y="0"/>
            <a:ext cx="0" cy="6858000"/>
          </a:xfrm>
          <a:prstGeom prst="line">
            <a:avLst/>
          </a:prstGeom>
          <a:solidFill>
            <a:srgbClr val="00B8FF"/>
          </a:solidFill>
          <a:ln w="9525" cap="flat" cmpd="sng" algn="ctr">
            <a:solidFill>
              <a:schemeClr val="bg1"/>
            </a:solidFill>
            <a:prstDash val="dot"/>
            <a:round/>
            <a:headEnd type="none" w="med" len="med"/>
            <a:tailEnd type="none" w="med" len="med"/>
          </a:ln>
          <a:effectLst/>
        </p:spPr>
      </p:cxnSp>
      <p:pic>
        <p:nvPicPr>
          <p:cNvPr id="15" name="Picture 14" descr="fb_identity_1_bright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9940" y="116632"/>
            <a:ext cx="2834060" cy="1713790"/>
          </a:xfrm>
          <a:prstGeom prst="rect">
            <a:avLst/>
          </a:prstGeom>
        </p:spPr>
      </p:pic>
      <p:pic>
        <p:nvPicPr>
          <p:cNvPr id="16" name="Picture 15" descr="fb_identity_2_bright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81948" y="2132856"/>
            <a:ext cx="2656004" cy="1906684"/>
          </a:xfrm>
          <a:prstGeom prst="rect">
            <a:avLst/>
          </a:prstGeom>
        </p:spPr>
      </p:pic>
      <p:pic>
        <p:nvPicPr>
          <p:cNvPr id="17" name="Picture 16" descr="fb_identity_3_brighte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25964" y="4581128"/>
            <a:ext cx="2448272" cy="1899266"/>
          </a:xfrm>
          <a:prstGeom prst="rect">
            <a:avLst/>
          </a:prstGeom>
        </p:spPr>
      </p:pic>
      <p:sp>
        <p:nvSpPr>
          <p:cNvPr id="5" name="Rectangle 4"/>
          <p:cNvSpPr/>
          <p:nvPr/>
        </p:nvSpPr>
        <p:spPr bwMode="auto">
          <a:xfrm>
            <a:off x="6732240" y="1412776"/>
            <a:ext cx="360040" cy="216024"/>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pic>
        <p:nvPicPr>
          <p:cNvPr id="2" name="Picture 1" descr="barrier_car1_brighter.png"/>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6156176" y="1102519"/>
            <a:ext cx="864096" cy="751693"/>
          </a:xfrm>
          <a:prstGeom prst="rect">
            <a:avLst/>
          </a:prstGeom>
        </p:spPr>
      </p:pic>
      <p:pic>
        <p:nvPicPr>
          <p:cNvPr id="18" name="Picture 17" descr="barrier_car2_brighter.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173204">
            <a:off x="6516216" y="3281809"/>
            <a:ext cx="624214" cy="596776"/>
          </a:xfrm>
          <a:prstGeom prst="rect">
            <a:avLst/>
          </a:prstGeom>
        </p:spPr>
      </p:pic>
      <p:pic>
        <p:nvPicPr>
          <p:cNvPr id="19" name="Picture 18" descr="barrier_car2_brighter.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64891" y="5739606"/>
            <a:ext cx="624214" cy="596776"/>
          </a:xfrm>
          <a:prstGeom prst="rect">
            <a:avLst/>
          </a:prstGeom>
        </p:spPr>
      </p:pic>
      <p:sp>
        <p:nvSpPr>
          <p:cNvPr id="13" name="Text Box 6"/>
          <p:cNvSpPr txBox="1">
            <a:spLocks noChangeArrowheads="1"/>
          </p:cNvSpPr>
          <p:nvPr/>
        </p:nvSpPr>
        <p:spPr bwMode="auto">
          <a:xfrm>
            <a:off x="6588224" y="6361583"/>
            <a:ext cx="242439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400" i="0" dirty="0" smtClean="0"/>
              <a:t>Rubio, Richardson &amp; Butterfill</a:t>
            </a:r>
            <a:endParaRPr lang="en-GB" sz="1400" i="0" dirty="0"/>
          </a:p>
        </p:txBody>
      </p:sp>
    </p:spTree>
    <p:extLst>
      <p:ext uri="{BB962C8B-B14F-4D97-AF65-F5344CB8AC3E}">
        <p14:creationId xmlns:p14="http://schemas.microsoft.com/office/powerpoint/2010/main" val="59184856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b_identity_1_bright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3848" y="188640"/>
            <a:ext cx="2834060" cy="1713790"/>
          </a:xfrm>
          <a:prstGeom prst="rect">
            <a:avLst/>
          </a:prstGeom>
        </p:spPr>
      </p:pic>
      <p:pic>
        <p:nvPicPr>
          <p:cNvPr id="9" name="Picture 8" descr="fb_identity_2_bright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75856" y="2204864"/>
            <a:ext cx="2656004" cy="1906684"/>
          </a:xfrm>
          <a:prstGeom prst="rect">
            <a:avLst/>
          </a:prstGeom>
        </p:spPr>
      </p:pic>
      <p:pic>
        <p:nvPicPr>
          <p:cNvPr id="10" name="Picture 9" descr="fb_identity_3_brighte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19872" y="4653136"/>
            <a:ext cx="2448272" cy="1899266"/>
          </a:xfrm>
          <a:prstGeom prst="rect">
            <a:avLst/>
          </a:prstGeom>
        </p:spPr>
      </p:pic>
      <p:cxnSp>
        <p:nvCxnSpPr>
          <p:cNvPr id="14" name="Straight Connector 13"/>
          <p:cNvCxnSpPr/>
          <p:nvPr/>
        </p:nvCxnSpPr>
        <p:spPr bwMode="auto">
          <a:xfrm>
            <a:off x="6156176" y="0"/>
            <a:ext cx="0" cy="6858000"/>
          </a:xfrm>
          <a:prstGeom prst="line">
            <a:avLst/>
          </a:prstGeom>
          <a:solidFill>
            <a:srgbClr val="00B8FF"/>
          </a:solidFill>
          <a:ln w="9525" cap="flat" cmpd="sng" algn="ctr">
            <a:solidFill>
              <a:schemeClr val="bg1"/>
            </a:solidFill>
            <a:prstDash val="dot"/>
            <a:round/>
            <a:headEnd type="none" w="med" len="med"/>
            <a:tailEnd type="none" w="med" len="med"/>
          </a:ln>
          <a:effectLst/>
        </p:spPr>
      </p:cxnSp>
      <p:pic>
        <p:nvPicPr>
          <p:cNvPr id="15" name="Picture 14" descr="fb_identity_1_bright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9940" y="116632"/>
            <a:ext cx="2834060" cy="1713790"/>
          </a:xfrm>
          <a:prstGeom prst="rect">
            <a:avLst/>
          </a:prstGeom>
        </p:spPr>
      </p:pic>
      <p:pic>
        <p:nvPicPr>
          <p:cNvPr id="16" name="Picture 15" descr="fb_identity_2_bright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81948" y="2132856"/>
            <a:ext cx="2656004" cy="1906684"/>
          </a:xfrm>
          <a:prstGeom prst="rect">
            <a:avLst/>
          </a:prstGeom>
        </p:spPr>
      </p:pic>
      <p:pic>
        <p:nvPicPr>
          <p:cNvPr id="17" name="Picture 16" descr="fb_identity_3_brighte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25964" y="4581128"/>
            <a:ext cx="2448272" cy="1899266"/>
          </a:xfrm>
          <a:prstGeom prst="rect">
            <a:avLst/>
          </a:prstGeom>
        </p:spPr>
      </p:pic>
      <p:sp>
        <p:nvSpPr>
          <p:cNvPr id="5" name="Rectangle 4"/>
          <p:cNvSpPr/>
          <p:nvPr/>
        </p:nvSpPr>
        <p:spPr bwMode="auto">
          <a:xfrm>
            <a:off x="6732240" y="1412776"/>
            <a:ext cx="360040" cy="216024"/>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pic>
        <p:nvPicPr>
          <p:cNvPr id="2" name="Picture 1" descr="barrier_car1_brighter.png"/>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6156176" y="1102519"/>
            <a:ext cx="864096" cy="751693"/>
          </a:xfrm>
          <a:prstGeom prst="rect">
            <a:avLst/>
          </a:prstGeom>
        </p:spPr>
      </p:pic>
      <p:pic>
        <p:nvPicPr>
          <p:cNvPr id="18" name="Picture 17" descr="barrier_car2_brighter.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173204">
            <a:off x="6516216" y="3281809"/>
            <a:ext cx="624214" cy="596776"/>
          </a:xfrm>
          <a:prstGeom prst="rect">
            <a:avLst/>
          </a:prstGeom>
        </p:spPr>
      </p:pic>
      <p:pic>
        <p:nvPicPr>
          <p:cNvPr id="19" name="Picture 18" descr="barrier_car2_brighter.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64891" y="5739606"/>
            <a:ext cx="624214" cy="596776"/>
          </a:xfrm>
          <a:prstGeom prst="rect">
            <a:avLst/>
          </a:prstGeom>
        </p:spPr>
      </p:pic>
      <p:sp>
        <p:nvSpPr>
          <p:cNvPr id="4" name="TextBox 3"/>
          <p:cNvSpPr txBox="1"/>
          <p:nvPr/>
        </p:nvSpPr>
        <p:spPr>
          <a:xfrm>
            <a:off x="6372200" y="116632"/>
            <a:ext cx="429813" cy="646331"/>
          </a:xfrm>
          <a:prstGeom prst="rect">
            <a:avLst/>
          </a:prstGeom>
          <a:solidFill>
            <a:schemeClr val="bg1"/>
          </a:solidFill>
        </p:spPr>
        <p:txBody>
          <a:bodyPr wrap="none" rtlCol="0">
            <a:spAutoFit/>
          </a:bodyPr>
          <a:lstStyle/>
          <a:p>
            <a:r>
              <a:rPr lang="en-US" sz="3600" i="0" dirty="0" smtClean="0">
                <a:solidFill>
                  <a:schemeClr val="tx1"/>
                </a:solidFill>
              </a:rPr>
              <a:t>3</a:t>
            </a:r>
            <a:endParaRPr lang="en-US" sz="3600" i="0" dirty="0">
              <a:solidFill>
                <a:schemeClr val="tx1"/>
              </a:solidFill>
            </a:endParaRPr>
          </a:p>
        </p:txBody>
      </p:sp>
      <p:sp>
        <p:nvSpPr>
          <p:cNvPr id="20" name="TextBox 19"/>
          <p:cNvSpPr txBox="1"/>
          <p:nvPr/>
        </p:nvSpPr>
        <p:spPr>
          <a:xfrm>
            <a:off x="3275856" y="116632"/>
            <a:ext cx="429813" cy="646331"/>
          </a:xfrm>
          <a:prstGeom prst="rect">
            <a:avLst/>
          </a:prstGeom>
          <a:solidFill>
            <a:schemeClr val="bg1"/>
          </a:solidFill>
        </p:spPr>
        <p:txBody>
          <a:bodyPr wrap="none" rtlCol="0">
            <a:spAutoFit/>
          </a:bodyPr>
          <a:lstStyle/>
          <a:p>
            <a:r>
              <a:rPr lang="en-US" sz="3600" i="0" dirty="0" smtClean="0">
                <a:solidFill>
                  <a:schemeClr val="tx1"/>
                </a:solidFill>
              </a:rPr>
              <a:t>2</a:t>
            </a:r>
            <a:endParaRPr lang="en-US" sz="3600" i="0" dirty="0">
              <a:solidFill>
                <a:schemeClr val="tx1"/>
              </a:solidFill>
            </a:endParaRPr>
          </a:p>
        </p:txBody>
      </p:sp>
      <p:sp>
        <p:nvSpPr>
          <p:cNvPr id="21" name="Text Box 6"/>
          <p:cNvSpPr txBox="1">
            <a:spLocks noChangeArrowheads="1"/>
          </p:cNvSpPr>
          <p:nvPr/>
        </p:nvSpPr>
        <p:spPr bwMode="auto">
          <a:xfrm>
            <a:off x="6588224" y="6361583"/>
            <a:ext cx="242439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400" i="0" dirty="0" smtClean="0"/>
              <a:t>Rubio, Richardson &amp; Butterfill</a:t>
            </a:r>
            <a:endParaRPr lang="en-GB" sz="1400" i="0" dirty="0"/>
          </a:p>
        </p:txBody>
      </p:sp>
    </p:spTree>
    <p:extLst>
      <p:ext uri="{BB962C8B-B14F-4D97-AF65-F5344CB8AC3E}">
        <p14:creationId xmlns:p14="http://schemas.microsoft.com/office/powerpoint/2010/main" val="347111382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b_identity_1_bright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3848" y="188640"/>
            <a:ext cx="2834060" cy="1713790"/>
          </a:xfrm>
          <a:prstGeom prst="rect">
            <a:avLst/>
          </a:prstGeom>
        </p:spPr>
      </p:pic>
      <p:pic>
        <p:nvPicPr>
          <p:cNvPr id="9" name="Picture 8" descr="fb_identity_2_bright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75856" y="2204864"/>
            <a:ext cx="2656004" cy="1906684"/>
          </a:xfrm>
          <a:prstGeom prst="rect">
            <a:avLst/>
          </a:prstGeom>
        </p:spPr>
      </p:pic>
      <p:pic>
        <p:nvPicPr>
          <p:cNvPr id="10" name="Picture 9" descr="fb_identity_3_brighte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19872" y="4653136"/>
            <a:ext cx="2448272" cy="1899266"/>
          </a:xfrm>
          <a:prstGeom prst="rect">
            <a:avLst/>
          </a:prstGeom>
        </p:spPr>
      </p:pic>
      <p:cxnSp>
        <p:nvCxnSpPr>
          <p:cNvPr id="14" name="Straight Connector 13"/>
          <p:cNvCxnSpPr/>
          <p:nvPr/>
        </p:nvCxnSpPr>
        <p:spPr bwMode="auto">
          <a:xfrm>
            <a:off x="6156176" y="0"/>
            <a:ext cx="0" cy="6858000"/>
          </a:xfrm>
          <a:prstGeom prst="line">
            <a:avLst/>
          </a:prstGeom>
          <a:solidFill>
            <a:srgbClr val="00B8FF"/>
          </a:solidFill>
          <a:ln w="9525" cap="flat" cmpd="sng" algn="ctr">
            <a:solidFill>
              <a:schemeClr val="bg1"/>
            </a:solidFill>
            <a:prstDash val="dot"/>
            <a:round/>
            <a:headEnd type="none" w="med" len="med"/>
            <a:tailEnd type="none" w="med" len="med"/>
          </a:ln>
          <a:effectLst/>
        </p:spPr>
      </p:cxnSp>
      <p:pic>
        <p:nvPicPr>
          <p:cNvPr id="15" name="Picture 14" descr="fb_identity_1_bright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9940" y="116632"/>
            <a:ext cx="2834060" cy="1713790"/>
          </a:xfrm>
          <a:prstGeom prst="rect">
            <a:avLst/>
          </a:prstGeom>
        </p:spPr>
      </p:pic>
      <p:pic>
        <p:nvPicPr>
          <p:cNvPr id="16" name="Picture 15" descr="fb_identity_2_bright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81948" y="2132856"/>
            <a:ext cx="2656004" cy="1906684"/>
          </a:xfrm>
          <a:prstGeom prst="rect">
            <a:avLst/>
          </a:prstGeom>
        </p:spPr>
      </p:pic>
      <p:pic>
        <p:nvPicPr>
          <p:cNvPr id="17" name="Picture 16" descr="fb_identity_3_brighte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25964" y="4581128"/>
            <a:ext cx="2448272" cy="1899266"/>
          </a:xfrm>
          <a:prstGeom prst="rect">
            <a:avLst/>
          </a:prstGeom>
        </p:spPr>
      </p:pic>
      <p:sp>
        <p:nvSpPr>
          <p:cNvPr id="5" name="Rectangle 4"/>
          <p:cNvSpPr/>
          <p:nvPr/>
        </p:nvSpPr>
        <p:spPr bwMode="auto">
          <a:xfrm>
            <a:off x="6732240" y="1412776"/>
            <a:ext cx="360040" cy="216024"/>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pic>
        <p:nvPicPr>
          <p:cNvPr id="2" name="Picture 1" descr="barrier_car1_brighter.png"/>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6156176" y="1102519"/>
            <a:ext cx="864096" cy="751693"/>
          </a:xfrm>
          <a:prstGeom prst="rect">
            <a:avLst/>
          </a:prstGeom>
        </p:spPr>
      </p:pic>
      <p:pic>
        <p:nvPicPr>
          <p:cNvPr id="18" name="Picture 17" descr="barrier_car2_brighter.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173204">
            <a:off x="6516216" y="3281809"/>
            <a:ext cx="624214" cy="596776"/>
          </a:xfrm>
          <a:prstGeom prst="rect">
            <a:avLst/>
          </a:prstGeom>
        </p:spPr>
      </p:pic>
      <p:pic>
        <p:nvPicPr>
          <p:cNvPr id="19" name="Picture 18" descr="barrier_car2_brighter.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64891" y="5739606"/>
            <a:ext cx="624214" cy="596776"/>
          </a:xfrm>
          <a:prstGeom prst="rect">
            <a:avLst/>
          </a:prstGeom>
        </p:spPr>
      </p:pic>
      <p:sp>
        <p:nvSpPr>
          <p:cNvPr id="4" name="TextBox 3"/>
          <p:cNvSpPr txBox="1"/>
          <p:nvPr/>
        </p:nvSpPr>
        <p:spPr>
          <a:xfrm>
            <a:off x="6372200" y="116632"/>
            <a:ext cx="429813" cy="646331"/>
          </a:xfrm>
          <a:prstGeom prst="rect">
            <a:avLst/>
          </a:prstGeom>
          <a:solidFill>
            <a:schemeClr val="bg1"/>
          </a:solidFill>
        </p:spPr>
        <p:txBody>
          <a:bodyPr wrap="none" rtlCol="0">
            <a:spAutoFit/>
          </a:bodyPr>
          <a:lstStyle/>
          <a:p>
            <a:r>
              <a:rPr lang="en-US" sz="3600" i="0" dirty="0" smtClean="0">
                <a:solidFill>
                  <a:schemeClr val="tx1"/>
                </a:solidFill>
              </a:rPr>
              <a:t>3</a:t>
            </a:r>
            <a:endParaRPr lang="en-US" sz="3600" i="0" dirty="0">
              <a:solidFill>
                <a:schemeClr val="tx1"/>
              </a:solidFill>
            </a:endParaRPr>
          </a:p>
        </p:txBody>
      </p:sp>
      <p:sp>
        <p:nvSpPr>
          <p:cNvPr id="20" name="TextBox 19"/>
          <p:cNvSpPr txBox="1"/>
          <p:nvPr/>
        </p:nvSpPr>
        <p:spPr>
          <a:xfrm>
            <a:off x="3275856" y="116632"/>
            <a:ext cx="429813" cy="646331"/>
          </a:xfrm>
          <a:prstGeom prst="rect">
            <a:avLst/>
          </a:prstGeom>
          <a:solidFill>
            <a:schemeClr val="bg1"/>
          </a:solidFill>
        </p:spPr>
        <p:txBody>
          <a:bodyPr wrap="none" rtlCol="0">
            <a:spAutoFit/>
          </a:bodyPr>
          <a:lstStyle/>
          <a:p>
            <a:r>
              <a:rPr lang="en-US" sz="3600" i="0" dirty="0" smtClean="0">
                <a:solidFill>
                  <a:schemeClr val="tx1"/>
                </a:solidFill>
              </a:rPr>
              <a:t>2</a:t>
            </a:r>
            <a:endParaRPr lang="en-US" sz="3600" i="0" dirty="0">
              <a:solidFill>
                <a:schemeClr val="tx1"/>
              </a:solidFill>
            </a:endParaRPr>
          </a:p>
        </p:txBody>
      </p:sp>
      <p:cxnSp>
        <p:nvCxnSpPr>
          <p:cNvPr id="7" name="Straight Connector 6"/>
          <p:cNvCxnSpPr/>
          <p:nvPr/>
        </p:nvCxnSpPr>
        <p:spPr bwMode="auto">
          <a:xfrm flipH="1">
            <a:off x="7189688" y="2924944"/>
            <a:ext cx="144016" cy="360040"/>
          </a:xfrm>
          <a:prstGeom prst="line">
            <a:avLst/>
          </a:prstGeom>
          <a:solidFill>
            <a:srgbClr val="00B8FF"/>
          </a:solidFill>
          <a:ln w="28575" cap="flat" cmpd="sng" algn="ctr">
            <a:solidFill>
              <a:schemeClr val="tx1"/>
            </a:solidFill>
            <a:prstDash val="solid"/>
            <a:round/>
            <a:headEnd type="none" w="med" len="med"/>
            <a:tailEnd type="none" w="med" len="med"/>
          </a:ln>
          <a:effectLst/>
        </p:spPr>
      </p:cxnSp>
      <p:sp>
        <p:nvSpPr>
          <p:cNvPr id="23" name="TextBox 22"/>
          <p:cNvSpPr txBox="1"/>
          <p:nvPr/>
        </p:nvSpPr>
        <p:spPr>
          <a:xfrm>
            <a:off x="4916285" y="1846565"/>
            <a:ext cx="2432983" cy="646331"/>
          </a:xfrm>
          <a:prstGeom prst="rect">
            <a:avLst/>
          </a:prstGeom>
          <a:solidFill>
            <a:schemeClr val="bg1"/>
          </a:solidFill>
          <a:effectLst>
            <a:glow rad="101600">
              <a:schemeClr val="tx1">
                <a:alpha val="75000"/>
              </a:schemeClr>
            </a:glow>
          </a:effectLst>
        </p:spPr>
        <p:txBody>
          <a:bodyPr wrap="none" rtlCol="0">
            <a:spAutoFit/>
          </a:bodyPr>
          <a:lstStyle/>
          <a:p>
            <a:r>
              <a:rPr lang="en-US" sz="3600" i="0" dirty="0" smtClean="0">
                <a:solidFill>
                  <a:schemeClr val="tx1"/>
                </a:solidFill>
              </a:rPr>
              <a:t>belief: 2 ≈ 3</a:t>
            </a:r>
            <a:endParaRPr lang="en-US" sz="3600" i="0" dirty="0">
              <a:solidFill>
                <a:schemeClr val="tx1"/>
              </a:solidFill>
            </a:endParaRPr>
          </a:p>
        </p:txBody>
      </p:sp>
      <p:sp>
        <p:nvSpPr>
          <p:cNvPr id="25" name="Text Box 6"/>
          <p:cNvSpPr txBox="1">
            <a:spLocks noChangeArrowheads="1"/>
          </p:cNvSpPr>
          <p:nvPr/>
        </p:nvSpPr>
        <p:spPr bwMode="auto">
          <a:xfrm>
            <a:off x="6588224" y="6361583"/>
            <a:ext cx="242439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400" i="0" dirty="0" smtClean="0"/>
              <a:t>Rubio, Richardson &amp; Butterfill</a:t>
            </a:r>
            <a:endParaRPr lang="en-GB" sz="1400" i="0" dirty="0"/>
          </a:p>
        </p:txBody>
      </p:sp>
    </p:spTree>
    <p:extLst>
      <p:ext uri="{BB962C8B-B14F-4D97-AF65-F5344CB8AC3E}">
        <p14:creationId xmlns:p14="http://schemas.microsoft.com/office/powerpoint/2010/main" val="76005405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b_identity_1_bright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3848" y="188640"/>
            <a:ext cx="2834060" cy="1713790"/>
          </a:xfrm>
          <a:prstGeom prst="rect">
            <a:avLst/>
          </a:prstGeom>
        </p:spPr>
      </p:pic>
      <p:pic>
        <p:nvPicPr>
          <p:cNvPr id="9" name="Picture 8" descr="fb_identity_2_bright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75856" y="2204864"/>
            <a:ext cx="2656004" cy="1906684"/>
          </a:xfrm>
          <a:prstGeom prst="rect">
            <a:avLst/>
          </a:prstGeom>
        </p:spPr>
      </p:pic>
      <p:pic>
        <p:nvPicPr>
          <p:cNvPr id="10" name="Picture 9" descr="fb_identity_3_brighte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19872" y="4653136"/>
            <a:ext cx="2448272" cy="1899266"/>
          </a:xfrm>
          <a:prstGeom prst="rect">
            <a:avLst/>
          </a:prstGeom>
        </p:spPr>
      </p:pic>
      <p:cxnSp>
        <p:nvCxnSpPr>
          <p:cNvPr id="14" name="Straight Connector 13"/>
          <p:cNvCxnSpPr/>
          <p:nvPr/>
        </p:nvCxnSpPr>
        <p:spPr bwMode="auto">
          <a:xfrm>
            <a:off x="6156176" y="0"/>
            <a:ext cx="0" cy="6858000"/>
          </a:xfrm>
          <a:prstGeom prst="line">
            <a:avLst/>
          </a:prstGeom>
          <a:solidFill>
            <a:srgbClr val="00B8FF"/>
          </a:solidFill>
          <a:ln w="9525" cap="flat" cmpd="sng" algn="ctr">
            <a:solidFill>
              <a:schemeClr val="bg1"/>
            </a:solidFill>
            <a:prstDash val="dot"/>
            <a:round/>
            <a:headEnd type="none" w="med" len="med"/>
            <a:tailEnd type="none" w="med" len="med"/>
          </a:ln>
          <a:effectLst/>
        </p:spPr>
      </p:cxnSp>
      <p:pic>
        <p:nvPicPr>
          <p:cNvPr id="15" name="Picture 14" descr="fb_identity_1_bright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9940" y="116632"/>
            <a:ext cx="2834060" cy="1713790"/>
          </a:xfrm>
          <a:prstGeom prst="rect">
            <a:avLst/>
          </a:prstGeom>
        </p:spPr>
      </p:pic>
      <p:pic>
        <p:nvPicPr>
          <p:cNvPr id="16" name="Picture 15" descr="fb_identity_2_bright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81948" y="2132856"/>
            <a:ext cx="2656004" cy="1906684"/>
          </a:xfrm>
          <a:prstGeom prst="rect">
            <a:avLst/>
          </a:prstGeom>
        </p:spPr>
      </p:pic>
      <p:pic>
        <p:nvPicPr>
          <p:cNvPr id="17" name="Picture 16" descr="fb_identity_3_brighte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25964" y="4581128"/>
            <a:ext cx="2448272" cy="1899266"/>
          </a:xfrm>
          <a:prstGeom prst="rect">
            <a:avLst/>
          </a:prstGeom>
        </p:spPr>
      </p:pic>
      <p:sp>
        <p:nvSpPr>
          <p:cNvPr id="5" name="Rectangle 4"/>
          <p:cNvSpPr/>
          <p:nvPr/>
        </p:nvSpPr>
        <p:spPr bwMode="auto">
          <a:xfrm>
            <a:off x="6732240" y="1412776"/>
            <a:ext cx="360040" cy="216024"/>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pic>
        <p:nvPicPr>
          <p:cNvPr id="2" name="Picture 1" descr="barrier_car1_brighter.png"/>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6156176" y="1102519"/>
            <a:ext cx="864096" cy="751693"/>
          </a:xfrm>
          <a:prstGeom prst="rect">
            <a:avLst/>
          </a:prstGeom>
        </p:spPr>
      </p:pic>
      <p:pic>
        <p:nvPicPr>
          <p:cNvPr id="18" name="Picture 17" descr="barrier_car2_brighter.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173204">
            <a:off x="6516216" y="3281809"/>
            <a:ext cx="624214" cy="596776"/>
          </a:xfrm>
          <a:prstGeom prst="rect">
            <a:avLst/>
          </a:prstGeom>
        </p:spPr>
      </p:pic>
      <p:pic>
        <p:nvPicPr>
          <p:cNvPr id="19" name="Picture 18" descr="barrier_car2_brighter.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64891" y="5739606"/>
            <a:ext cx="624214" cy="596776"/>
          </a:xfrm>
          <a:prstGeom prst="rect">
            <a:avLst/>
          </a:prstGeom>
        </p:spPr>
      </p:pic>
      <p:sp>
        <p:nvSpPr>
          <p:cNvPr id="4" name="TextBox 3"/>
          <p:cNvSpPr txBox="1"/>
          <p:nvPr/>
        </p:nvSpPr>
        <p:spPr>
          <a:xfrm>
            <a:off x="6372200" y="116632"/>
            <a:ext cx="429813" cy="646331"/>
          </a:xfrm>
          <a:prstGeom prst="rect">
            <a:avLst/>
          </a:prstGeom>
          <a:solidFill>
            <a:schemeClr val="bg1"/>
          </a:solidFill>
        </p:spPr>
        <p:txBody>
          <a:bodyPr wrap="none" rtlCol="0">
            <a:spAutoFit/>
          </a:bodyPr>
          <a:lstStyle/>
          <a:p>
            <a:r>
              <a:rPr lang="en-US" sz="3600" i="0" dirty="0" smtClean="0">
                <a:solidFill>
                  <a:schemeClr val="tx1"/>
                </a:solidFill>
              </a:rPr>
              <a:t>3</a:t>
            </a:r>
            <a:endParaRPr lang="en-US" sz="3600" i="0" dirty="0">
              <a:solidFill>
                <a:schemeClr val="tx1"/>
              </a:solidFill>
            </a:endParaRPr>
          </a:p>
        </p:txBody>
      </p:sp>
      <p:sp>
        <p:nvSpPr>
          <p:cNvPr id="20" name="TextBox 19"/>
          <p:cNvSpPr txBox="1"/>
          <p:nvPr/>
        </p:nvSpPr>
        <p:spPr>
          <a:xfrm>
            <a:off x="3275856" y="116632"/>
            <a:ext cx="429813" cy="646331"/>
          </a:xfrm>
          <a:prstGeom prst="rect">
            <a:avLst/>
          </a:prstGeom>
          <a:solidFill>
            <a:schemeClr val="bg1"/>
          </a:solidFill>
        </p:spPr>
        <p:txBody>
          <a:bodyPr wrap="none" rtlCol="0">
            <a:spAutoFit/>
          </a:bodyPr>
          <a:lstStyle/>
          <a:p>
            <a:r>
              <a:rPr lang="en-US" sz="3600" i="0" dirty="0" smtClean="0">
                <a:solidFill>
                  <a:schemeClr val="tx1"/>
                </a:solidFill>
              </a:rPr>
              <a:t>2</a:t>
            </a:r>
            <a:endParaRPr lang="en-US" sz="3600" i="0" dirty="0">
              <a:solidFill>
                <a:schemeClr val="tx1"/>
              </a:solidFill>
            </a:endParaRPr>
          </a:p>
        </p:txBody>
      </p:sp>
      <p:cxnSp>
        <p:nvCxnSpPr>
          <p:cNvPr id="7" name="Straight Connector 6"/>
          <p:cNvCxnSpPr/>
          <p:nvPr/>
        </p:nvCxnSpPr>
        <p:spPr bwMode="auto">
          <a:xfrm flipH="1">
            <a:off x="7189688" y="2924944"/>
            <a:ext cx="144016" cy="360040"/>
          </a:xfrm>
          <a:prstGeom prst="line">
            <a:avLst/>
          </a:prstGeom>
          <a:solidFill>
            <a:srgbClr val="00B8FF"/>
          </a:solidFill>
          <a:ln w="28575" cap="flat" cmpd="sng" algn="ctr">
            <a:solidFill>
              <a:schemeClr val="tx1"/>
            </a:solidFill>
            <a:prstDash val="solid"/>
            <a:round/>
            <a:headEnd type="none" w="med" len="med"/>
            <a:tailEnd type="none" w="med" len="med"/>
          </a:ln>
          <a:effectLst/>
        </p:spPr>
      </p:cxnSp>
      <p:sp>
        <p:nvSpPr>
          <p:cNvPr id="23" name="TextBox 22"/>
          <p:cNvSpPr txBox="1"/>
          <p:nvPr/>
        </p:nvSpPr>
        <p:spPr>
          <a:xfrm>
            <a:off x="4916285" y="1846565"/>
            <a:ext cx="2432983" cy="646331"/>
          </a:xfrm>
          <a:prstGeom prst="rect">
            <a:avLst/>
          </a:prstGeom>
          <a:solidFill>
            <a:schemeClr val="bg1"/>
          </a:solidFill>
          <a:effectLst>
            <a:glow rad="101600">
              <a:schemeClr val="tx1">
                <a:alpha val="75000"/>
              </a:schemeClr>
            </a:glow>
          </a:effectLst>
        </p:spPr>
        <p:txBody>
          <a:bodyPr wrap="none" rtlCol="0">
            <a:spAutoFit/>
          </a:bodyPr>
          <a:lstStyle/>
          <a:p>
            <a:r>
              <a:rPr lang="en-US" sz="3600" i="0" dirty="0" smtClean="0">
                <a:solidFill>
                  <a:schemeClr val="tx1"/>
                </a:solidFill>
              </a:rPr>
              <a:t>belief: 2 ≈ 3</a:t>
            </a:r>
            <a:endParaRPr lang="en-US" sz="3600" i="0" dirty="0">
              <a:solidFill>
                <a:schemeClr val="tx1"/>
              </a:solidFill>
            </a:endParaRPr>
          </a:p>
        </p:txBody>
      </p:sp>
      <p:sp>
        <p:nvSpPr>
          <p:cNvPr id="25" name="Text Box 6"/>
          <p:cNvSpPr txBox="1">
            <a:spLocks noChangeArrowheads="1"/>
          </p:cNvSpPr>
          <p:nvPr/>
        </p:nvSpPr>
        <p:spPr bwMode="auto">
          <a:xfrm>
            <a:off x="6588224" y="6361583"/>
            <a:ext cx="242439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400" i="0" dirty="0" smtClean="0"/>
              <a:t>Rubio, Richardson &amp; Butterfill</a:t>
            </a:r>
            <a:endParaRPr lang="en-GB" sz="1400" i="0" dirty="0"/>
          </a:p>
        </p:txBody>
      </p:sp>
      <p:sp>
        <p:nvSpPr>
          <p:cNvPr id="21" name="Oval 20"/>
          <p:cNvSpPr/>
          <p:nvPr/>
        </p:nvSpPr>
        <p:spPr bwMode="auto">
          <a:xfrm>
            <a:off x="3347864" y="5733256"/>
            <a:ext cx="936104" cy="936104"/>
          </a:xfrm>
          <a:prstGeom prst="ellipse">
            <a:avLst/>
          </a:prstGeom>
          <a:gradFill flip="none" rotWithShape="1">
            <a:gsLst>
              <a:gs pos="0">
                <a:srgbClr val="FFFFFF">
                  <a:alpha val="0"/>
                </a:srgbClr>
              </a:gs>
              <a:gs pos="100000">
                <a:schemeClr val="bg1">
                  <a:alpha val="0"/>
                </a:schemeClr>
              </a:gs>
              <a:gs pos="50000">
                <a:srgbClr val="FFFFFF"/>
              </a:gs>
              <a:gs pos="34000">
                <a:srgbClr val="FFFFFF">
                  <a:alpha val="78000"/>
                </a:srgbClr>
              </a:gs>
              <a:gs pos="57000">
                <a:schemeClr val="bg1">
                  <a:alpha val="78000"/>
                </a:schemeClr>
              </a:gs>
            </a:gsLst>
            <a:path path="circle">
              <a:fillToRect l="50000" t="50000" r="50000" b="50000"/>
            </a:path>
            <a:tileRect/>
          </a:gradFill>
          <a:ln w="9525" cap="flat" cmpd="sng" algn="ctr">
            <a:noFill/>
            <a:prstDash val="solid"/>
            <a:round/>
            <a:headEnd type="none" w="med" len="med"/>
            <a:tailEnd type="none" w="med" len="med"/>
          </a:ln>
          <a:effectLst>
            <a:softEdge rad="50800"/>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200" b="0" i="1" u="none" strike="noStrike" cap="none" normalizeH="0" baseline="0">
              <a:ln>
                <a:noFill/>
              </a:ln>
              <a:solidFill>
                <a:schemeClr val="bg1"/>
              </a:solidFill>
              <a:effectLst/>
              <a:latin typeface="Myriad Web" charset="0"/>
              <a:ea typeface="Arial" charset="0"/>
              <a:cs typeface="Arial" charset="0"/>
            </a:endParaRPr>
          </a:p>
        </p:txBody>
      </p:sp>
      <p:sp>
        <p:nvSpPr>
          <p:cNvPr id="22" name="Oval 21"/>
          <p:cNvSpPr/>
          <p:nvPr/>
        </p:nvSpPr>
        <p:spPr bwMode="auto">
          <a:xfrm>
            <a:off x="6372200" y="5661248"/>
            <a:ext cx="936104" cy="936104"/>
          </a:xfrm>
          <a:prstGeom prst="ellipse">
            <a:avLst/>
          </a:prstGeom>
          <a:gradFill flip="none" rotWithShape="1">
            <a:gsLst>
              <a:gs pos="0">
                <a:srgbClr val="FFFFFF">
                  <a:alpha val="0"/>
                </a:srgbClr>
              </a:gs>
              <a:gs pos="100000">
                <a:schemeClr val="bg1">
                  <a:alpha val="0"/>
                </a:schemeClr>
              </a:gs>
              <a:gs pos="50000">
                <a:srgbClr val="FFFFFF"/>
              </a:gs>
              <a:gs pos="34000">
                <a:srgbClr val="FFFFFF">
                  <a:alpha val="78000"/>
                </a:srgbClr>
              </a:gs>
              <a:gs pos="57000">
                <a:schemeClr val="bg1">
                  <a:alpha val="78000"/>
                </a:schemeClr>
              </a:gs>
            </a:gsLst>
            <a:path path="circle">
              <a:fillToRect l="50000" t="50000" r="50000" b="50000"/>
            </a:path>
            <a:tileRect/>
          </a:gradFill>
          <a:ln w="9525" cap="flat" cmpd="sng" algn="ctr">
            <a:noFill/>
            <a:prstDash val="solid"/>
            <a:round/>
            <a:headEnd type="none" w="med" len="med"/>
            <a:tailEnd type="none" w="med" len="med"/>
          </a:ln>
          <a:effectLst>
            <a:softEdge rad="50800"/>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200" b="0" i="1" u="none" strike="noStrike" cap="none" normalizeH="0" baseline="0">
              <a:ln>
                <a:noFill/>
              </a:ln>
              <a:solidFill>
                <a:schemeClr val="bg1"/>
              </a:solidFill>
              <a:effectLst/>
              <a:latin typeface="Myriad Web" charset="0"/>
              <a:ea typeface="Arial" charset="0"/>
              <a:cs typeface="Arial" charset="0"/>
            </a:endParaRPr>
          </a:p>
        </p:txBody>
      </p:sp>
    </p:spTree>
    <p:extLst>
      <p:ext uri="{BB962C8B-B14F-4D97-AF65-F5344CB8AC3E}">
        <p14:creationId xmlns:p14="http://schemas.microsoft.com/office/powerpoint/2010/main" val="353071953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b_identity_1_bright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3848" y="188640"/>
            <a:ext cx="2834060" cy="1713790"/>
          </a:xfrm>
          <a:prstGeom prst="rect">
            <a:avLst/>
          </a:prstGeom>
        </p:spPr>
      </p:pic>
      <p:pic>
        <p:nvPicPr>
          <p:cNvPr id="9" name="Picture 8" descr="fb_identity_2_bright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75856" y="2204864"/>
            <a:ext cx="2656004" cy="1906684"/>
          </a:xfrm>
          <a:prstGeom prst="rect">
            <a:avLst/>
          </a:prstGeom>
        </p:spPr>
      </p:pic>
      <p:pic>
        <p:nvPicPr>
          <p:cNvPr id="10" name="Picture 9" descr="fb_identity_3_brighte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19872" y="4653136"/>
            <a:ext cx="2448272" cy="1899266"/>
          </a:xfrm>
          <a:prstGeom prst="rect">
            <a:avLst/>
          </a:prstGeom>
        </p:spPr>
      </p:pic>
      <p:cxnSp>
        <p:nvCxnSpPr>
          <p:cNvPr id="14" name="Straight Connector 13"/>
          <p:cNvCxnSpPr/>
          <p:nvPr/>
        </p:nvCxnSpPr>
        <p:spPr bwMode="auto">
          <a:xfrm>
            <a:off x="6156176" y="0"/>
            <a:ext cx="0" cy="6858000"/>
          </a:xfrm>
          <a:prstGeom prst="line">
            <a:avLst/>
          </a:prstGeom>
          <a:solidFill>
            <a:srgbClr val="00B8FF"/>
          </a:solidFill>
          <a:ln w="9525" cap="flat" cmpd="sng" algn="ctr">
            <a:solidFill>
              <a:schemeClr val="bg1"/>
            </a:solidFill>
            <a:prstDash val="dot"/>
            <a:round/>
            <a:headEnd type="none" w="med" len="med"/>
            <a:tailEnd type="none" w="med" len="med"/>
          </a:ln>
          <a:effectLst/>
        </p:spPr>
      </p:cxnSp>
      <p:pic>
        <p:nvPicPr>
          <p:cNvPr id="15" name="Picture 14" descr="fb_identity_1_bright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9940" y="116632"/>
            <a:ext cx="2834060" cy="1713790"/>
          </a:xfrm>
          <a:prstGeom prst="rect">
            <a:avLst/>
          </a:prstGeom>
        </p:spPr>
      </p:pic>
      <p:pic>
        <p:nvPicPr>
          <p:cNvPr id="16" name="Picture 15" descr="fb_identity_2_bright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81948" y="2132856"/>
            <a:ext cx="2656004" cy="1906684"/>
          </a:xfrm>
          <a:prstGeom prst="rect">
            <a:avLst/>
          </a:prstGeom>
        </p:spPr>
      </p:pic>
      <p:pic>
        <p:nvPicPr>
          <p:cNvPr id="17" name="Picture 16" descr="fb_identity_3_brighte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25964" y="4581128"/>
            <a:ext cx="2448272" cy="1899266"/>
          </a:xfrm>
          <a:prstGeom prst="rect">
            <a:avLst/>
          </a:prstGeom>
        </p:spPr>
      </p:pic>
      <p:sp>
        <p:nvSpPr>
          <p:cNvPr id="5" name="Rectangle 4"/>
          <p:cNvSpPr/>
          <p:nvPr/>
        </p:nvSpPr>
        <p:spPr bwMode="auto">
          <a:xfrm>
            <a:off x="6732240" y="1412776"/>
            <a:ext cx="360040" cy="216024"/>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pic>
        <p:nvPicPr>
          <p:cNvPr id="2" name="Picture 1" descr="barrier_car1_brighter.png"/>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6156176" y="1102519"/>
            <a:ext cx="864096" cy="751693"/>
          </a:xfrm>
          <a:prstGeom prst="rect">
            <a:avLst/>
          </a:prstGeom>
        </p:spPr>
      </p:pic>
      <p:pic>
        <p:nvPicPr>
          <p:cNvPr id="18" name="Picture 17" descr="barrier_car2_brighter.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173204">
            <a:off x="6516216" y="3281809"/>
            <a:ext cx="624214" cy="596776"/>
          </a:xfrm>
          <a:prstGeom prst="rect">
            <a:avLst/>
          </a:prstGeom>
        </p:spPr>
      </p:pic>
      <p:pic>
        <p:nvPicPr>
          <p:cNvPr id="19" name="Picture 18" descr="barrier_car2_brighter.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64891" y="5739606"/>
            <a:ext cx="624214" cy="596776"/>
          </a:xfrm>
          <a:prstGeom prst="rect">
            <a:avLst/>
          </a:prstGeom>
        </p:spPr>
      </p:pic>
      <p:sp>
        <p:nvSpPr>
          <p:cNvPr id="4" name="TextBox 3"/>
          <p:cNvSpPr txBox="1"/>
          <p:nvPr/>
        </p:nvSpPr>
        <p:spPr>
          <a:xfrm>
            <a:off x="6372200" y="116632"/>
            <a:ext cx="429813" cy="646331"/>
          </a:xfrm>
          <a:prstGeom prst="rect">
            <a:avLst/>
          </a:prstGeom>
          <a:solidFill>
            <a:schemeClr val="bg1"/>
          </a:solidFill>
        </p:spPr>
        <p:txBody>
          <a:bodyPr wrap="none" rtlCol="0">
            <a:spAutoFit/>
          </a:bodyPr>
          <a:lstStyle/>
          <a:p>
            <a:r>
              <a:rPr lang="en-US" sz="3600" i="0" dirty="0" smtClean="0">
                <a:solidFill>
                  <a:schemeClr val="tx1"/>
                </a:solidFill>
              </a:rPr>
              <a:t>3</a:t>
            </a:r>
            <a:endParaRPr lang="en-US" sz="3600" i="0" dirty="0">
              <a:solidFill>
                <a:schemeClr val="tx1"/>
              </a:solidFill>
            </a:endParaRPr>
          </a:p>
        </p:txBody>
      </p:sp>
      <p:sp>
        <p:nvSpPr>
          <p:cNvPr id="20" name="TextBox 19"/>
          <p:cNvSpPr txBox="1"/>
          <p:nvPr/>
        </p:nvSpPr>
        <p:spPr>
          <a:xfrm>
            <a:off x="3275856" y="116632"/>
            <a:ext cx="429813" cy="646331"/>
          </a:xfrm>
          <a:prstGeom prst="rect">
            <a:avLst/>
          </a:prstGeom>
          <a:solidFill>
            <a:schemeClr val="bg1"/>
          </a:solidFill>
        </p:spPr>
        <p:txBody>
          <a:bodyPr wrap="none" rtlCol="0">
            <a:spAutoFit/>
          </a:bodyPr>
          <a:lstStyle/>
          <a:p>
            <a:r>
              <a:rPr lang="en-US" sz="3600" i="0" dirty="0" smtClean="0">
                <a:solidFill>
                  <a:schemeClr val="tx1"/>
                </a:solidFill>
              </a:rPr>
              <a:t>2</a:t>
            </a:r>
            <a:endParaRPr lang="en-US" sz="3600" i="0" dirty="0">
              <a:solidFill>
                <a:schemeClr val="tx1"/>
              </a:solidFill>
            </a:endParaRPr>
          </a:p>
        </p:txBody>
      </p:sp>
      <p:cxnSp>
        <p:nvCxnSpPr>
          <p:cNvPr id="7" name="Straight Connector 6"/>
          <p:cNvCxnSpPr/>
          <p:nvPr/>
        </p:nvCxnSpPr>
        <p:spPr bwMode="auto">
          <a:xfrm flipH="1">
            <a:off x="7189688" y="2924944"/>
            <a:ext cx="144016" cy="360040"/>
          </a:xfrm>
          <a:prstGeom prst="line">
            <a:avLst/>
          </a:prstGeom>
          <a:solidFill>
            <a:srgbClr val="00B8FF"/>
          </a:solidFill>
          <a:ln w="28575" cap="flat" cmpd="sng" algn="ctr">
            <a:solidFill>
              <a:schemeClr val="tx1"/>
            </a:solidFill>
            <a:prstDash val="solid"/>
            <a:round/>
            <a:headEnd type="none" w="med" len="med"/>
            <a:tailEnd type="none" w="med" len="med"/>
          </a:ln>
          <a:effectLst/>
        </p:spPr>
      </p:cxnSp>
      <p:sp>
        <p:nvSpPr>
          <p:cNvPr id="23" name="TextBox 22"/>
          <p:cNvSpPr txBox="1"/>
          <p:nvPr/>
        </p:nvSpPr>
        <p:spPr>
          <a:xfrm>
            <a:off x="4916285" y="1846565"/>
            <a:ext cx="2432983" cy="646331"/>
          </a:xfrm>
          <a:prstGeom prst="rect">
            <a:avLst/>
          </a:prstGeom>
          <a:solidFill>
            <a:schemeClr val="bg1"/>
          </a:solidFill>
          <a:effectLst>
            <a:glow rad="101600">
              <a:schemeClr val="tx1">
                <a:alpha val="75000"/>
              </a:schemeClr>
            </a:glow>
          </a:effectLst>
        </p:spPr>
        <p:txBody>
          <a:bodyPr wrap="none" rtlCol="0">
            <a:spAutoFit/>
          </a:bodyPr>
          <a:lstStyle/>
          <a:p>
            <a:r>
              <a:rPr lang="en-US" sz="3600" i="0" dirty="0" smtClean="0">
                <a:solidFill>
                  <a:schemeClr val="tx1"/>
                </a:solidFill>
              </a:rPr>
              <a:t>belief: 2 ≈ 3</a:t>
            </a:r>
            <a:endParaRPr lang="en-US" sz="3600" i="0" dirty="0">
              <a:solidFill>
                <a:schemeClr val="tx1"/>
              </a:solidFill>
            </a:endParaRPr>
          </a:p>
        </p:txBody>
      </p:sp>
      <p:sp>
        <p:nvSpPr>
          <p:cNvPr id="21" name="Rectangle 20"/>
          <p:cNvSpPr/>
          <p:nvPr/>
        </p:nvSpPr>
        <p:spPr bwMode="auto">
          <a:xfrm>
            <a:off x="1334260" y="1315888"/>
            <a:ext cx="429428" cy="483106"/>
          </a:xfrm>
          <a:prstGeom prst="rect">
            <a:avLst/>
          </a:prstGeom>
          <a:solidFill>
            <a:srgbClr val="FF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2" name="Rectangle 21"/>
          <p:cNvSpPr/>
          <p:nvPr/>
        </p:nvSpPr>
        <p:spPr bwMode="auto">
          <a:xfrm>
            <a:off x="755576" y="188640"/>
            <a:ext cx="429428" cy="1610354"/>
          </a:xfrm>
          <a:prstGeom prst="rect">
            <a:avLst/>
          </a:prstGeom>
          <a:solidFill>
            <a:srgbClr val="FF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4" name="TextBox 23"/>
          <p:cNvSpPr txBox="1"/>
          <p:nvPr/>
        </p:nvSpPr>
        <p:spPr>
          <a:xfrm>
            <a:off x="755576" y="1960030"/>
            <a:ext cx="435881" cy="321205"/>
          </a:xfrm>
          <a:prstGeom prst="rect">
            <a:avLst/>
          </a:prstGeom>
          <a:noFill/>
        </p:spPr>
        <p:txBody>
          <a:bodyPr wrap="none" rtlCol="0">
            <a:spAutoFit/>
          </a:bodyPr>
          <a:lstStyle/>
          <a:p>
            <a:r>
              <a:rPr lang="en-US" i="0" dirty="0" smtClean="0"/>
              <a:t>left</a:t>
            </a:r>
            <a:endParaRPr lang="en-US" i="0" dirty="0"/>
          </a:p>
        </p:txBody>
      </p:sp>
      <p:sp>
        <p:nvSpPr>
          <p:cNvPr id="25" name="TextBox 24"/>
          <p:cNvSpPr txBox="1"/>
          <p:nvPr/>
        </p:nvSpPr>
        <p:spPr>
          <a:xfrm>
            <a:off x="1292361" y="1960030"/>
            <a:ext cx="574691" cy="321205"/>
          </a:xfrm>
          <a:prstGeom prst="rect">
            <a:avLst/>
          </a:prstGeom>
          <a:noFill/>
        </p:spPr>
        <p:txBody>
          <a:bodyPr wrap="none" rtlCol="0">
            <a:spAutoFit/>
          </a:bodyPr>
          <a:lstStyle/>
          <a:p>
            <a:r>
              <a:rPr lang="en-US" i="0" dirty="0" smtClean="0"/>
              <a:t>right</a:t>
            </a:r>
            <a:endParaRPr lang="en-US" i="0" dirty="0"/>
          </a:p>
        </p:txBody>
      </p:sp>
      <p:sp>
        <p:nvSpPr>
          <p:cNvPr id="26" name="Rectangle 25"/>
          <p:cNvSpPr/>
          <p:nvPr/>
        </p:nvSpPr>
        <p:spPr bwMode="auto">
          <a:xfrm>
            <a:off x="2258574" y="210112"/>
            <a:ext cx="429428" cy="1610355"/>
          </a:xfrm>
          <a:prstGeom prst="rect">
            <a:avLst/>
          </a:prstGeom>
          <a:solidFill>
            <a:srgbClr val="FF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7" name="Rectangle 26"/>
          <p:cNvSpPr/>
          <p:nvPr/>
        </p:nvSpPr>
        <p:spPr bwMode="auto">
          <a:xfrm>
            <a:off x="2849037" y="1262210"/>
            <a:ext cx="429428" cy="558256"/>
          </a:xfrm>
          <a:prstGeom prst="rect">
            <a:avLst/>
          </a:prstGeom>
          <a:solidFill>
            <a:srgbClr val="FF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8" name="TextBox 27"/>
          <p:cNvSpPr txBox="1"/>
          <p:nvPr/>
        </p:nvSpPr>
        <p:spPr>
          <a:xfrm>
            <a:off x="2258574" y="1981502"/>
            <a:ext cx="435881" cy="321205"/>
          </a:xfrm>
          <a:prstGeom prst="rect">
            <a:avLst/>
          </a:prstGeom>
          <a:noFill/>
        </p:spPr>
        <p:txBody>
          <a:bodyPr wrap="none" rtlCol="0">
            <a:spAutoFit/>
          </a:bodyPr>
          <a:lstStyle/>
          <a:p>
            <a:r>
              <a:rPr lang="en-US" i="0" dirty="0" smtClean="0"/>
              <a:t>left</a:t>
            </a:r>
            <a:endParaRPr lang="en-US" i="0" dirty="0"/>
          </a:p>
        </p:txBody>
      </p:sp>
      <p:sp>
        <p:nvSpPr>
          <p:cNvPr id="29" name="TextBox 28"/>
          <p:cNvSpPr txBox="1"/>
          <p:nvPr/>
        </p:nvSpPr>
        <p:spPr>
          <a:xfrm>
            <a:off x="2795359" y="1981502"/>
            <a:ext cx="574691" cy="321205"/>
          </a:xfrm>
          <a:prstGeom prst="rect">
            <a:avLst/>
          </a:prstGeom>
          <a:noFill/>
        </p:spPr>
        <p:txBody>
          <a:bodyPr wrap="none" rtlCol="0">
            <a:spAutoFit/>
          </a:bodyPr>
          <a:lstStyle/>
          <a:p>
            <a:r>
              <a:rPr lang="en-US" i="0" dirty="0" smtClean="0"/>
              <a:t>right</a:t>
            </a:r>
            <a:endParaRPr lang="en-US" i="0" dirty="0"/>
          </a:p>
        </p:txBody>
      </p:sp>
      <p:sp>
        <p:nvSpPr>
          <p:cNvPr id="30" name="TextBox 29"/>
          <p:cNvSpPr txBox="1"/>
          <p:nvPr/>
        </p:nvSpPr>
        <p:spPr>
          <a:xfrm>
            <a:off x="2634323" y="2443136"/>
            <a:ext cx="320405" cy="481809"/>
          </a:xfrm>
          <a:prstGeom prst="rect">
            <a:avLst/>
          </a:prstGeom>
          <a:solidFill>
            <a:schemeClr val="bg1"/>
          </a:solidFill>
        </p:spPr>
        <p:txBody>
          <a:bodyPr wrap="none" rtlCol="0">
            <a:spAutoFit/>
          </a:bodyPr>
          <a:lstStyle/>
          <a:p>
            <a:r>
              <a:rPr lang="en-US" sz="3600" i="0" dirty="0" smtClean="0">
                <a:solidFill>
                  <a:schemeClr val="tx1"/>
                </a:solidFill>
              </a:rPr>
              <a:t>3</a:t>
            </a:r>
            <a:endParaRPr lang="en-US" sz="3600" i="0" dirty="0">
              <a:solidFill>
                <a:schemeClr val="tx1"/>
              </a:solidFill>
            </a:endParaRPr>
          </a:p>
        </p:txBody>
      </p:sp>
      <p:sp>
        <p:nvSpPr>
          <p:cNvPr id="31" name="TextBox 30"/>
          <p:cNvSpPr txBox="1"/>
          <p:nvPr/>
        </p:nvSpPr>
        <p:spPr>
          <a:xfrm>
            <a:off x="1131325" y="2389458"/>
            <a:ext cx="320405" cy="481809"/>
          </a:xfrm>
          <a:prstGeom prst="rect">
            <a:avLst/>
          </a:prstGeom>
          <a:solidFill>
            <a:schemeClr val="bg1"/>
          </a:solidFill>
        </p:spPr>
        <p:txBody>
          <a:bodyPr wrap="none" rtlCol="0">
            <a:spAutoFit/>
          </a:bodyPr>
          <a:lstStyle/>
          <a:p>
            <a:r>
              <a:rPr lang="en-US" sz="3600" i="0" dirty="0" smtClean="0">
                <a:solidFill>
                  <a:schemeClr val="tx1"/>
                </a:solidFill>
              </a:rPr>
              <a:t>2</a:t>
            </a:r>
            <a:endParaRPr lang="en-US" sz="3600" i="0" dirty="0">
              <a:solidFill>
                <a:schemeClr val="tx1"/>
              </a:solidFill>
            </a:endParaRPr>
          </a:p>
        </p:txBody>
      </p:sp>
      <p:sp>
        <p:nvSpPr>
          <p:cNvPr id="32" name="Text Box 6"/>
          <p:cNvSpPr txBox="1">
            <a:spLocks noChangeArrowheads="1"/>
          </p:cNvSpPr>
          <p:nvPr/>
        </p:nvSpPr>
        <p:spPr bwMode="auto">
          <a:xfrm>
            <a:off x="6588224" y="6361583"/>
            <a:ext cx="242439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400" i="0" dirty="0" smtClean="0"/>
              <a:t>Rubio, Richardson &amp; Butterfill</a:t>
            </a:r>
            <a:endParaRPr lang="en-GB" sz="1400" i="0" dirty="0"/>
          </a:p>
        </p:txBody>
      </p:sp>
      <p:sp>
        <p:nvSpPr>
          <p:cNvPr id="33" name="Oval 32"/>
          <p:cNvSpPr/>
          <p:nvPr/>
        </p:nvSpPr>
        <p:spPr bwMode="auto">
          <a:xfrm>
            <a:off x="3347864" y="5733256"/>
            <a:ext cx="936104" cy="936104"/>
          </a:xfrm>
          <a:prstGeom prst="ellipse">
            <a:avLst/>
          </a:prstGeom>
          <a:gradFill flip="none" rotWithShape="1">
            <a:gsLst>
              <a:gs pos="0">
                <a:srgbClr val="FFFFFF">
                  <a:alpha val="0"/>
                </a:srgbClr>
              </a:gs>
              <a:gs pos="100000">
                <a:schemeClr val="bg1">
                  <a:alpha val="0"/>
                </a:schemeClr>
              </a:gs>
              <a:gs pos="50000">
                <a:srgbClr val="FFFFFF"/>
              </a:gs>
              <a:gs pos="34000">
                <a:srgbClr val="FFFFFF">
                  <a:alpha val="78000"/>
                </a:srgbClr>
              </a:gs>
              <a:gs pos="57000">
                <a:schemeClr val="bg1">
                  <a:alpha val="78000"/>
                </a:schemeClr>
              </a:gs>
            </a:gsLst>
            <a:path path="circle">
              <a:fillToRect l="50000" t="50000" r="50000" b="50000"/>
            </a:path>
            <a:tileRect/>
          </a:gradFill>
          <a:ln w="9525" cap="flat" cmpd="sng" algn="ctr">
            <a:noFill/>
            <a:prstDash val="solid"/>
            <a:round/>
            <a:headEnd type="none" w="med" len="med"/>
            <a:tailEnd type="none" w="med" len="med"/>
          </a:ln>
          <a:effectLst>
            <a:softEdge rad="50800"/>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200" b="0" i="1" u="none" strike="noStrike" cap="none" normalizeH="0" baseline="0">
              <a:ln>
                <a:noFill/>
              </a:ln>
              <a:solidFill>
                <a:schemeClr val="bg1"/>
              </a:solidFill>
              <a:effectLst/>
              <a:latin typeface="Myriad Web" charset="0"/>
              <a:ea typeface="Arial" charset="0"/>
              <a:cs typeface="Arial" charset="0"/>
            </a:endParaRPr>
          </a:p>
        </p:txBody>
      </p:sp>
      <p:sp>
        <p:nvSpPr>
          <p:cNvPr id="34" name="Oval 33"/>
          <p:cNvSpPr/>
          <p:nvPr/>
        </p:nvSpPr>
        <p:spPr bwMode="auto">
          <a:xfrm>
            <a:off x="6372200" y="5661248"/>
            <a:ext cx="936104" cy="936104"/>
          </a:xfrm>
          <a:prstGeom prst="ellipse">
            <a:avLst/>
          </a:prstGeom>
          <a:gradFill flip="none" rotWithShape="1">
            <a:gsLst>
              <a:gs pos="0">
                <a:srgbClr val="FFFFFF">
                  <a:alpha val="0"/>
                </a:srgbClr>
              </a:gs>
              <a:gs pos="100000">
                <a:schemeClr val="bg1">
                  <a:alpha val="0"/>
                </a:schemeClr>
              </a:gs>
              <a:gs pos="50000">
                <a:srgbClr val="FFFFFF"/>
              </a:gs>
              <a:gs pos="34000">
                <a:srgbClr val="FFFFFF">
                  <a:alpha val="78000"/>
                </a:srgbClr>
              </a:gs>
              <a:gs pos="57000">
                <a:schemeClr val="bg1">
                  <a:alpha val="78000"/>
                </a:schemeClr>
              </a:gs>
            </a:gsLst>
            <a:path path="circle">
              <a:fillToRect l="50000" t="50000" r="50000" b="50000"/>
            </a:path>
            <a:tileRect/>
          </a:gradFill>
          <a:ln w="9525" cap="flat" cmpd="sng" algn="ctr">
            <a:noFill/>
            <a:prstDash val="solid"/>
            <a:round/>
            <a:headEnd type="none" w="med" len="med"/>
            <a:tailEnd type="none" w="med" len="med"/>
          </a:ln>
          <a:effectLst>
            <a:softEdge rad="50800"/>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200" b="0" i="1" u="none" strike="noStrike" cap="none" normalizeH="0" baseline="0">
              <a:ln>
                <a:noFill/>
              </a:ln>
              <a:solidFill>
                <a:schemeClr val="bg1"/>
              </a:solidFill>
              <a:effectLst/>
              <a:latin typeface="Myriad Web" charset="0"/>
              <a:ea typeface="Arial" charset="0"/>
              <a:cs typeface="Arial" charset="0"/>
            </a:endParaRPr>
          </a:p>
        </p:txBody>
      </p:sp>
    </p:spTree>
    <p:extLst>
      <p:ext uri="{BB962C8B-B14F-4D97-AF65-F5344CB8AC3E}">
        <p14:creationId xmlns:p14="http://schemas.microsoft.com/office/powerpoint/2010/main" val="190251187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b_identity_1_bright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3848" y="188640"/>
            <a:ext cx="2834060" cy="1713790"/>
          </a:xfrm>
          <a:prstGeom prst="rect">
            <a:avLst/>
          </a:prstGeom>
        </p:spPr>
      </p:pic>
      <p:pic>
        <p:nvPicPr>
          <p:cNvPr id="9" name="Picture 8" descr="fb_identity_2_bright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75856" y="2204864"/>
            <a:ext cx="2656004" cy="1906684"/>
          </a:xfrm>
          <a:prstGeom prst="rect">
            <a:avLst/>
          </a:prstGeom>
        </p:spPr>
      </p:pic>
      <p:pic>
        <p:nvPicPr>
          <p:cNvPr id="10" name="Picture 9" descr="fb_identity_3_brighte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19872" y="4653136"/>
            <a:ext cx="2448272" cy="1899266"/>
          </a:xfrm>
          <a:prstGeom prst="rect">
            <a:avLst/>
          </a:prstGeom>
        </p:spPr>
      </p:pic>
      <p:cxnSp>
        <p:nvCxnSpPr>
          <p:cNvPr id="14" name="Straight Connector 13"/>
          <p:cNvCxnSpPr/>
          <p:nvPr/>
        </p:nvCxnSpPr>
        <p:spPr bwMode="auto">
          <a:xfrm>
            <a:off x="6156176" y="0"/>
            <a:ext cx="0" cy="6858000"/>
          </a:xfrm>
          <a:prstGeom prst="line">
            <a:avLst/>
          </a:prstGeom>
          <a:solidFill>
            <a:srgbClr val="00B8FF"/>
          </a:solidFill>
          <a:ln w="9525" cap="flat" cmpd="sng" algn="ctr">
            <a:solidFill>
              <a:schemeClr val="bg1"/>
            </a:solidFill>
            <a:prstDash val="dot"/>
            <a:round/>
            <a:headEnd type="none" w="med" len="med"/>
            <a:tailEnd type="none" w="med" len="med"/>
          </a:ln>
          <a:effectLst/>
        </p:spPr>
      </p:cxnSp>
      <p:pic>
        <p:nvPicPr>
          <p:cNvPr id="15" name="Picture 14" descr="fb_identity_1_bright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9940" y="116632"/>
            <a:ext cx="2834060" cy="1713790"/>
          </a:xfrm>
          <a:prstGeom prst="rect">
            <a:avLst/>
          </a:prstGeom>
        </p:spPr>
      </p:pic>
      <p:pic>
        <p:nvPicPr>
          <p:cNvPr id="16" name="Picture 15" descr="fb_identity_2_bright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81948" y="2132856"/>
            <a:ext cx="2656004" cy="1906684"/>
          </a:xfrm>
          <a:prstGeom prst="rect">
            <a:avLst/>
          </a:prstGeom>
        </p:spPr>
      </p:pic>
      <p:pic>
        <p:nvPicPr>
          <p:cNvPr id="17" name="Picture 16" descr="fb_identity_3_brighte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25964" y="4581128"/>
            <a:ext cx="2448272" cy="1899266"/>
          </a:xfrm>
          <a:prstGeom prst="rect">
            <a:avLst/>
          </a:prstGeom>
        </p:spPr>
      </p:pic>
      <p:sp>
        <p:nvSpPr>
          <p:cNvPr id="5" name="Rectangle 4"/>
          <p:cNvSpPr/>
          <p:nvPr/>
        </p:nvSpPr>
        <p:spPr bwMode="auto">
          <a:xfrm>
            <a:off x="6732240" y="1412776"/>
            <a:ext cx="360040" cy="216024"/>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pic>
        <p:nvPicPr>
          <p:cNvPr id="2" name="Picture 1" descr="barrier_car1_brighter.png"/>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6156176" y="1102519"/>
            <a:ext cx="864096" cy="751693"/>
          </a:xfrm>
          <a:prstGeom prst="rect">
            <a:avLst/>
          </a:prstGeom>
        </p:spPr>
      </p:pic>
      <p:pic>
        <p:nvPicPr>
          <p:cNvPr id="18" name="Picture 17" descr="barrier_car2_brighter.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173204">
            <a:off x="6516216" y="3281809"/>
            <a:ext cx="624214" cy="596776"/>
          </a:xfrm>
          <a:prstGeom prst="rect">
            <a:avLst/>
          </a:prstGeom>
        </p:spPr>
      </p:pic>
      <p:pic>
        <p:nvPicPr>
          <p:cNvPr id="19" name="Picture 18" descr="barrier_car2_brighter.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64891" y="5739606"/>
            <a:ext cx="624214" cy="596776"/>
          </a:xfrm>
          <a:prstGeom prst="rect">
            <a:avLst/>
          </a:prstGeom>
        </p:spPr>
      </p:pic>
      <p:sp>
        <p:nvSpPr>
          <p:cNvPr id="4" name="TextBox 3"/>
          <p:cNvSpPr txBox="1"/>
          <p:nvPr/>
        </p:nvSpPr>
        <p:spPr>
          <a:xfrm>
            <a:off x="6372200" y="116632"/>
            <a:ext cx="429813" cy="646331"/>
          </a:xfrm>
          <a:prstGeom prst="rect">
            <a:avLst/>
          </a:prstGeom>
          <a:solidFill>
            <a:schemeClr val="bg1"/>
          </a:solidFill>
        </p:spPr>
        <p:txBody>
          <a:bodyPr wrap="none" rtlCol="0">
            <a:spAutoFit/>
          </a:bodyPr>
          <a:lstStyle/>
          <a:p>
            <a:r>
              <a:rPr lang="en-US" sz="3600" i="0" dirty="0" smtClean="0">
                <a:solidFill>
                  <a:schemeClr val="tx1"/>
                </a:solidFill>
              </a:rPr>
              <a:t>3</a:t>
            </a:r>
            <a:endParaRPr lang="en-US" sz="3600" i="0" dirty="0">
              <a:solidFill>
                <a:schemeClr val="tx1"/>
              </a:solidFill>
            </a:endParaRPr>
          </a:p>
        </p:txBody>
      </p:sp>
      <p:sp>
        <p:nvSpPr>
          <p:cNvPr id="20" name="TextBox 19"/>
          <p:cNvSpPr txBox="1"/>
          <p:nvPr/>
        </p:nvSpPr>
        <p:spPr>
          <a:xfrm>
            <a:off x="3275856" y="116632"/>
            <a:ext cx="429813" cy="646331"/>
          </a:xfrm>
          <a:prstGeom prst="rect">
            <a:avLst/>
          </a:prstGeom>
          <a:solidFill>
            <a:schemeClr val="bg1"/>
          </a:solidFill>
        </p:spPr>
        <p:txBody>
          <a:bodyPr wrap="none" rtlCol="0">
            <a:spAutoFit/>
          </a:bodyPr>
          <a:lstStyle/>
          <a:p>
            <a:r>
              <a:rPr lang="en-US" sz="3600" i="0" dirty="0" smtClean="0">
                <a:solidFill>
                  <a:schemeClr val="tx1"/>
                </a:solidFill>
              </a:rPr>
              <a:t>2</a:t>
            </a:r>
            <a:endParaRPr lang="en-US" sz="3600" i="0" dirty="0">
              <a:solidFill>
                <a:schemeClr val="tx1"/>
              </a:solidFill>
            </a:endParaRPr>
          </a:p>
        </p:txBody>
      </p:sp>
      <p:sp>
        <p:nvSpPr>
          <p:cNvPr id="23" name="TextBox 22"/>
          <p:cNvSpPr txBox="1"/>
          <p:nvPr/>
        </p:nvSpPr>
        <p:spPr>
          <a:xfrm>
            <a:off x="4916285" y="1846565"/>
            <a:ext cx="2432983" cy="646331"/>
          </a:xfrm>
          <a:prstGeom prst="rect">
            <a:avLst/>
          </a:prstGeom>
          <a:solidFill>
            <a:schemeClr val="bg1">
              <a:lumMod val="50000"/>
            </a:schemeClr>
          </a:solidFill>
          <a:effectLst>
            <a:glow rad="101600">
              <a:schemeClr val="tx1">
                <a:alpha val="75000"/>
              </a:schemeClr>
            </a:glow>
          </a:effectLst>
        </p:spPr>
        <p:txBody>
          <a:bodyPr wrap="none" rtlCol="0">
            <a:spAutoFit/>
          </a:bodyPr>
          <a:lstStyle/>
          <a:p>
            <a:r>
              <a:rPr lang="en-US" sz="3600" i="0" dirty="0" smtClean="0">
                <a:solidFill>
                  <a:schemeClr val="tx1"/>
                </a:solidFill>
              </a:rPr>
              <a:t>belief: 2 ≈ 3</a:t>
            </a:r>
            <a:endParaRPr lang="en-US" sz="3600" i="0" dirty="0">
              <a:solidFill>
                <a:schemeClr val="tx1"/>
              </a:solidFill>
            </a:endParaRPr>
          </a:p>
        </p:txBody>
      </p:sp>
      <p:sp>
        <p:nvSpPr>
          <p:cNvPr id="21" name="Rectangle 20"/>
          <p:cNvSpPr/>
          <p:nvPr/>
        </p:nvSpPr>
        <p:spPr bwMode="auto">
          <a:xfrm>
            <a:off x="1334260" y="1315888"/>
            <a:ext cx="429428" cy="483106"/>
          </a:xfrm>
          <a:prstGeom prst="rect">
            <a:avLst/>
          </a:prstGeom>
          <a:solidFill>
            <a:schemeClr val="bg1">
              <a:lumMod val="5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2" name="Rectangle 21"/>
          <p:cNvSpPr/>
          <p:nvPr/>
        </p:nvSpPr>
        <p:spPr bwMode="auto">
          <a:xfrm>
            <a:off x="755576" y="188640"/>
            <a:ext cx="429428" cy="1610354"/>
          </a:xfrm>
          <a:prstGeom prst="rect">
            <a:avLst/>
          </a:prstGeom>
          <a:solidFill>
            <a:schemeClr val="bg1">
              <a:lumMod val="5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4" name="TextBox 23"/>
          <p:cNvSpPr txBox="1"/>
          <p:nvPr/>
        </p:nvSpPr>
        <p:spPr>
          <a:xfrm>
            <a:off x="755576" y="1960030"/>
            <a:ext cx="584721" cy="430887"/>
          </a:xfrm>
          <a:prstGeom prst="rect">
            <a:avLst/>
          </a:prstGeom>
          <a:noFill/>
        </p:spPr>
        <p:txBody>
          <a:bodyPr wrap="none" rtlCol="0">
            <a:spAutoFit/>
          </a:bodyPr>
          <a:lstStyle/>
          <a:p>
            <a:r>
              <a:rPr lang="en-US" i="0" dirty="0" smtClean="0">
                <a:solidFill>
                  <a:srgbClr val="7F7F7F"/>
                </a:solidFill>
              </a:rPr>
              <a:t>left</a:t>
            </a:r>
            <a:endParaRPr lang="en-US" i="0" dirty="0">
              <a:solidFill>
                <a:srgbClr val="7F7F7F"/>
              </a:solidFill>
            </a:endParaRPr>
          </a:p>
        </p:txBody>
      </p:sp>
      <p:sp>
        <p:nvSpPr>
          <p:cNvPr id="25" name="TextBox 24"/>
          <p:cNvSpPr txBox="1"/>
          <p:nvPr/>
        </p:nvSpPr>
        <p:spPr>
          <a:xfrm>
            <a:off x="1292361" y="1960030"/>
            <a:ext cx="770930" cy="430887"/>
          </a:xfrm>
          <a:prstGeom prst="rect">
            <a:avLst/>
          </a:prstGeom>
          <a:noFill/>
        </p:spPr>
        <p:txBody>
          <a:bodyPr wrap="none" rtlCol="0">
            <a:spAutoFit/>
          </a:bodyPr>
          <a:lstStyle/>
          <a:p>
            <a:r>
              <a:rPr lang="en-US" i="0" dirty="0" smtClean="0">
                <a:solidFill>
                  <a:srgbClr val="7F7F7F"/>
                </a:solidFill>
              </a:rPr>
              <a:t>right</a:t>
            </a:r>
            <a:endParaRPr lang="en-US" i="0" dirty="0">
              <a:solidFill>
                <a:srgbClr val="7F7F7F"/>
              </a:solidFill>
            </a:endParaRPr>
          </a:p>
        </p:txBody>
      </p:sp>
      <p:sp>
        <p:nvSpPr>
          <p:cNvPr id="26" name="Rectangle 25"/>
          <p:cNvSpPr/>
          <p:nvPr/>
        </p:nvSpPr>
        <p:spPr bwMode="auto">
          <a:xfrm>
            <a:off x="2258574" y="210112"/>
            <a:ext cx="429428" cy="1610355"/>
          </a:xfrm>
          <a:prstGeom prst="rect">
            <a:avLst/>
          </a:prstGeom>
          <a:solidFill>
            <a:schemeClr val="bg1">
              <a:lumMod val="5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7" name="Rectangle 26"/>
          <p:cNvSpPr/>
          <p:nvPr/>
        </p:nvSpPr>
        <p:spPr bwMode="auto">
          <a:xfrm>
            <a:off x="2849037" y="1262210"/>
            <a:ext cx="429428" cy="558256"/>
          </a:xfrm>
          <a:prstGeom prst="rect">
            <a:avLst/>
          </a:prstGeom>
          <a:solidFill>
            <a:schemeClr val="bg1">
              <a:lumMod val="5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8" name="TextBox 27"/>
          <p:cNvSpPr txBox="1"/>
          <p:nvPr/>
        </p:nvSpPr>
        <p:spPr>
          <a:xfrm>
            <a:off x="2258574" y="1981502"/>
            <a:ext cx="584721" cy="430887"/>
          </a:xfrm>
          <a:prstGeom prst="rect">
            <a:avLst/>
          </a:prstGeom>
          <a:noFill/>
        </p:spPr>
        <p:txBody>
          <a:bodyPr wrap="none" rtlCol="0">
            <a:spAutoFit/>
          </a:bodyPr>
          <a:lstStyle/>
          <a:p>
            <a:r>
              <a:rPr lang="en-US" i="0" dirty="0" smtClean="0">
                <a:solidFill>
                  <a:srgbClr val="7F7F7F"/>
                </a:solidFill>
              </a:rPr>
              <a:t>left</a:t>
            </a:r>
            <a:endParaRPr lang="en-US" i="0" dirty="0">
              <a:solidFill>
                <a:srgbClr val="7F7F7F"/>
              </a:solidFill>
            </a:endParaRPr>
          </a:p>
        </p:txBody>
      </p:sp>
      <p:sp>
        <p:nvSpPr>
          <p:cNvPr id="29" name="TextBox 28"/>
          <p:cNvSpPr txBox="1"/>
          <p:nvPr/>
        </p:nvSpPr>
        <p:spPr>
          <a:xfrm>
            <a:off x="2795359" y="1981502"/>
            <a:ext cx="770930" cy="430887"/>
          </a:xfrm>
          <a:prstGeom prst="rect">
            <a:avLst/>
          </a:prstGeom>
          <a:noFill/>
        </p:spPr>
        <p:txBody>
          <a:bodyPr wrap="none" rtlCol="0">
            <a:spAutoFit/>
          </a:bodyPr>
          <a:lstStyle/>
          <a:p>
            <a:r>
              <a:rPr lang="en-US" i="0" dirty="0" smtClean="0">
                <a:solidFill>
                  <a:srgbClr val="7F7F7F"/>
                </a:solidFill>
              </a:rPr>
              <a:t>right</a:t>
            </a:r>
            <a:endParaRPr lang="en-US" i="0" dirty="0">
              <a:solidFill>
                <a:srgbClr val="7F7F7F"/>
              </a:solidFill>
            </a:endParaRPr>
          </a:p>
        </p:txBody>
      </p:sp>
      <p:sp>
        <p:nvSpPr>
          <p:cNvPr id="30" name="TextBox 29"/>
          <p:cNvSpPr txBox="1"/>
          <p:nvPr/>
        </p:nvSpPr>
        <p:spPr>
          <a:xfrm>
            <a:off x="2634323" y="2443136"/>
            <a:ext cx="320405" cy="481809"/>
          </a:xfrm>
          <a:prstGeom prst="rect">
            <a:avLst/>
          </a:prstGeom>
          <a:solidFill>
            <a:schemeClr val="bg1">
              <a:lumMod val="50000"/>
            </a:schemeClr>
          </a:solidFill>
        </p:spPr>
        <p:txBody>
          <a:bodyPr wrap="none" rtlCol="0">
            <a:spAutoFit/>
          </a:bodyPr>
          <a:lstStyle/>
          <a:p>
            <a:r>
              <a:rPr lang="en-US" sz="3600" i="0" dirty="0" smtClean="0">
                <a:solidFill>
                  <a:schemeClr val="tx1"/>
                </a:solidFill>
              </a:rPr>
              <a:t>3</a:t>
            </a:r>
            <a:endParaRPr lang="en-US" sz="3600" i="0" dirty="0">
              <a:solidFill>
                <a:schemeClr val="tx1"/>
              </a:solidFill>
            </a:endParaRPr>
          </a:p>
        </p:txBody>
      </p:sp>
      <p:sp>
        <p:nvSpPr>
          <p:cNvPr id="31" name="TextBox 30"/>
          <p:cNvSpPr txBox="1"/>
          <p:nvPr/>
        </p:nvSpPr>
        <p:spPr>
          <a:xfrm>
            <a:off x="1131325" y="2389458"/>
            <a:ext cx="320405" cy="481809"/>
          </a:xfrm>
          <a:prstGeom prst="rect">
            <a:avLst/>
          </a:prstGeom>
          <a:solidFill>
            <a:schemeClr val="bg1">
              <a:lumMod val="50000"/>
            </a:schemeClr>
          </a:solidFill>
        </p:spPr>
        <p:txBody>
          <a:bodyPr wrap="none" rtlCol="0">
            <a:spAutoFit/>
          </a:bodyPr>
          <a:lstStyle/>
          <a:p>
            <a:r>
              <a:rPr lang="en-US" sz="3600" i="0" dirty="0" smtClean="0">
                <a:solidFill>
                  <a:schemeClr val="tx1"/>
                </a:solidFill>
              </a:rPr>
              <a:t>2</a:t>
            </a:r>
            <a:endParaRPr lang="en-US" sz="3600" i="0" dirty="0">
              <a:solidFill>
                <a:schemeClr val="tx1"/>
              </a:solidFill>
            </a:endParaRPr>
          </a:p>
        </p:txBody>
      </p:sp>
      <p:sp>
        <p:nvSpPr>
          <p:cNvPr id="32" name="TextBox 31"/>
          <p:cNvSpPr txBox="1"/>
          <p:nvPr/>
        </p:nvSpPr>
        <p:spPr>
          <a:xfrm>
            <a:off x="4267650" y="4294837"/>
            <a:ext cx="3623149" cy="646331"/>
          </a:xfrm>
          <a:prstGeom prst="rect">
            <a:avLst/>
          </a:prstGeom>
          <a:solidFill>
            <a:schemeClr val="bg1"/>
          </a:solidFill>
          <a:effectLst>
            <a:glow rad="101600">
              <a:schemeClr val="tx1">
                <a:alpha val="75000"/>
              </a:schemeClr>
            </a:glow>
          </a:effectLst>
        </p:spPr>
        <p:txBody>
          <a:bodyPr wrap="none" rtlCol="0">
            <a:spAutoFit/>
          </a:bodyPr>
          <a:lstStyle/>
          <a:p>
            <a:r>
              <a:rPr lang="en-US" sz="3600" i="0" dirty="0" smtClean="0">
                <a:solidFill>
                  <a:schemeClr val="tx1"/>
                </a:solidFill>
              </a:rPr>
              <a:t>registration: </a:t>
            </a:r>
            <a:r>
              <a:rPr lang="en-US" sz="3600" i="0" dirty="0">
                <a:solidFill>
                  <a:schemeClr val="tx1"/>
                </a:solidFill>
              </a:rPr>
              <a:t>2 ≈</a:t>
            </a:r>
            <a:r>
              <a:rPr lang="en-US" sz="3600" i="0" dirty="0" smtClean="0">
                <a:solidFill>
                  <a:schemeClr val="tx1"/>
                </a:solidFill>
              </a:rPr>
              <a:t> 3</a:t>
            </a:r>
            <a:endParaRPr lang="en-US" sz="3600" i="0" dirty="0">
              <a:solidFill>
                <a:schemeClr val="tx1"/>
              </a:solidFill>
            </a:endParaRPr>
          </a:p>
        </p:txBody>
      </p:sp>
      <p:cxnSp>
        <p:nvCxnSpPr>
          <p:cNvPr id="7" name="Straight Connector 6"/>
          <p:cNvCxnSpPr/>
          <p:nvPr/>
        </p:nvCxnSpPr>
        <p:spPr bwMode="auto">
          <a:xfrm flipH="1">
            <a:off x="7189688" y="4509120"/>
            <a:ext cx="144016" cy="360040"/>
          </a:xfrm>
          <a:prstGeom prst="line">
            <a:avLst/>
          </a:prstGeom>
          <a:solidFill>
            <a:srgbClr val="00B8FF"/>
          </a:solidFill>
          <a:ln w="28575" cap="flat" cmpd="sng" algn="ctr">
            <a:solidFill>
              <a:schemeClr val="tx1"/>
            </a:solidFill>
            <a:prstDash val="solid"/>
            <a:round/>
            <a:headEnd type="none" w="med" len="med"/>
            <a:tailEnd type="none" w="med" len="med"/>
          </a:ln>
          <a:effectLst/>
        </p:spPr>
      </p:cxnSp>
      <p:sp>
        <p:nvSpPr>
          <p:cNvPr id="33" name="Text Box 6"/>
          <p:cNvSpPr txBox="1">
            <a:spLocks noChangeArrowheads="1"/>
          </p:cNvSpPr>
          <p:nvPr/>
        </p:nvSpPr>
        <p:spPr bwMode="auto">
          <a:xfrm>
            <a:off x="6588224" y="6361583"/>
            <a:ext cx="242439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400" i="0" dirty="0" smtClean="0"/>
              <a:t>Rubio, Richardson &amp; Butterfill</a:t>
            </a:r>
            <a:endParaRPr lang="en-GB" sz="1400" i="0" dirty="0"/>
          </a:p>
        </p:txBody>
      </p:sp>
    </p:spTree>
    <p:extLst>
      <p:ext uri="{BB962C8B-B14F-4D97-AF65-F5344CB8AC3E}">
        <p14:creationId xmlns:p14="http://schemas.microsoft.com/office/powerpoint/2010/main" val="332387163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b_identity_1_bright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3848" y="188640"/>
            <a:ext cx="2834060" cy="1713790"/>
          </a:xfrm>
          <a:prstGeom prst="rect">
            <a:avLst/>
          </a:prstGeom>
        </p:spPr>
      </p:pic>
      <p:pic>
        <p:nvPicPr>
          <p:cNvPr id="9" name="Picture 8" descr="fb_identity_2_bright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75856" y="2204864"/>
            <a:ext cx="2656004" cy="1906684"/>
          </a:xfrm>
          <a:prstGeom prst="rect">
            <a:avLst/>
          </a:prstGeom>
        </p:spPr>
      </p:pic>
      <p:pic>
        <p:nvPicPr>
          <p:cNvPr id="10" name="Picture 9" descr="fb_identity_3_brighte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19872" y="4653136"/>
            <a:ext cx="2448272" cy="1899266"/>
          </a:xfrm>
          <a:prstGeom prst="rect">
            <a:avLst/>
          </a:prstGeom>
        </p:spPr>
      </p:pic>
      <p:cxnSp>
        <p:nvCxnSpPr>
          <p:cNvPr id="14" name="Straight Connector 13"/>
          <p:cNvCxnSpPr/>
          <p:nvPr/>
        </p:nvCxnSpPr>
        <p:spPr bwMode="auto">
          <a:xfrm>
            <a:off x="6156176" y="0"/>
            <a:ext cx="0" cy="6858000"/>
          </a:xfrm>
          <a:prstGeom prst="line">
            <a:avLst/>
          </a:prstGeom>
          <a:solidFill>
            <a:srgbClr val="00B8FF"/>
          </a:solidFill>
          <a:ln w="9525" cap="flat" cmpd="sng" algn="ctr">
            <a:solidFill>
              <a:schemeClr val="bg1"/>
            </a:solidFill>
            <a:prstDash val="dot"/>
            <a:round/>
            <a:headEnd type="none" w="med" len="med"/>
            <a:tailEnd type="none" w="med" len="med"/>
          </a:ln>
          <a:effectLst/>
        </p:spPr>
      </p:cxnSp>
      <p:pic>
        <p:nvPicPr>
          <p:cNvPr id="15" name="Picture 14" descr="fb_identity_1_bright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9940" y="116632"/>
            <a:ext cx="2834060" cy="1713790"/>
          </a:xfrm>
          <a:prstGeom prst="rect">
            <a:avLst/>
          </a:prstGeom>
        </p:spPr>
      </p:pic>
      <p:pic>
        <p:nvPicPr>
          <p:cNvPr id="16" name="Picture 15" descr="fb_identity_2_bright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81948" y="2132856"/>
            <a:ext cx="2656004" cy="1906684"/>
          </a:xfrm>
          <a:prstGeom prst="rect">
            <a:avLst/>
          </a:prstGeom>
        </p:spPr>
      </p:pic>
      <p:pic>
        <p:nvPicPr>
          <p:cNvPr id="17" name="Picture 16" descr="fb_identity_3_brighte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25964" y="4581128"/>
            <a:ext cx="2448272" cy="1899266"/>
          </a:xfrm>
          <a:prstGeom prst="rect">
            <a:avLst/>
          </a:prstGeom>
        </p:spPr>
      </p:pic>
      <p:sp>
        <p:nvSpPr>
          <p:cNvPr id="5" name="Rectangle 4"/>
          <p:cNvSpPr/>
          <p:nvPr/>
        </p:nvSpPr>
        <p:spPr bwMode="auto">
          <a:xfrm>
            <a:off x="6732240" y="1412776"/>
            <a:ext cx="360040" cy="216024"/>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pic>
        <p:nvPicPr>
          <p:cNvPr id="2" name="Picture 1" descr="barrier_car1_brighter.png"/>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6156176" y="1102519"/>
            <a:ext cx="864096" cy="751693"/>
          </a:xfrm>
          <a:prstGeom prst="rect">
            <a:avLst/>
          </a:prstGeom>
        </p:spPr>
      </p:pic>
      <p:pic>
        <p:nvPicPr>
          <p:cNvPr id="18" name="Picture 17" descr="barrier_car2_brighter.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173204">
            <a:off x="6516216" y="3281809"/>
            <a:ext cx="624214" cy="596776"/>
          </a:xfrm>
          <a:prstGeom prst="rect">
            <a:avLst/>
          </a:prstGeom>
        </p:spPr>
      </p:pic>
      <p:pic>
        <p:nvPicPr>
          <p:cNvPr id="19" name="Picture 18" descr="barrier_car2_brighter.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64891" y="5739606"/>
            <a:ext cx="624214" cy="596776"/>
          </a:xfrm>
          <a:prstGeom prst="rect">
            <a:avLst/>
          </a:prstGeom>
        </p:spPr>
      </p:pic>
      <p:sp>
        <p:nvSpPr>
          <p:cNvPr id="4" name="TextBox 3"/>
          <p:cNvSpPr txBox="1"/>
          <p:nvPr/>
        </p:nvSpPr>
        <p:spPr>
          <a:xfrm>
            <a:off x="6372200" y="116632"/>
            <a:ext cx="429813" cy="646331"/>
          </a:xfrm>
          <a:prstGeom prst="rect">
            <a:avLst/>
          </a:prstGeom>
          <a:solidFill>
            <a:schemeClr val="bg1"/>
          </a:solidFill>
        </p:spPr>
        <p:txBody>
          <a:bodyPr wrap="none" rtlCol="0">
            <a:spAutoFit/>
          </a:bodyPr>
          <a:lstStyle/>
          <a:p>
            <a:r>
              <a:rPr lang="en-US" sz="3600" i="0" dirty="0" smtClean="0">
                <a:solidFill>
                  <a:schemeClr val="tx1"/>
                </a:solidFill>
              </a:rPr>
              <a:t>3</a:t>
            </a:r>
            <a:endParaRPr lang="en-US" sz="3600" i="0" dirty="0">
              <a:solidFill>
                <a:schemeClr val="tx1"/>
              </a:solidFill>
            </a:endParaRPr>
          </a:p>
        </p:txBody>
      </p:sp>
      <p:sp>
        <p:nvSpPr>
          <p:cNvPr id="20" name="TextBox 19"/>
          <p:cNvSpPr txBox="1"/>
          <p:nvPr/>
        </p:nvSpPr>
        <p:spPr>
          <a:xfrm>
            <a:off x="3275856" y="116632"/>
            <a:ext cx="429813" cy="646331"/>
          </a:xfrm>
          <a:prstGeom prst="rect">
            <a:avLst/>
          </a:prstGeom>
          <a:solidFill>
            <a:schemeClr val="bg1"/>
          </a:solidFill>
        </p:spPr>
        <p:txBody>
          <a:bodyPr wrap="none" rtlCol="0">
            <a:spAutoFit/>
          </a:bodyPr>
          <a:lstStyle/>
          <a:p>
            <a:r>
              <a:rPr lang="en-US" sz="3600" i="0" dirty="0" smtClean="0">
                <a:solidFill>
                  <a:schemeClr val="tx1"/>
                </a:solidFill>
              </a:rPr>
              <a:t>2</a:t>
            </a:r>
            <a:endParaRPr lang="en-US" sz="3600" i="0" dirty="0">
              <a:solidFill>
                <a:schemeClr val="tx1"/>
              </a:solidFill>
            </a:endParaRPr>
          </a:p>
        </p:txBody>
      </p:sp>
      <p:sp>
        <p:nvSpPr>
          <p:cNvPr id="23" name="TextBox 22"/>
          <p:cNvSpPr txBox="1"/>
          <p:nvPr/>
        </p:nvSpPr>
        <p:spPr>
          <a:xfrm>
            <a:off x="4916285" y="1846565"/>
            <a:ext cx="2432983" cy="646331"/>
          </a:xfrm>
          <a:prstGeom prst="rect">
            <a:avLst/>
          </a:prstGeom>
          <a:solidFill>
            <a:schemeClr val="bg1">
              <a:lumMod val="50000"/>
            </a:schemeClr>
          </a:solidFill>
          <a:effectLst>
            <a:glow rad="101600">
              <a:schemeClr val="tx1">
                <a:alpha val="75000"/>
              </a:schemeClr>
            </a:glow>
          </a:effectLst>
        </p:spPr>
        <p:txBody>
          <a:bodyPr wrap="none" rtlCol="0">
            <a:spAutoFit/>
          </a:bodyPr>
          <a:lstStyle/>
          <a:p>
            <a:r>
              <a:rPr lang="en-US" sz="3600" i="0" dirty="0" smtClean="0">
                <a:solidFill>
                  <a:schemeClr val="tx1"/>
                </a:solidFill>
              </a:rPr>
              <a:t>belief: 2 ≈ 3</a:t>
            </a:r>
            <a:endParaRPr lang="en-US" sz="3600" i="0" dirty="0">
              <a:solidFill>
                <a:schemeClr val="tx1"/>
              </a:solidFill>
            </a:endParaRPr>
          </a:p>
        </p:txBody>
      </p:sp>
      <p:sp>
        <p:nvSpPr>
          <p:cNvPr id="21" name="Rectangle 20"/>
          <p:cNvSpPr/>
          <p:nvPr/>
        </p:nvSpPr>
        <p:spPr bwMode="auto">
          <a:xfrm>
            <a:off x="1334260" y="1315888"/>
            <a:ext cx="429428" cy="483106"/>
          </a:xfrm>
          <a:prstGeom prst="rect">
            <a:avLst/>
          </a:prstGeom>
          <a:solidFill>
            <a:schemeClr val="bg1">
              <a:lumMod val="5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2" name="Rectangle 21"/>
          <p:cNvSpPr/>
          <p:nvPr/>
        </p:nvSpPr>
        <p:spPr bwMode="auto">
          <a:xfrm>
            <a:off x="755576" y="188640"/>
            <a:ext cx="429428" cy="1610354"/>
          </a:xfrm>
          <a:prstGeom prst="rect">
            <a:avLst/>
          </a:prstGeom>
          <a:solidFill>
            <a:schemeClr val="bg1">
              <a:lumMod val="5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4" name="TextBox 23"/>
          <p:cNvSpPr txBox="1"/>
          <p:nvPr/>
        </p:nvSpPr>
        <p:spPr>
          <a:xfrm>
            <a:off x="755576" y="1960030"/>
            <a:ext cx="584721" cy="430887"/>
          </a:xfrm>
          <a:prstGeom prst="rect">
            <a:avLst/>
          </a:prstGeom>
          <a:noFill/>
        </p:spPr>
        <p:txBody>
          <a:bodyPr wrap="none" rtlCol="0">
            <a:spAutoFit/>
          </a:bodyPr>
          <a:lstStyle/>
          <a:p>
            <a:r>
              <a:rPr lang="en-US" i="0" dirty="0" smtClean="0">
                <a:solidFill>
                  <a:srgbClr val="7F7F7F"/>
                </a:solidFill>
              </a:rPr>
              <a:t>left</a:t>
            </a:r>
            <a:endParaRPr lang="en-US" i="0" dirty="0">
              <a:solidFill>
                <a:srgbClr val="7F7F7F"/>
              </a:solidFill>
            </a:endParaRPr>
          </a:p>
        </p:txBody>
      </p:sp>
      <p:sp>
        <p:nvSpPr>
          <p:cNvPr id="25" name="TextBox 24"/>
          <p:cNvSpPr txBox="1"/>
          <p:nvPr/>
        </p:nvSpPr>
        <p:spPr>
          <a:xfrm>
            <a:off x="1292361" y="1960030"/>
            <a:ext cx="770930" cy="430887"/>
          </a:xfrm>
          <a:prstGeom prst="rect">
            <a:avLst/>
          </a:prstGeom>
          <a:noFill/>
        </p:spPr>
        <p:txBody>
          <a:bodyPr wrap="none" rtlCol="0">
            <a:spAutoFit/>
          </a:bodyPr>
          <a:lstStyle/>
          <a:p>
            <a:r>
              <a:rPr lang="en-US" i="0" dirty="0" smtClean="0">
                <a:solidFill>
                  <a:srgbClr val="7F7F7F"/>
                </a:solidFill>
              </a:rPr>
              <a:t>right</a:t>
            </a:r>
            <a:endParaRPr lang="en-US" i="0" dirty="0">
              <a:solidFill>
                <a:srgbClr val="7F7F7F"/>
              </a:solidFill>
            </a:endParaRPr>
          </a:p>
        </p:txBody>
      </p:sp>
      <p:sp>
        <p:nvSpPr>
          <p:cNvPr id="26" name="Rectangle 25"/>
          <p:cNvSpPr/>
          <p:nvPr/>
        </p:nvSpPr>
        <p:spPr bwMode="auto">
          <a:xfrm>
            <a:off x="2258574" y="210112"/>
            <a:ext cx="429428" cy="1610355"/>
          </a:xfrm>
          <a:prstGeom prst="rect">
            <a:avLst/>
          </a:prstGeom>
          <a:solidFill>
            <a:schemeClr val="bg1">
              <a:lumMod val="5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7" name="Rectangle 26"/>
          <p:cNvSpPr/>
          <p:nvPr/>
        </p:nvSpPr>
        <p:spPr bwMode="auto">
          <a:xfrm>
            <a:off x="2849037" y="1262210"/>
            <a:ext cx="429428" cy="558256"/>
          </a:xfrm>
          <a:prstGeom prst="rect">
            <a:avLst/>
          </a:prstGeom>
          <a:solidFill>
            <a:schemeClr val="bg1">
              <a:lumMod val="5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8" name="TextBox 27"/>
          <p:cNvSpPr txBox="1"/>
          <p:nvPr/>
        </p:nvSpPr>
        <p:spPr>
          <a:xfrm>
            <a:off x="2258574" y="1981502"/>
            <a:ext cx="584721" cy="430887"/>
          </a:xfrm>
          <a:prstGeom prst="rect">
            <a:avLst/>
          </a:prstGeom>
          <a:noFill/>
        </p:spPr>
        <p:txBody>
          <a:bodyPr wrap="none" rtlCol="0">
            <a:spAutoFit/>
          </a:bodyPr>
          <a:lstStyle/>
          <a:p>
            <a:r>
              <a:rPr lang="en-US" i="0" dirty="0" smtClean="0">
                <a:solidFill>
                  <a:srgbClr val="7F7F7F"/>
                </a:solidFill>
              </a:rPr>
              <a:t>left</a:t>
            </a:r>
            <a:endParaRPr lang="en-US" i="0" dirty="0">
              <a:solidFill>
                <a:srgbClr val="7F7F7F"/>
              </a:solidFill>
            </a:endParaRPr>
          </a:p>
        </p:txBody>
      </p:sp>
      <p:sp>
        <p:nvSpPr>
          <p:cNvPr id="29" name="TextBox 28"/>
          <p:cNvSpPr txBox="1"/>
          <p:nvPr/>
        </p:nvSpPr>
        <p:spPr>
          <a:xfrm>
            <a:off x="2795359" y="1981502"/>
            <a:ext cx="770930" cy="430887"/>
          </a:xfrm>
          <a:prstGeom prst="rect">
            <a:avLst/>
          </a:prstGeom>
          <a:noFill/>
        </p:spPr>
        <p:txBody>
          <a:bodyPr wrap="none" rtlCol="0">
            <a:spAutoFit/>
          </a:bodyPr>
          <a:lstStyle/>
          <a:p>
            <a:r>
              <a:rPr lang="en-US" i="0" dirty="0" smtClean="0">
                <a:solidFill>
                  <a:srgbClr val="7F7F7F"/>
                </a:solidFill>
              </a:rPr>
              <a:t>right</a:t>
            </a:r>
            <a:endParaRPr lang="en-US" i="0" dirty="0">
              <a:solidFill>
                <a:srgbClr val="7F7F7F"/>
              </a:solidFill>
            </a:endParaRPr>
          </a:p>
        </p:txBody>
      </p:sp>
      <p:sp>
        <p:nvSpPr>
          <p:cNvPr id="30" name="TextBox 29"/>
          <p:cNvSpPr txBox="1"/>
          <p:nvPr/>
        </p:nvSpPr>
        <p:spPr>
          <a:xfrm>
            <a:off x="2634323" y="2443136"/>
            <a:ext cx="320405" cy="481809"/>
          </a:xfrm>
          <a:prstGeom prst="rect">
            <a:avLst/>
          </a:prstGeom>
          <a:solidFill>
            <a:schemeClr val="bg1">
              <a:lumMod val="50000"/>
            </a:schemeClr>
          </a:solidFill>
        </p:spPr>
        <p:txBody>
          <a:bodyPr wrap="none" rtlCol="0">
            <a:spAutoFit/>
          </a:bodyPr>
          <a:lstStyle/>
          <a:p>
            <a:r>
              <a:rPr lang="en-US" sz="3600" i="0" dirty="0" smtClean="0">
                <a:solidFill>
                  <a:schemeClr val="tx1"/>
                </a:solidFill>
              </a:rPr>
              <a:t>3</a:t>
            </a:r>
            <a:endParaRPr lang="en-US" sz="3600" i="0" dirty="0">
              <a:solidFill>
                <a:schemeClr val="tx1"/>
              </a:solidFill>
            </a:endParaRPr>
          </a:p>
        </p:txBody>
      </p:sp>
      <p:sp>
        <p:nvSpPr>
          <p:cNvPr id="31" name="TextBox 30"/>
          <p:cNvSpPr txBox="1"/>
          <p:nvPr/>
        </p:nvSpPr>
        <p:spPr>
          <a:xfrm>
            <a:off x="1131325" y="2389458"/>
            <a:ext cx="320405" cy="481809"/>
          </a:xfrm>
          <a:prstGeom prst="rect">
            <a:avLst/>
          </a:prstGeom>
          <a:solidFill>
            <a:schemeClr val="bg1">
              <a:lumMod val="50000"/>
            </a:schemeClr>
          </a:solidFill>
        </p:spPr>
        <p:txBody>
          <a:bodyPr wrap="none" rtlCol="0">
            <a:spAutoFit/>
          </a:bodyPr>
          <a:lstStyle/>
          <a:p>
            <a:r>
              <a:rPr lang="en-US" sz="3600" i="0" dirty="0" smtClean="0">
                <a:solidFill>
                  <a:schemeClr val="tx1"/>
                </a:solidFill>
              </a:rPr>
              <a:t>2</a:t>
            </a:r>
            <a:endParaRPr lang="en-US" sz="3600" i="0" dirty="0">
              <a:solidFill>
                <a:schemeClr val="tx1"/>
              </a:solidFill>
            </a:endParaRPr>
          </a:p>
        </p:txBody>
      </p:sp>
      <p:sp>
        <p:nvSpPr>
          <p:cNvPr id="32" name="TextBox 31"/>
          <p:cNvSpPr txBox="1"/>
          <p:nvPr/>
        </p:nvSpPr>
        <p:spPr>
          <a:xfrm>
            <a:off x="4267650" y="4294837"/>
            <a:ext cx="3623149" cy="646331"/>
          </a:xfrm>
          <a:prstGeom prst="rect">
            <a:avLst/>
          </a:prstGeom>
          <a:solidFill>
            <a:schemeClr val="bg1"/>
          </a:solidFill>
          <a:effectLst>
            <a:glow rad="101600">
              <a:schemeClr val="tx1">
                <a:alpha val="75000"/>
              </a:schemeClr>
            </a:glow>
          </a:effectLst>
        </p:spPr>
        <p:txBody>
          <a:bodyPr wrap="none" rtlCol="0">
            <a:spAutoFit/>
          </a:bodyPr>
          <a:lstStyle/>
          <a:p>
            <a:r>
              <a:rPr lang="en-US" sz="3600" i="0" dirty="0" smtClean="0">
                <a:solidFill>
                  <a:schemeClr val="tx1"/>
                </a:solidFill>
              </a:rPr>
              <a:t>registration: </a:t>
            </a:r>
            <a:r>
              <a:rPr lang="en-US" sz="3600" i="0" dirty="0">
                <a:solidFill>
                  <a:schemeClr val="tx1"/>
                </a:solidFill>
              </a:rPr>
              <a:t>2 ≈</a:t>
            </a:r>
            <a:r>
              <a:rPr lang="en-US" sz="3600" i="0" dirty="0" smtClean="0">
                <a:solidFill>
                  <a:schemeClr val="tx1"/>
                </a:solidFill>
              </a:rPr>
              <a:t> 3</a:t>
            </a:r>
            <a:endParaRPr lang="en-US" sz="3600" i="0" dirty="0">
              <a:solidFill>
                <a:schemeClr val="tx1"/>
              </a:solidFill>
            </a:endParaRPr>
          </a:p>
        </p:txBody>
      </p:sp>
      <p:cxnSp>
        <p:nvCxnSpPr>
          <p:cNvPr id="7" name="Straight Connector 6"/>
          <p:cNvCxnSpPr/>
          <p:nvPr/>
        </p:nvCxnSpPr>
        <p:spPr bwMode="auto">
          <a:xfrm flipH="1">
            <a:off x="7189688" y="4509120"/>
            <a:ext cx="144016" cy="360040"/>
          </a:xfrm>
          <a:prstGeom prst="line">
            <a:avLst/>
          </a:prstGeom>
          <a:solidFill>
            <a:srgbClr val="00B8FF"/>
          </a:solidFill>
          <a:ln w="28575" cap="flat" cmpd="sng" algn="ctr">
            <a:solidFill>
              <a:schemeClr val="tx1"/>
            </a:solidFill>
            <a:prstDash val="solid"/>
            <a:round/>
            <a:headEnd type="none" w="med" len="med"/>
            <a:tailEnd type="none" w="med" len="med"/>
          </a:ln>
          <a:effectLst/>
        </p:spPr>
      </p:cxnSp>
      <p:sp>
        <p:nvSpPr>
          <p:cNvPr id="33" name="Text Box 6"/>
          <p:cNvSpPr txBox="1">
            <a:spLocks noChangeArrowheads="1"/>
          </p:cNvSpPr>
          <p:nvPr/>
        </p:nvSpPr>
        <p:spPr bwMode="auto">
          <a:xfrm>
            <a:off x="6588224" y="6361583"/>
            <a:ext cx="242439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400" i="0" dirty="0" smtClean="0"/>
              <a:t>Rubio, Richardson &amp; Butterfill</a:t>
            </a:r>
            <a:endParaRPr lang="en-GB" sz="1400" i="0" dirty="0"/>
          </a:p>
        </p:txBody>
      </p:sp>
      <p:sp>
        <p:nvSpPr>
          <p:cNvPr id="34" name="Oval 33"/>
          <p:cNvSpPr/>
          <p:nvPr/>
        </p:nvSpPr>
        <p:spPr bwMode="auto">
          <a:xfrm>
            <a:off x="4860032" y="5661248"/>
            <a:ext cx="936104" cy="936104"/>
          </a:xfrm>
          <a:prstGeom prst="ellipse">
            <a:avLst/>
          </a:prstGeom>
          <a:gradFill flip="none" rotWithShape="1">
            <a:gsLst>
              <a:gs pos="0">
                <a:srgbClr val="FFFFFF">
                  <a:alpha val="0"/>
                </a:srgbClr>
              </a:gs>
              <a:gs pos="100000">
                <a:schemeClr val="bg1">
                  <a:alpha val="0"/>
                </a:schemeClr>
              </a:gs>
              <a:gs pos="50000">
                <a:srgbClr val="FFFFFF"/>
              </a:gs>
              <a:gs pos="34000">
                <a:srgbClr val="FFFFFF">
                  <a:alpha val="78000"/>
                </a:srgbClr>
              </a:gs>
              <a:gs pos="57000">
                <a:schemeClr val="bg1">
                  <a:alpha val="78000"/>
                </a:schemeClr>
              </a:gs>
            </a:gsLst>
            <a:path path="circle">
              <a:fillToRect l="50000" t="50000" r="50000" b="50000"/>
            </a:path>
            <a:tileRect/>
          </a:gradFill>
          <a:ln w="9525" cap="flat" cmpd="sng" algn="ctr">
            <a:noFill/>
            <a:prstDash val="solid"/>
            <a:round/>
            <a:headEnd type="none" w="med" len="med"/>
            <a:tailEnd type="none" w="med" len="med"/>
          </a:ln>
          <a:effectLst>
            <a:softEdge rad="50800"/>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200" b="0" i="1" u="none" strike="noStrike" cap="none" normalizeH="0" baseline="0">
              <a:ln>
                <a:noFill/>
              </a:ln>
              <a:solidFill>
                <a:schemeClr val="bg1"/>
              </a:solidFill>
              <a:effectLst/>
              <a:latin typeface="Myriad Web" charset="0"/>
              <a:ea typeface="Arial" charset="0"/>
              <a:cs typeface="Arial" charset="0"/>
            </a:endParaRPr>
          </a:p>
        </p:txBody>
      </p:sp>
      <p:sp>
        <p:nvSpPr>
          <p:cNvPr id="35" name="Oval 34"/>
          <p:cNvSpPr/>
          <p:nvPr/>
        </p:nvSpPr>
        <p:spPr bwMode="auto">
          <a:xfrm>
            <a:off x="6372200" y="5661248"/>
            <a:ext cx="936104" cy="936104"/>
          </a:xfrm>
          <a:prstGeom prst="ellipse">
            <a:avLst/>
          </a:prstGeom>
          <a:gradFill flip="none" rotWithShape="1">
            <a:gsLst>
              <a:gs pos="0">
                <a:srgbClr val="FFFFFF">
                  <a:alpha val="0"/>
                </a:srgbClr>
              </a:gs>
              <a:gs pos="100000">
                <a:schemeClr val="bg1">
                  <a:alpha val="0"/>
                </a:schemeClr>
              </a:gs>
              <a:gs pos="50000">
                <a:srgbClr val="FFFFFF"/>
              </a:gs>
              <a:gs pos="34000">
                <a:srgbClr val="FFFFFF">
                  <a:alpha val="78000"/>
                </a:srgbClr>
              </a:gs>
              <a:gs pos="57000">
                <a:schemeClr val="bg1">
                  <a:alpha val="78000"/>
                </a:schemeClr>
              </a:gs>
            </a:gsLst>
            <a:path path="circle">
              <a:fillToRect l="50000" t="50000" r="50000" b="50000"/>
            </a:path>
            <a:tileRect/>
          </a:gradFill>
          <a:ln w="9525" cap="flat" cmpd="sng" algn="ctr">
            <a:noFill/>
            <a:prstDash val="solid"/>
            <a:round/>
            <a:headEnd type="none" w="med" len="med"/>
            <a:tailEnd type="none" w="med" len="med"/>
          </a:ln>
          <a:effectLst>
            <a:softEdge rad="50800"/>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200" b="0" i="1" u="none" strike="noStrike" cap="none" normalizeH="0" baseline="0">
              <a:ln>
                <a:noFill/>
              </a:ln>
              <a:solidFill>
                <a:schemeClr val="bg1"/>
              </a:solidFill>
              <a:effectLst/>
              <a:latin typeface="Myriad Web" charset="0"/>
              <a:ea typeface="Arial" charset="0"/>
              <a:cs typeface="Arial" charset="0"/>
            </a:endParaRPr>
          </a:p>
        </p:txBody>
      </p:sp>
    </p:spTree>
    <p:extLst>
      <p:ext uri="{BB962C8B-B14F-4D97-AF65-F5344CB8AC3E}">
        <p14:creationId xmlns:p14="http://schemas.microsoft.com/office/powerpoint/2010/main" val="246374648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b_identity_1_bright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3848" y="188640"/>
            <a:ext cx="2834060" cy="1713790"/>
          </a:xfrm>
          <a:prstGeom prst="rect">
            <a:avLst/>
          </a:prstGeom>
        </p:spPr>
      </p:pic>
      <p:pic>
        <p:nvPicPr>
          <p:cNvPr id="9" name="Picture 8" descr="fb_identity_2_bright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75856" y="2204864"/>
            <a:ext cx="2656004" cy="1906684"/>
          </a:xfrm>
          <a:prstGeom prst="rect">
            <a:avLst/>
          </a:prstGeom>
        </p:spPr>
      </p:pic>
      <p:pic>
        <p:nvPicPr>
          <p:cNvPr id="10" name="Picture 9" descr="fb_identity_3_brighte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19872" y="4653136"/>
            <a:ext cx="2448272" cy="1899266"/>
          </a:xfrm>
          <a:prstGeom prst="rect">
            <a:avLst/>
          </a:prstGeom>
        </p:spPr>
      </p:pic>
      <p:cxnSp>
        <p:nvCxnSpPr>
          <p:cNvPr id="14" name="Straight Connector 13"/>
          <p:cNvCxnSpPr/>
          <p:nvPr/>
        </p:nvCxnSpPr>
        <p:spPr bwMode="auto">
          <a:xfrm>
            <a:off x="6156176" y="0"/>
            <a:ext cx="0" cy="6858000"/>
          </a:xfrm>
          <a:prstGeom prst="line">
            <a:avLst/>
          </a:prstGeom>
          <a:solidFill>
            <a:srgbClr val="00B8FF"/>
          </a:solidFill>
          <a:ln w="9525" cap="flat" cmpd="sng" algn="ctr">
            <a:solidFill>
              <a:schemeClr val="bg1"/>
            </a:solidFill>
            <a:prstDash val="dot"/>
            <a:round/>
            <a:headEnd type="none" w="med" len="med"/>
            <a:tailEnd type="none" w="med" len="med"/>
          </a:ln>
          <a:effectLst/>
        </p:spPr>
      </p:cxnSp>
      <p:pic>
        <p:nvPicPr>
          <p:cNvPr id="15" name="Picture 14" descr="fb_identity_1_bright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9940" y="116632"/>
            <a:ext cx="2834060" cy="1713790"/>
          </a:xfrm>
          <a:prstGeom prst="rect">
            <a:avLst/>
          </a:prstGeom>
        </p:spPr>
      </p:pic>
      <p:pic>
        <p:nvPicPr>
          <p:cNvPr id="16" name="Picture 15" descr="fb_identity_2_bright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81948" y="2132856"/>
            <a:ext cx="2656004" cy="1906684"/>
          </a:xfrm>
          <a:prstGeom prst="rect">
            <a:avLst/>
          </a:prstGeom>
        </p:spPr>
      </p:pic>
      <p:pic>
        <p:nvPicPr>
          <p:cNvPr id="17" name="Picture 16" descr="fb_identity_3_brighte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25964" y="4581128"/>
            <a:ext cx="2448272" cy="1899266"/>
          </a:xfrm>
          <a:prstGeom prst="rect">
            <a:avLst/>
          </a:prstGeom>
        </p:spPr>
      </p:pic>
      <p:sp>
        <p:nvSpPr>
          <p:cNvPr id="5" name="Rectangle 4"/>
          <p:cNvSpPr/>
          <p:nvPr/>
        </p:nvSpPr>
        <p:spPr bwMode="auto">
          <a:xfrm>
            <a:off x="6732240" y="1412776"/>
            <a:ext cx="360040" cy="216024"/>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pic>
        <p:nvPicPr>
          <p:cNvPr id="2" name="Picture 1" descr="barrier_car1_brighter.png"/>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6156176" y="1102519"/>
            <a:ext cx="864096" cy="751693"/>
          </a:xfrm>
          <a:prstGeom prst="rect">
            <a:avLst/>
          </a:prstGeom>
        </p:spPr>
      </p:pic>
      <p:pic>
        <p:nvPicPr>
          <p:cNvPr id="18" name="Picture 17" descr="barrier_car2_brighter.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173204">
            <a:off x="6516216" y="3281809"/>
            <a:ext cx="624214" cy="596776"/>
          </a:xfrm>
          <a:prstGeom prst="rect">
            <a:avLst/>
          </a:prstGeom>
        </p:spPr>
      </p:pic>
      <p:pic>
        <p:nvPicPr>
          <p:cNvPr id="19" name="Picture 18" descr="barrier_car2_brighter.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64891" y="5739606"/>
            <a:ext cx="624214" cy="596776"/>
          </a:xfrm>
          <a:prstGeom prst="rect">
            <a:avLst/>
          </a:prstGeom>
        </p:spPr>
      </p:pic>
      <p:sp>
        <p:nvSpPr>
          <p:cNvPr id="4" name="TextBox 3"/>
          <p:cNvSpPr txBox="1"/>
          <p:nvPr/>
        </p:nvSpPr>
        <p:spPr>
          <a:xfrm>
            <a:off x="6372200" y="116632"/>
            <a:ext cx="429813" cy="646331"/>
          </a:xfrm>
          <a:prstGeom prst="rect">
            <a:avLst/>
          </a:prstGeom>
          <a:solidFill>
            <a:schemeClr val="bg1"/>
          </a:solidFill>
        </p:spPr>
        <p:txBody>
          <a:bodyPr wrap="none" rtlCol="0">
            <a:spAutoFit/>
          </a:bodyPr>
          <a:lstStyle/>
          <a:p>
            <a:r>
              <a:rPr lang="en-US" sz="3600" i="0" dirty="0" smtClean="0">
                <a:solidFill>
                  <a:schemeClr val="tx1"/>
                </a:solidFill>
              </a:rPr>
              <a:t>3</a:t>
            </a:r>
            <a:endParaRPr lang="en-US" sz="3600" i="0" dirty="0">
              <a:solidFill>
                <a:schemeClr val="tx1"/>
              </a:solidFill>
            </a:endParaRPr>
          </a:p>
        </p:txBody>
      </p:sp>
      <p:sp>
        <p:nvSpPr>
          <p:cNvPr id="20" name="TextBox 19"/>
          <p:cNvSpPr txBox="1"/>
          <p:nvPr/>
        </p:nvSpPr>
        <p:spPr>
          <a:xfrm>
            <a:off x="3275856" y="116632"/>
            <a:ext cx="429813" cy="646331"/>
          </a:xfrm>
          <a:prstGeom prst="rect">
            <a:avLst/>
          </a:prstGeom>
          <a:solidFill>
            <a:schemeClr val="bg1"/>
          </a:solidFill>
        </p:spPr>
        <p:txBody>
          <a:bodyPr wrap="none" rtlCol="0">
            <a:spAutoFit/>
          </a:bodyPr>
          <a:lstStyle/>
          <a:p>
            <a:r>
              <a:rPr lang="en-US" sz="3600" i="0" dirty="0" smtClean="0">
                <a:solidFill>
                  <a:schemeClr val="tx1"/>
                </a:solidFill>
              </a:rPr>
              <a:t>2</a:t>
            </a:r>
            <a:endParaRPr lang="en-US" sz="3600" i="0" dirty="0">
              <a:solidFill>
                <a:schemeClr val="tx1"/>
              </a:solidFill>
            </a:endParaRPr>
          </a:p>
        </p:txBody>
      </p:sp>
      <p:sp>
        <p:nvSpPr>
          <p:cNvPr id="23" name="TextBox 22"/>
          <p:cNvSpPr txBox="1"/>
          <p:nvPr/>
        </p:nvSpPr>
        <p:spPr>
          <a:xfrm>
            <a:off x="4916285" y="1846565"/>
            <a:ext cx="2432983" cy="646331"/>
          </a:xfrm>
          <a:prstGeom prst="rect">
            <a:avLst/>
          </a:prstGeom>
          <a:solidFill>
            <a:schemeClr val="bg1">
              <a:lumMod val="50000"/>
            </a:schemeClr>
          </a:solidFill>
          <a:effectLst>
            <a:glow rad="101600">
              <a:schemeClr val="tx1">
                <a:alpha val="75000"/>
              </a:schemeClr>
            </a:glow>
          </a:effectLst>
        </p:spPr>
        <p:txBody>
          <a:bodyPr wrap="none" rtlCol="0">
            <a:spAutoFit/>
          </a:bodyPr>
          <a:lstStyle/>
          <a:p>
            <a:r>
              <a:rPr lang="en-US" sz="3600" i="0" dirty="0" smtClean="0">
                <a:solidFill>
                  <a:schemeClr val="tx1"/>
                </a:solidFill>
              </a:rPr>
              <a:t>belief: 2 ≈ 3</a:t>
            </a:r>
            <a:endParaRPr lang="en-US" sz="3600" i="0" dirty="0">
              <a:solidFill>
                <a:schemeClr val="tx1"/>
              </a:solidFill>
            </a:endParaRPr>
          </a:p>
        </p:txBody>
      </p:sp>
      <p:sp>
        <p:nvSpPr>
          <p:cNvPr id="21" name="Rectangle 20"/>
          <p:cNvSpPr/>
          <p:nvPr/>
        </p:nvSpPr>
        <p:spPr bwMode="auto">
          <a:xfrm>
            <a:off x="1334260" y="1315888"/>
            <a:ext cx="429428" cy="483106"/>
          </a:xfrm>
          <a:prstGeom prst="rect">
            <a:avLst/>
          </a:prstGeom>
          <a:solidFill>
            <a:schemeClr val="bg1">
              <a:lumMod val="5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2" name="Rectangle 21"/>
          <p:cNvSpPr/>
          <p:nvPr/>
        </p:nvSpPr>
        <p:spPr bwMode="auto">
          <a:xfrm>
            <a:off x="755576" y="188640"/>
            <a:ext cx="429428" cy="1610354"/>
          </a:xfrm>
          <a:prstGeom prst="rect">
            <a:avLst/>
          </a:prstGeom>
          <a:solidFill>
            <a:schemeClr val="bg1">
              <a:lumMod val="5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4" name="TextBox 23"/>
          <p:cNvSpPr txBox="1"/>
          <p:nvPr/>
        </p:nvSpPr>
        <p:spPr>
          <a:xfrm>
            <a:off x="755576" y="1960030"/>
            <a:ext cx="584721" cy="430887"/>
          </a:xfrm>
          <a:prstGeom prst="rect">
            <a:avLst/>
          </a:prstGeom>
          <a:noFill/>
        </p:spPr>
        <p:txBody>
          <a:bodyPr wrap="none" rtlCol="0">
            <a:spAutoFit/>
          </a:bodyPr>
          <a:lstStyle/>
          <a:p>
            <a:r>
              <a:rPr lang="en-US" i="0" dirty="0" smtClean="0">
                <a:solidFill>
                  <a:srgbClr val="7F7F7F"/>
                </a:solidFill>
              </a:rPr>
              <a:t>left</a:t>
            </a:r>
            <a:endParaRPr lang="en-US" i="0" dirty="0">
              <a:solidFill>
                <a:srgbClr val="7F7F7F"/>
              </a:solidFill>
            </a:endParaRPr>
          </a:p>
        </p:txBody>
      </p:sp>
      <p:sp>
        <p:nvSpPr>
          <p:cNvPr id="25" name="TextBox 24"/>
          <p:cNvSpPr txBox="1"/>
          <p:nvPr/>
        </p:nvSpPr>
        <p:spPr>
          <a:xfrm>
            <a:off x="1292361" y="1960030"/>
            <a:ext cx="770930" cy="430887"/>
          </a:xfrm>
          <a:prstGeom prst="rect">
            <a:avLst/>
          </a:prstGeom>
          <a:noFill/>
        </p:spPr>
        <p:txBody>
          <a:bodyPr wrap="none" rtlCol="0">
            <a:spAutoFit/>
          </a:bodyPr>
          <a:lstStyle/>
          <a:p>
            <a:r>
              <a:rPr lang="en-US" i="0" dirty="0" smtClean="0">
                <a:solidFill>
                  <a:srgbClr val="7F7F7F"/>
                </a:solidFill>
              </a:rPr>
              <a:t>right</a:t>
            </a:r>
            <a:endParaRPr lang="en-US" i="0" dirty="0">
              <a:solidFill>
                <a:srgbClr val="7F7F7F"/>
              </a:solidFill>
            </a:endParaRPr>
          </a:p>
        </p:txBody>
      </p:sp>
      <p:sp>
        <p:nvSpPr>
          <p:cNvPr id="26" name="Rectangle 25"/>
          <p:cNvSpPr/>
          <p:nvPr/>
        </p:nvSpPr>
        <p:spPr bwMode="auto">
          <a:xfrm>
            <a:off x="2258574" y="210112"/>
            <a:ext cx="429428" cy="1610355"/>
          </a:xfrm>
          <a:prstGeom prst="rect">
            <a:avLst/>
          </a:prstGeom>
          <a:solidFill>
            <a:schemeClr val="bg1">
              <a:lumMod val="5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7" name="Rectangle 26"/>
          <p:cNvSpPr/>
          <p:nvPr/>
        </p:nvSpPr>
        <p:spPr bwMode="auto">
          <a:xfrm>
            <a:off x="2849037" y="1262210"/>
            <a:ext cx="429428" cy="558256"/>
          </a:xfrm>
          <a:prstGeom prst="rect">
            <a:avLst/>
          </a:prstGeom>
          <a:solidFill>
            <a:schemeClr val="bg1">
              <a:lumMod val="5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8" name="TextBox 27"/>
          <p:cNvSpPr txBox="1"/>
          <p:nvPr/>
        </p:nvSpPr>
        <p:spPr>
          <a:xfrm>
            <a:off x="2258574" y="1981502"/>
            <a:ext cx="584721" cy="430887"/>
          </a:xfrm>
          <a:prstGeom prst="rect">
            <a:avLst/>
          </a:prstGeom>
          <a:noFill/>
        </p:spPr>
        <p:txBody>
          <a:bodyPr wrap="none" rtlCol="0">
            <a:spAutoFit/>
          </a:bodyPr>
          <a:lstStyle/>
          <a:p>
            <a:r>
              <a:rPr lang="en-US" i="0" dirty="0" smtClean="0">
                <a:solidFill>
                  <a:srgbClr val="7F7F7F"/>
                </a:solidFill>
              </a:rPr>
              <a:t>left</a:t>
            </a:r>
            <a:endParaRPr lang="en-US" i="0" dirty="0">
              <a:solidFill>
                <a:srgbClr val="7F7F7F"/>
              </a:solidFill>
            </a:endParaRPr>
          </a:p>
        </p:txBody>
      </p:sp>
      <p:sp>
        <p:nvSpPr>
          <p:cNvPr id="29" name="TextBox 28"/>
          <p:cNvSpPr txBox="1"/>
          <p:nvPr/>
        </p:nvSpPr>
        <p:spPr>
          <a:xfrm>
            <a:off x="2795359" y="1981502"/>
            <a:ext cx="770930" cy="430887"/>
          </a:xfrm>
          <a:prstGeom prst="rect">
            <a:avLst/>
          </a:prstGeom>
          <a:noFill/>
        </p:spPr>
        <p:txBody>
          <a:bodyPr wrap="none" rtlCol="0">
            <a:spAutoFit/>
          </a:bodyPr>
          <a:lstStyle/>
          <a:p>
            <a:r>
              <a:rPr lang="en-US" i="0" dirty="0" smtClean="0">
                <a:solidFill>
                  <a:srgbClr val="7F7F7F"/>
                </a:solidFill>
              </a:rPr>
              <a:t>right</a:t>
            </a:r>
            <a:endParaRPr lang="en-US" i="0" dirty="0">
              <a:solidFill>
                <a:srgbClr val="7F7F7F"/>
              </a:solidFill>
            </a:endParaRPr>
          </a:p>
        </p:txBody>
      </p:sp>
      <p:sp>
        <p:nvSpPr>
          <p:cNvPr id="30" name="TextBox 29"/>
          <p:cNvSpPr txBox="1"/>
          <p:nvPr/>
        </p:nvSpPr>
        <p:spPr>
          <a:xfrm>
            <a:off x="2634323" y="2443136"/>
            <a:ext cx="320405" cy="481809"/>
          </a:xfrm>
          <a:prstGeom prst="rect">
            <a:avLst/>
          </a:prstGeom>
          <a:solidFill>
            <a:schemeClr val="bg1">
              <a:lumMod val="50000"/>
            </a:schemeClr>
          </a:solidFill>
        </p:spPr>
        <p:txBody>
          <a:bodyPr wrap="none" rtlCol="0">
            <a:spAutoFit/>
          </a:bodyPr>
          <a:lstStyle/>
          <a:p>
            <a:r>
              <a:rPr lang="en-US" sz="3600" i="0" dirty="0" smtClean="0">
                <a:solidFill>
                  <a:schemeClr val="tx1"/>
                </a:solidFill>
              </a:rPr>
              <a:t>3</a:t>
            </a:r>
            <a:endParaRPr lang="en-US" sz="3600" i="0" dirty="0">
              <a:solidFill>
                <a:schemeClr val="tx1"/>
              </a:solidFill>
            </a:endParaRPr>
          </a:p>
        </p:txBody>
      </p:sp>
      <p:sp>
        <p:nvSpPr>
          <p:cNvPr id="31" name="TextBox 30"/>
          <p:cNvSpPr txBox="1"/>
          <p:nvPr/>
        </p:nvSpPr>
        <p:spPr>
          <a:xfrm>
            <a:off x="1131325" y="2389458"/>
            <a:ext cx="320405" cy="481809"/>
          </a:xfrm>
          <a:prstGeom prst="rect">
            <a:avLst/>
          </a:prstGeom>
          <a:solidFill>
            <a:schemeClr val="bg1">
              <a:lumMod val="50000"/>
            </a:schemeClr>
          </a:solidFill>
        </p:spPr>
        <p:txBody>
          <a:bodyPr wrap="none" rtlCol="0">
            <a:spAutoFit/>
          </a:bodyPr>
          <a:lstStyle/>
          <a:p>
            <a:r>
              <a:rPr lang="en-US" sz="3600" i="0" dirty="0" smtClean="0">
                <a:solidFill>
                  <a:schemeClr val="tx1"/>
                </a:solidFill>
              </a:rPr>
              <a:t>2</a:t>
            </a:r>
            <a:endParaRPr lang="en-US" sz="3600" i="0" dirty="0">
              <a:solidFill>
                <a:schemeClr val="tx1"/>
              </a:solidFill>
            </a:endParaRPr>
          </a:p>
        </p:txBody>
      </p:sp>
      <p:sp>
        <p:nvSpPr>
          <p:cNvPr id="32" name="TextBox 31"/>
          <p:cNvSpPr txBox="1"/>
          <p:nvPr/>
        </p:nvSpPr>
        <p:spPr>
          <a:xfrm>
            <a:off x="4267650" y="4294837"/>
            <a:ext cx="3623149" cy="646331"/>
          </a:xfrm>
          <a:prstGeom prst="rect">
            <a:avLst/>
          </a:prstGeom>
          <a:solidFill>
            <a:schemeClr val="bg1"/>
          </a:solidFill>
          <a:effectLst>
            <a:glow rad="101600">
              <a:schemeClr val="tx1">
                <a:alpha val="75000"/>
              </a:schemeClr>
            </a:glow>
          </a:effectLst>
        </p:spPr>
        <p:txBody>
          <a:bodyPr wrap="none" rtlCol="0">
            <a:spAutoFit/>
          </a:bodyPr>
          <a:lstStyle/>
          <a:p>
            <a:r>
              <a:rPr lang="en-US" sz="3600" i="0" dirty="0" smtClean="0">
                <a:solidFill>
                  <a:schemeClr val="tx1"/>
                </a:solidFill>
              </a:rPr>
              <a:t>registration: </a:t>
            </a:r>
            <a:r>
              <a:rPr lang="en-US" sz="3600" i="0" dirty="0">
                <a:solidFill>
                  <a:schemeClr val="tx1"/>
                </a:solidFill>
              </a:rPr>
              <a:t>2 ≈</a:t>
            </a:r>
            <a:r>
              <a:rPr lang="en-US" sz="3600" i="0" dirty="0" smtClean="0">
                <a:solidFill>
                  <a:schemeClr val="tx1"/>
                </a:solidFill>
              </a:rPr>
              <a:t> 3</a:t>
            </a:r>
            <a:endParaRPr lang="en-US" sz="3600" i="0" dirty="0">
              <a:solidFill>
                <a:schemeClr val="tx1"/>
              </a:solidFill>
            </a:endParaRPr>
          </a:p>
        </p:txBody>
      </p:sp>
      <p:cxnSp>
        <p:nvCxnSpPr>
          <p:cNvPr id="7" name="Straight Connector 6"/>
          <p:cNvCxnSpPr/>
          <p:nvPr/>
        </p:nvCxnSpPr>
        <p:spPr bwMode="auto">
          <a:xfrm flipH="1">
            <a:off x="7189688" y="4509120"/>
            <a:ext cx="144016" cy="360040"/>
          </a:xfrm>
          <a:prstGeom prst="line">
            <a:avLst/>
          </a:prstGeom>
          <a:solidFill>
            <a:srgbClr val="00B8FF"/>
          </a:solidFill>
          <a:ln w="28575" cap="flat" cmpd="sng" algn="ctr">
            <a:solidFill>
              <a:schemeClr val="tx1"/>
            </a:solidFill>
            <a:prstDash val="solid"/>
            <a:round/>
            <a:headEnd type="none" w="med" len="med"/>
            <a:tailEnd type="none" w="med" len="med"/>
          </a:ln>
          <a:effectLst/>
        </p:spPr>
      </p:cxnSp>
      <p:sp>
        <p:nvSpPr>
          <p:cNvPr id="33" name="Text Box 6"/>
          <p:cNvSpPr txBox="1">
            <a:spLocks noChangeArrowheads="1"/>
          </p:cNvSpPr>
          <p:nvPr/>
        </p:nvSpPr>
        <p:spPr bwMode="auto">
          <a:xfrm>
            <a:off x="6588224" y="6361583"/>
            <a:ext cx="242439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400" i="0" dirty="0" smtClean="0"/>
              <a:t>Rubio, Richardson &amp; Butterfill</a:t>
            </a:r>
            <a:endParaRPr lang="en-GB" sz="1400" i="0" dirty="0"/>
          </a:p>
        </p:txBody>
      </p:sp>
      <p:sp>
        <p:nvSpPr>
          <p:cNvPr id="34" name="Oval 33"/>
          <p:cNvSpPr/>
          <p:nvPr/>
        </p:nvSpPr>
        <p:spPr bwMode="auto">
          <a:xfrm>
            <a:off x="4860032" y="5661248"/>
            <a:ext cx="936104" cy="936104"/>
          </a:xfrm>
          <a:prstGeom prst="ellipse">
            <a:avLst/>
          </a:prstGeom>
          <a:gradFill flip="none" rotWithShape="1">
            <a:gsLst>
              <a:gs pos="0">
                <a:srgbClr val="FFFFFF">
                  <a:alpha val="0"/>
                </a:srgbClr>
              </a:gs>
              <a:gs pos="100000">
                <a:schemeClr val="bg1">
                  <a:alpha val="0"/>
                </a:schemeClr>
              </a:gs>
              <a:gs pos="50000">
                <a:srgbClr val="FFFFFF"/>
              </a:gs>
              <a:gs pos="34000">
                <a:srgbClr val="FFFFFF">
                  <a:alpha val="78000"/>
                </a:srgbClr>
              </a:gs>
              <a:gs pos="57000">
                <a:schemeClr val="bg1">
                  <a:alpha val="78000"/>
                </a:schemeClr>
              </a:gs>
            </a:gsLst>
            <a:path path="circle">
              <a:fillToRect l="50000" t="50000" r="50000" b="50000"/>
            </a:path>
            <a:tileRect/>
          </a:gradFill>
          <a:ln w="9525" cap="flat" cmpd="sng" algn="ctr">
            <a:noFill/>
            <a:prstDash val="solid"/>
            <a:round/>
            <a:headEnd type="none" w="med" len="med"/>
            <a:tailEnd type="none" w="med" len="med"/>
          </a:ln>
          <a:effectLst>
            <a:softEdge rad="50800"/>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200" b="0" i="1" u="none" strike="noStrike" cap="none" normalizeH="0" baseline="0">
              <a:ln>
                <a:noFill/>
              </a:ln>
              <a:solidFill>
                <a:schemeClr val="bg1"/>
              </a:solidFill>
              <a:effectLst/>
              <a:latin typeface="Myriad Web" charset="0"/>
              <a:ea typeface="Arial" charset="0"/>
              <a:cs typeface="Arial" charset="0"/>
            </a:endParaRPr>
          </a:p>
        </p:txBody>
      </p:sp>
      <p:sp>
        <p:nvSpPr>
          <p:cNvPr id="35" name="Oval 34"/>
          <p:cNvSpPr/>
          <p:nvPr/>
        </p:nvSpPr>
        <p:spPr bwMode="auto">
          <a:xfrm>
            <a:off x="6372200" y="5661248"/>
            <a:ext cx="936104" cy="936104"/>
          </a:xfrm>
          <a:prstGeom prst="ellipse">
            <a:avLst/>
          </a:prstGeom>
          <a:gradFill flip="none" rotWithShape="1">
            <a:gsLst>
              <a:gs pos="0">
                <a:srgbClr val="FFFFFF">
                  <a:alpha val="0"/>
                </a:srgbClr>
              </a:gs>
              <a:gs pos="100000">
                <a:schemeClr val="bg1">
                  <a:alpha val="0"/>
                </a:schemeClr>
              </a:gs>
              <a:gs pos="50000">
                <a:srgbClr val="FFFFFF"/>
              </a:gs>
              <a:gs pos="34000">
                <a:srgbClr val="FFFFFF">
                  <a:alpha val="78000"/>
                </a:srgbClr>
              </a:gs>
              <a:gs pos="57000">
                <a:schemeClr val="bg1">
                  <a:alpha val="78000"/>
                </a:schemeClr>
              </a:gs>
            </a:gsLst>
            <a:path path="circle">
              <a:fillToRect l="50000" t="50000" r="50000" b="50000"/>
            </a:path>
            <a:tileRect/>
          </a:gradFill>
          <a:ln w="9525" cap="flat" cmpd="sng" algn="ctr">
            <a:noFill/>
            <a:prstDash val="solid"/>
            <a:round/>
            <a:headEnd type="none" w="med" len="med"/>
            <a:tailEnd type="none" w="med" len="med"/>
          </a:ln>
          <a:effectLst>
            <a:softEdge rad="50800"/>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200" b="0" i="1" u="none" strike="noStrike" cap="none" normalizeH="0" baseline="0">
              <a:ln>
                <a:noFill/>
              </a:ln>
              <a:solidFill>
                <a:schemeClr val="bg1"/>
              </a:solidFill>
              <a:effectLst/>
              <a:latin typeface="Myriad Web" charset="0"/>
              <a:ea typeface="Arial" charset="0"/>
              <a:cs typeface="Arial" charset="0"/>
            </a:endParaRPr>
          </a:p>
        </p:txBody>
      </p:sp>
      <p:grpSp>
        <p:nvGrpSpPr>
          <p:cNvPr id="36" name="Group 35"/>
          <p:cNvGrpSpPr/>
          <p:nvPr/>
        </p:nvGrpSpPr>
        <p:grpSpPr>
          <a:xfrm>
            <a:off x="755576" y="3717031"/>
            <a:ext cx="2614474" cy="2736305"/>
            <a:chOff x="899592" y="1700808"/>
            <a:chExt cx="3507234" cy="3670667"/>
          </a:xfrm>
        </p:grpSpPr>
        <p:sp>
          <p:nvSpPr>
            <p:cNvPr id="37" name="Rectangle 36"/>
            <p:cNvSpPr/>
            <p:nvPr/>
          </p:nvSpPr>
          <p:spPr bwMode="auto">
            <a:xfrm>
              <a:off x="899592" y="3212976"/>
              <a:ext cx="576064" cy="648072"/>
            </a:xfrm>
            <a:prstGeom prst="rect">
              <a:avLst/>
            </a:prstGeom>
            <a:solidFill>
              <a:srgbClr val="FF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38" name="Rectangle 37"/>
            <p:cNvSpPr/>
            <p:nvPr/>
          </p:nvSpPr>
          <p:spPr bwMode="auto">
            <a:xfrm>
              <a:off x="1691680" y="1700808"/>
              <a:ext cx="576064" cy="2160239"/>
            </a:xfrm>
            <a:prstGeom prst="rect">
              <a:avLst/>
            </a:prstGeom>
            <a:solidFill>
              <a:srgbClr val="FF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39" name="TextBox 38"/>
            <p:cNvSpPr txBox="1"/>
            <p:nvPr/>
          </p:nvSpPr>
          <p:spPr>
            <a:xfrm>
              <a:off x="899592" y="4077072"/>
              <a:ext cx="584721" cy="430887"/>
            </a:xfrm>
            <a:prstGeom prst="rect">
              <a:avLst/>
            </a:prstGeom>
            <a:noFill/>
          </p:spPr>
          <p:txBody>
            <a:bodyPr wrap="none" rtlCol="0">
              <a:spAutoFit/>
            </a:bodyPr>
            <a:lstStyle/>
            <a:p>
              <a:r>
                <a:rPr lang="en-US" i="0" dirty="0" smtClean="0"/>
                <a:t>left</a:t>
              </a:r>
              <a:endParaRPr lang="en-US" i="0" dirty="0"/>
            </a:p>
          </p:txBody>
        </p:sp>
        <p:sp>
          <p:nvSpPr>
            <p:cNvPr id="40" name="TextBox 39"/>
            <p:cNvSpPr txBox="1"/>
            <p:nvPr/>
          </p:nvSpPr>
          <p:spPr>
            <a:xfrm>
              <a:off x="1619672" y="4077072"/>
              <a:ext cx="770930" cy="430887"/>
            </a:xfrm>
            <a:prstGeom prst="rect">
              <a:avLst/>
            </a:prstGeom>
            <a:noFill/>
          </p:spPr>
          <p:txBody>
            <a:bodyPr wrap="none" rtlCol="0">
              <a:spAutoFit/>
            </a:bodyPr>
            <a:lstStyle/>
            <a:p>
              <a:r>
                <a:rPr lang="en-US" i="0" dirty="0" smtClean="0"/>
                <a:t>right</a:t>
              </a:r>
              <a:endParaRPr lang="en-US" i="0" dirty="0"/>
            </a:p>
          </p:txBody>
        </p:sp>
        <p:sp>
          <p:nvSpPr>
            <p:cNvPr id="41" name="Rectangle 40"/>
            <p:cNvSpPr/>
            <p:nvPr/>
          </p:nvSpPr>
          <p:spPr bwMode="auto">
            <a:xfrm>
              <a:off x="2915816" y="1729612"/>
              <a:ext cx="576064" cy="2160240"/>
            </a:xfrm>
            <a:prstGeom prst="rect">
              <a:avLst/>
            </a:prstGeom>
            <a:solidFill>
              <a:srgbClr val="FF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42" name="Rectangle 41"/>
            <p:cNvSpPr/>
            <p:nvPr/>
          </p:nvSpPr>
          <p:spPr bwMode="auto">
            <a:xfrm>
              <a:off x="3707904" y="3140968"/>
              <a:ext cx="576064" cy="748883"/>
            </a:xfrm>
            <a:prstGeom prst="rect">
              <a:avLst/>
            </a:prstGeom>
            <a:solidFill>
              <a:srgbClr val="FF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43" name="TextBox 42"/>
            <p:cNvSpPr txBox="1"/>
            <p:nvPr/>
          </p:nvSpPr>
          <p:spPr>
            <a:xfrm>
              <a:off x="2915816" y="4105876"/>
              <a:ext cx="584721" cy="430887"/>
            </a:xfrm>
            <a:prstGeom prst="rect">
              <a:avLst/>
            </a:prstGeom>
            <a:noFill/>
          </p:spPr>
          <p:txBody>
            <a:bodyPr wrap="none" rtlCol="0">
              <a:spAutoFit/>
            </a:bodyPr>
            <a:lstStyle/>
            <a:p>
              <a:r>
                <a:rPr lang="en-US" i="0" dirty="0" smtClean="0"/>
                <a:t>left</a:t>
              </a:r>
              <a:endParaRPr lang="en-US" i="0" dirty="0"/>
            </a:p>
          </p:txBody>
        </p:sp>
        <p:sp>
          <p:nvSpPr>
            <p:cNvPr id="44" name="TextBox 43"/>
            <p:cNvSpPr txBox="1"/>
            <p:nvPr/>
          </p:nvSpPr>
          <p:spPr>
            <a:xfrm>
              <a:off x="3635896" y="4105876"/>
              <a:ext cx="770930" cy="430887"/>
            </a:xfrm>
            <a:prstGeom prst="rect">
              <a:avLst/>
            </a:prstGeom>
            <a:noFill/>
          </p:spPr>
          <p:txBody>
            <a:bodyPr wrap="none" rtlCol="0">
              <a:spAutoFit/>
            </a:bodyPr>
            <a:lstStyle/>
            <a:p>
              <a:r>
                <a:rPr lang="en-US" i="0" dirty="0" smtClean="0"/>
                <a:t>right</a:t>
              </a:r>
              <a:endParaRPr lang="en-US" i="0" dirty="0"/>
            </a:p>
          </p:txBody>
        </p:sp>
        <p:sp>
          <p:nvSpPr>
            <p:cNvPr id="45" name="TextBox 44"/>
            <p:cNvSpPr txBox="1"/>
            <p:nvPr/>
          </p:nvSpPr>
          <p:spPr>
            <a:xfrm>
              <a:off x="3419872" y="4725144"/>
              <a:ext cx="429813" cy="646331"/>
            </a:xfrm>
            <a:prstGeom prst="rect">
              <a:avLst/>
            </a:prstGeom>
            <a:solidFill>
              <a:schemeClr val="bg1"/>
            </a:solidFill>
          </p:spPr>
          <p:txBody>
            <a:bodyPr wrap="none" rtlCol="0">
              <a:spAutoFit/>
            </a:bodyPr>
            <a:lstStyle/>
            <a:p>
              <a:r>
                <a:rPr lang="en-US" sz="3600" i="0" dirty="0" smtClean="0">
                  <a:solidFill>
                    <a:schemeClr val="tx1"/>
                  </a:solidFill>
                </a:rPr>
                <a:t>3</a:t>
              </a:r>
              <a:endParaRPr lang="en-US" sz="3600" i="0" dirty="0">
                <a:solidFill>
                  <a:schemeClr val="tx1"/>
                </a:solidFill>
              </a:endParaRPr>
            </a:p>
          </p:txBody>
        </p:sp>
        <p:sp>
          <p:nvSpPr>
            <p:cNvPr id="46" name="TextBox 45"/>
            <p:cNvSpPr txBox="1"/>
            <p:nvPr/>
          </p:nvSpPr>
          <p:spPr>
            <a:xfrm>
              <a:off x="1403648" y="4653136"/>
              <a:ext cx="429813" cy="646331"/>
            </a:xfrm>
            <a:prstGeom prst="rect">
              <a:avLst/>
            </a:prstGeom>
            <a:solidFill>
              <a:schemeClr val="bg1"/>
            </a:solidFill>
          </p:spPr>
          <p:txBody>
            <a:bodyPr wrap="none" rtlCol="0">
              <a:spAutoFit/>
            </a:bodyPr>
            <a:lstStyle/>
            <a:p>
              <a:r>
                <a:rPr lang="en-US" sz="3600" i="0" dirty="0" smtClean="0">
                  <a:solidFill>
                    <a:schemeClr val="tx1"/>
                  </a:solidFill>
                </a:rPr>
                <a:t>2</a:t>
              </a:r>
              <a:endParaRPr lang="en-US" sz="3600" i="0" dirty="0">
                <a:solidFill>
                  <a:schemeClr val="tx1"/>
                </a:solidFill>
              </a:endParaRPr>
            </a:p>
          </p:txBody>
        </p:sp>
      </p:grpSp>
    </p:spTree>
    <p:extLst>
      <p:ext uri="{BB962C8B-B14F-4D97-AF65-F5344CB8AC3E}">
        <p14:creationId xmlns:p14="http://schemas.microsoft.com/office/powerpoint/2010/main" val="131046625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ChangeArrowheads="1"/>
          </p:cNvSpPr>
          <p:nvPr/>
        </p:nvSpPr>
        <p:spPr bwMode="auto">
          <a:xfrm rot="-60000">
            <a:off x="2406650" y="402890"/>
            <a:ext cx="985838" cy="430887"/>
          </a:xfrm>
          <a:prstGeom prst="rect">
            <a:avLst/>
          </a:prstGeom>
          <a:solidFill>
            <a:srgbClr val="FF66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endParaRPr lang="en-US"/>
          </a:p>
        </p:txBody>
      </p:sp>
      <p:sp>
        <p:nvSpPr>
          <p:cNvPr id="20483" name="Text Box 3"/>
          <p:cNvSpPr txBox="1">
            <a:spLocks noChangeArrowheads="1"/>
          </p:cNvSpPr>
          <p:nvPr/>
        </p:nvSpPr>
        <p:spPr bwMode="auto">
          <a:xfrm>
            <a:off x="468313" y="404814"/>
            <a:ext cx="3816350" cy="6355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Bef>
                <a:spcPct val="50000"/>
              </a:spcBef>
            </a:pPr>
            <a:r>
              <a:rPr lang="en-GB" i="0"/>
              <a:t>Theory of mind </a:t>
            </a:r>
            <a:r>
              <a:rPr lang="en-GB">
                <a:solidFill>
                  <a:schemeClr val="tx1"/>
                </a:solidFill>
              </a:rPr>
              <a:t>abilities</a:t>
            </a:r>
            <a:r>
              <a:rPr lang="en-GB"/>
              <a:t> </a:t>
            </a:r>
            <a:r>
              <a:rPr lang="en-GB" i="0"/>
              <a:t>are widespread</a:t>
            </a:r>
            <a:endParaRPr lang="en-GB"/>
          </a:p>
          <a:p>
            <a:pPr eaLnBrk="1" hangingPunct="1"/>
            <a:endParaRPr lang="en-GB" i="0"/>
          </a:p>
          <a:p>
            <a:pPr eaLnBrk="1" hangingPunct="1">
              <a:spcBef>
                <a:spcPct val="50000"/>
              </a:spcBef>
            </a:pPr>
            <a:r>
              <a:rPr lang="en-GB" b="1" i="0"/>
              <a:t>18-month-olds</a:t>
            </a:r>
            <a:r>
              <a:rPr lang="en-GB" i="0"/>
              <a:t> point to inform, and predict actions based on false beliefs</a:t>
            </a:r>
          </a:p>
          <a:p>
            <a:pPr eaLnBrk="1" hangingPunct="1"/>
            <a:endParaRPr lang="en-GB" i="0"/>
          </a:p>
          <a:p>
            <a:pPr eaLnBrk="1" hangingPunct="1">
              <a:spcBef>
                <a:spcPct val="50000"/>
              </a:spcBef>
            </a:pPr>
            <a:r>
              <a:rPr lang="en-GB" b="1" i="0"/>
              <a:t>Scrub-jays </a:t>
            </a:r>
            <a:r>
              <a:rPr lang="en-GB" i="0"/>
              <a:t>selectively re-cache their food in ways that deprive competitors of knowledge of its location </a:t>
            </a:r>
          </a:p>
          <a:p>
            <a:pPr eaLnBrk="1" hangingPunct="1"/>
            <a:endParaRPr lang="en-GB" i="0"/>
          </a:p>
          <a:p>
            <a:pPr eaLnBrk="1" hangingPunct="1">
              <a:spcBef>
                <a:spcPct val="50000"/>
              </a:spcBef>
            </a:pPr>
            <a:r>
              <a:rPr lang="en-GB" b="1" i="0"/>
              <a:t>Chimpanzees</a:t>
            </a:r>
            <a:r>
              <a:rPr lang="en-GB" i="0"/>
              <a:t> conceal their approach  from a competitor</a:t>
            </a:r>
            <a:r>
              <a:rPr lang="ja-JP" altLang="en-GB" i="0"/>
              <a:t>’</a:t>
            </a:r>
            <a:r>
              <a:rPr lang="en-GB" i="0"/>
              <a:t>s view, and act in ways that are optimal given what another has seen </a:t>
            </a:r>
          </a:p>
        </p:txBody>
      </p:sp>
      <p:sp>
        <p:nvSpPr>
          <p:cNvPr id="20484" name="Text Box 4"/>
          <p:cNvSpPr txBox="1">
            <a:spLocks noChangeArrowheads="1"/>
          </p:cNvSpPr>
          <p:nvPr/>
        </p:nvSpPr>
        <p:spPr bwMode="auto">
          <a:xfrm>
            <a:off x="4932363" y="1706563"/>
            <a:ext cx="3816350"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Bef>
                <a:spcPct val="50000"/>
              </a:spcBef>
            </a:pPr>
            <a:r>
              <a:rPr lang="en-GB" i="0">
                <a:solidFill>
                  <a:srgbClr val="C0C0C0"/>
                </a:solidFill>
              </a:rPr>
              <a:t>(Liszkowski et al 2006)</a:t>
            </a:r>
          </a:p>
        </p:txBody>
      </p:sp>
      <p:sp>
        <p:nvSpPr>
          <p:cNvPr id="20485" name="Text Box 5"/>
          <p:cNvSpPr txBox="1">
            <a:spLocks noChangeArrowheads="1"/>
          </p:cNvSpPr>
          <p:nvPr/>
        </p:nvSpPr>
        <p:spPr bwMode="auto">
          <a:xfrm>
            <a:off x="4932363" y="2209800"/>
            <a:ext cx="381635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Bef>
                <a:spcPct val="50000"/>
              </a:spcBef>
            </a:pPr>
            <a:r>
              <a:rPr lang="en-GB" i="0">
                <a:solidFill>
                  <a:srgbClr val="C0C0C0"/>
                </a:solidFill>
              </a:rPr>
              <a:t>(Onishi &amp; Baillargeon 2005; Southgate et al 2007)</a:t>
            </a:r>
          </a:p>
        </p:txBody>
      </p:sp>
      <p:sp>
        <p:nvSpPr>
          <p:cNvPr id="20486" name="Text Box 6"/>
          <p:cNvSpPr txBox="1">
            <a:spLocks noChangeArrowheads="1"/>
          </p:cNvSpPr>
          <p:nvPr/>
        </p:nvSpPr>
        <p:spPr bwMode="auto">
          <a:xfrm>
            <a:off x="4932363" y="4076700"/>
            <a:ext cx="3816350"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Bef>
                <a:spcPct val="50000"/>
              </a:spcBef>
            </a:pPr>
            <a:r>
              <a:rPr lang="en-GB" i="0">
                <a:solidFill>
                  <a:srgbClr val="C0C0C0"/>
                </a:solidFill>
              </a:rPr>
              <a:t>(Clayton, Dally &amp; Emery 2007)</a:t>
            </a:r>
          </a:p>
        </p:txBody>
      </p:sp>
      <p:sp>
        <p:nvSpPr>
          <p:cNvPr id="20487" name="Text Box 7"/>
          <p:cNvSpPr txBox="1">
            <a:spLocks noChangeArrowheads="1"/>
          </p:cNvSpPr>
          <p:nvPr/>
        </p:nvSpPr>
        <p:spPr bwMode="auto">
          <a:xfrm>
            <a:off x="4932363" y="5378450"/>
            <a:ext cx="3816350"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Bef>
                <a:spcPct val="50000"/>
              </a:spcBef>
            </a:pPr>
            <a:r>
              <a:rPr lang="en-GB" i="0">
                <a:solidFill>
                  <a:srgbClr val="C0C0C0"/>
                </a:solidFill>
              </a:rPr>
              <a:t>(Hare, Call &amp; Tomasello 2006)</a:t>
            </a:r>
          </a:p>
        </p:txBody>
      </p:sp>
      <p:sp>
        <p:nvSpPr>
          <p:cNvPr id="20488" name="Text Box 8"/>
          <p:cNvSpPr txBox="1">
            <a:spLocks noChangeArrowheads="1"/>
          </p:cNvSpPr>
          <p:nvPr/>
        </p:nvSpPr>
        <p:spPr bwMode="auto">
          <a:xfrm>
            <a:off x="4932363" y="6026150"/>
            <a:ext cx="3816350"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Bef>
                <a:spcPct val="50000"/>
              </a:spcBef>
            </a:pPr>
            <a:r>
              <a:rPr lang="en-GB" i="0">
                <a:solidFill>
                  <a:srgbClr val="C0C0C0"/>
                </a:solidFill>
              </a:rPr>
              <a:t>(Hare, Call &amp; Tomasello 2001)</a:t>
            </a:r>
          </a:p>
        </p:txBody>
      </p:sp>
    </p:spTree>
    <p:extLst>
      <p:ext uri="{BB962C8B-B14F-4D97-AF65-F5344CB8AC3E}">
        <p14:creationId xmlns:p14="http://schemas.microsoft.com/office/powerpoint/2010/main" val="18901559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b_identity_1_bright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3848" y="188640"/>
            <a:ext cx="2834060" cy="1713790"/>
          </a:xfrm>
          <a:prstGeom prst="rect">
            <a:avLst/>
          </a:prstGeom>
        </p:spPr>
      </p:pic>
      <p:pic>
        <p:nvPicPr>
          <p:cNvPr id="9" name="Picture 8" descr="fb_identity_2_bright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75856" y="2204864"/>
            <a:ext cx="2656004" cy="1906684"/>
          </a:xfrm>
          <a:prstGeom prst="rect">
            <a:avLst/>
          </a:prstGeom>
        </p:spPr>
      </p:pic>
      <p:pic>
        <p:nvPicPr>
          <p:cNvPr id="10" name="Picture 9" descr="fb_identity_3_brighte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19872" y="4653136"/>
            <a:ext cx="2448272" cy="1899266"/>
          </a:xfrm>
          <a:prstGeom prst="rect">
            <a:avLst/>
          </a:prstGeom>
        </p:spPr>
      </p:pic>
      <p:cxnSp>
        <p:nvCxnSpPr>
          <p:cNvPr id="14" name="Straight Connector 13"/>
          <p:cNvCxnSpPr/>
          <p:nvPr/>
        </p:nvCxnSpPr>
        <p:spPr bwMode="auto">
          <a:xfrm>
            <a:off x="6156176" y="0"/>
            <a:ext cx="0" cy="6858000"/>
          </a:xfrm>
          <a:prstGeom prst="line">
            <a:avLst/>
          </a:prstGeom>
          <a:solidFill>
            <a:srgbClr val="00B8FF"/>
          </a:solidFill>
          <a:ln w="9525" cap="flat" cmpd="sng" algn="ctr">
            <a:solidFill>
              <a:schemeClr val="bg1"/>
            </a:solidFill>
            <a:prstDash val="dot"/>
            <a:round/>
            <a:headEnd type="none" w="med" len="med"/>
            <a:tailEnd type="none" w="med" len="med"/>
          </a:ln>
          <a:effectLst/>
        </p:spPr>
      </p:cxnSp>
      <p:pic>
        <p:nvPicPr>
          <p:cNvPr id="15" name="Picture 14" descr="fb_identity_1_bright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9940" y="116632"/>
            <a:ext cx="2834060" cy="1713790"/>
          </a:xfrm>
          <a:prstGeom prst="rect">
            <a:avLst/>
          </a:prstGeom>
        </p:spPr>
      </p:pic>
      <p:pic>
        <p:nvPicPr>
          <p:cNvPr id="16" name="Picture 15" descr="fb_identity_2_bright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81948" y="2132856"/>
            <a:ext cx="2656004" cy="1906684"/>
          </a:xfrm>
          <a:prstGeom prst="rect">
            <a:avLst/>
          </a:prstGeom>
        </p:spPr>
      </p:pic>
      <p:pic>
        <p:nvPicPr>
          <p:cNvPr id="17" name="Picture 16" descr="fb_identity_3_brighte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25964" y="4581128"/>
            <a:ext cx="2448272" cy="1899266"/>
          </a:xfrm>
          <a:prstGeom prst="rect">
            <a:avLst/>
          </a:prstGeom>
        </p:spPr>
      </p:pic>
      <p:sp>
        <p:nvSpPr>
          <p:cNvPr id="5" name="Rectangle 4"/>
          <p:cNvSpPr/>
          <p:nvPr/>
        </p:nvSpPr>
        <p:spPr bwMode="auto">
          <a:xfrm>
            <a:off x="6732240" y="1412776"/>
            <a:ext cx="360040" cy="216024"/>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pic>
        <p:nvPicPr>
          <p:cNvPr id="2" name="Picture 1" descr="barrier_car1_brighter.png"/>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6156176" y="1102519"/>
            <a:ext cx="864096" cy="751693"/>
          </a:xfrm>
          <a:prstGeom prst="rect">
            <a:avLst/>
          </a:prstGeom>
        </p:spPr>
      </p:pic>
      <p:pic>
        <p:nvPicPr>
          <p:cNvPr id="18" name="Picture 17" descr="barrier_car2_brighter.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173204">
            <a:off x="6516216" y="3281809"/>
            <a:ext cx="624214" cy="596776"/>
          </a:xfrm>
          <a:prstGeom prst="rect">
            <a:avLst/>
          </a:prstGeom>
        </p:spPr>
      </p:pic>
      <p:pic>
        <p:nvPicPr>
          <p:cNvPr id="19" name="Picture 18" descr="barrier_car2_brighter.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64891" y="5739606"/>
            <a:ext cx="624214" cy="596776"/>
          </a:xfrm>
          <a:prstGeom prst="rect">
            <a:avLst/>
          </a:prstGeom>
        </p:spPr>
      </p:pic>
      <p:sp>
        <p:nvSpPr>
          <p:cNvPr id="4" name="TextBox 3"/>
          <p:cNvSpPr txBox="1"/>
          <p:nvPr/>
        </p:nvSpPr>
        <p:spPr>
          <a:xfrm>
            <a:off x="6372200" y="116632"/>
            <a:ext cx="429813" cy="646331"/>
          </a:xfrm>
          <a:prstGeom prst="rect">
            <a:avLst/>
          </a:prstGeom>
          <a:solidFill>
            <a:schemeClr val="bg1"/>
          </a:solidFill>
        </p:spPr>
        <p:txBody>
          <a:bodyPr wrap="none" rtlCol="0">
            <a:spAutoFit/>
          </a:bodyPr>
          <a:lstStyle/>
          <a:p>
            <a:r>
              <a:rPr lang="en-US" sz="3600" i="0" dirty="0" smtClean="0">
                <a:solidFill>
                  <a:schemeClr val="tx1"/>
                </a:solidFill>
              </a:rPr>
              <a:t>3</a:t>
            </a:r>
            <a:endParaRPr lang="en-US" sz="3600" i="0" dirty="0">
              <a:solidFill>
                <a:schemeClr val="tx1"/>
              </a:solidFill>
            </a:endParaRPr>
          </a:p>
        </p:txBody>
      </p:sp>
      <p:sp>
        <p:nvSpPr>
          <p:cNvPr id="20" name="TextBox 19"/>
          <p:cNvSpPr txBox="1"/>
          <p:nvPr/>
        </p:nvSpPr>
        <p:spPr>
          <a:xfrm>
            <a:off x="3275856" y="116632"/>
            <a:ext cx="429813" cy="646331"/>
          </a:xfrm>
          <a:prstGeom prst="rect">
            <a:avLst/>
          </a:prstGeom>
          <a:solidFill>
            <a:schemeClr val="bg1"/>
          </a:solidFill>
        </p:spPr>
        <p:txBody>
          <a:bodyPr wrap="none" rtlCol="0">
            <a:spAutoFit/>
          </a:bodyPr>
          <a:lstStyle/>
          <a:p>
            <a:r>
              <a:rPr lang="en-US" sz="3600" i="0" dirty="0" smtClean="0">
                <a:solidFill>
                  <a:schemeClr val="tx1"/>
                </a:solidFill>
              </a:rPr>
              <a:t>2</a:t>
            </a:r>
            <a:endParaRPr lang="en-US" sz="3600" i="0" dirty="0">
              <a:solidFill>
                <a:schemeClr val="tx1"/>
              </a:solidFill>
            </a:endParaRPr>
          </a:p>
        </p:txBody>
      </p:sp>
      <p:sp>
        <p:nvSpPr>
          <p:cNvPr id="21" name="TextBox 20"/>
          <p:cNvSpPr txBox="1"/>
          <p:nvPr/>
        </p:nvSpPr>
        <p:spPr>
          <a:xfrm>
            <a:off x="4916285" y="1846565"/>
            <a:ext cx="2432983" cy="646331"/>
          </a:xfrm>
          <a:prstGeom prst="rect">
            <a:avLst/>
          </a:prstGeom>
          <a:solidFill>
            <a:schemeClr val="bg1"/>
          </a:solidFill>
          <a:effectLst>
            <a:glow rad="101600">
              <a:schemeClr val="tx1">
                <a:alpha val="75000"/>
              </a:schemeClr>
            </a:glow>
          </a:effectLst>
        </p:spPr>
        <p:txBody>
          <a:bodyPr wrap="none" rtlCol="0">
            <a:spAutoFit/>
          </a:bodyPr>
          <a:lstStyle/>
          <a:p>
            <a:r>
              <a:rPr lang="en-US" sz="3600" i="0" dirty="0" smtClean="0">
                <a:solidFill>
                  <a:schemeClr val="tx1"/>
                </a:solidFill>
              </a:rPr>
              <a:t>belief: 2 ≈ 3</a:t>
            </a:r>
            <a:endParaRPr lang="en-US" sz="3600" i="0" dirty="0">
              <a:solidFill>
                <a:schemeClr val="tx1"/>
              </a:solidFill>
            </a:endParaRPr>
          </a:p>
        </p:txBody>
      </p:sp>
      <p:sp>
        <p:nvSpPr>
          <p:cNvPr id="22" name="TextBox 21"/>
          <p:cNvSpPr txBox="1"/>
          <p:nvPr/>
        </p:nvSpPr>
        <p:spPr>
          <a:xfrm>
            <a:off x="4267650" y="4294837"/>
            <a:ext cx="3623149" cy="646331"/>
          </a:xfrm>
          <a:prstGeom prst="rect">
            <a:avLst/>
          </a:prstGeom>
          <a:solidFill>
            <a:schemeClr val="bg1"/>
          </a:solidFill>
          <a:effectLst>
            <a:glow rad="101600">
              <a:schemeClr val="tx1">
                <a:alpha val="75000"/>
              </a:schemeClr>
            </a:glow>
          </a:effectLst>
        </p:spPr>
        <p:txBody>
          <a:bodyPr wrap="none" rtlCol="0">
            <a:spAutoFit/>
          </a:bodyPr>
          <a:lstStyle/>
          <a:p>
            <a:r>
              <a:rPr lang="en-US" sz="3600" i="0" dirty="0" smtClean="0">
                <a:solidFill>
                  <a:schemeClr val="tx1"/>
                </a:solidFill>
              </a:rPr>
              <a:t>registration: </a:t>
            </a:r>
            <a:r>
              <a:rPr lang="en-US" sz="3600" i="0" dirty="0">
                <a:solidFill>
                  <a:schemeClr val="tx1"/>
                </a:solidFill>
              </a:rPr>
              <a:t>2 ≈</a:t>
            </a:r>
            <a:r>
              <a:rPr lang="en-US" sz="3600" i="0" dirty="0" smtClean="0">
                <a:solidFill>
                  <a:schemeClr val="tx1"/>
                </a:solidFill>
              </a:rPr>
              <a:t> 3</a:t>
            </a:r>
            <a:endParaRPr lang="en-US" sz="3600" i="0" dirty="0">
              <a:solidFill>
                <a:schemeClr val="tx1"/>
              </a:solidFill>
            </a:endParaRPr>
          </a:p>
        </p:txBody>
      </p:sp>
      <p:cxnSp>
        <p:nvCxnSpPr>
          <p:cNvPr id="7" name="Straight Connector 6"/>
          <p:cNvCxnSpPr/>
          <p:nvPr/>
        </p:nvCxnSpPr>
        <p:spPr bwMode="auto">
          <a:xfrm flipH="1">
            <a:off x="7189688" y="2924944"/>
            <a:ext cx="144016" cy="360040"/>
          </a:xfrm>
          <a:prstGeom prst="line">
            <a:avLst/>
          </a:prstGeom>
          <a:solidFill>
            <a:srgbClr val="00B8FF"/>
          </a:solidFill>
          <a:ln w="28575" cap="flat" cmpd="sng" algn="ctr">
            <a:solidFill>
              <a:schemeClr val="tx1"/>
            </a:solidFill>
            <a:prstDash val="solid"/>
            <a:round/>
            <a:headEnd type="none" w="med" len="med"/>
            <a:tailEnd type="none" w="med" len="med"/>
          </a:ln>
          <a:effectLst/>
        </p:spPr>
      </p:cxnSp>
      <p:grpSp>
        <p:nvGrpSpPr>
          <p:cNvPr id="6" name="Group 5"/>
          <p:cNvGrpSpPr/>
          <p:nvPr/>
        </p:nvGrpSpPr>
        <p:grpSpPr>
          <a:xfrm>
            <a:off x="755576" y="3717031"/>
            <a:ext cx="2614474" cy="2736305"/>
            <a:chOff x="899592" y="1700808"/>
            <a:chExt cx="3507234" cy="3670667"/>
          </a:xfrm>
        </p:grpSpPr>
        <p:sp>
          <p:nvSpPr>
            <p:cNvPr id="23" name="Rectangle 22"/>
            <p:cNvSpPr/>
            <p:nvPr/>
          </p:nvSpPr>
          <p:spPr bwMode="auto">
            <a:xfrm>
              <a:off x="899592" y="3212976"/>
              <a:ext cx="576064" cy="648072"/>
            </a:xfrm>
            <a:prstGeom prst="rect">
              <a:avLst/>
            </a:prstGeom>
            <a:solidFill>
              <a:srgbClr val="FF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4" name="Rectangle 23"/>
            <p:cNvSpPr/>
            <p:nvPr/>
          </p:nvSpPr>
          <p:spPr bwMode="auto">
            <a:xfrm>
              <a:off x="1691680" y="1700808"/>
              <a:ext cx="576064" cy="2160239"/>
            </a:xfrm>
            <a:prstGeom prst="rect">
              <a:avLst/>
            </a:prstGeom>
            <a:solidFill>
              <a:srgbClr val="FF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5" name="TextBox 24"/>
            <p:cNvSpPr txBox="1"/>
            <p:nvPr/>
          </p:nvSpPr>
          <p:spPr>
            <a:xfrm>
              <a:off x="899592" y="4077072"/>
              <a:ext cx="584721" cy="430887"/>
            </a:xfrm>
            <a:prstGeom prst="rect">
              <a:avLst/>
            </a:prstGeom>
            <a:noFill/>
          </p:spPr>
          <p:txBody>
            <a:bodyPr wrap="none" rtlCol="0">
              <a:spAutoFit/>
            </a:bodyPr>
            <a:lstStyle/>
            <a:p>
              <a:r>
                <a:rPr lang="en-US" i="0" dirty="0" smtClean="0"/>
                <a:t>left</a:t>
              </a:r>
              <a:endParaRPr lang="en-US" i="0" dirty="0"/>
            </a:p>
          </p:txBody>
        </p:sp>
        <p:sp>
          <p:nvSpPr>
            <p:cNvPr id="26" name="TextBox 25"/>
            <p:cNvSpPr txBox="1"/>
            <p:nvPr/>
          </p:nvSpPr>
          <p:spPr>
            <a:xfrm>
              <a:off x="1619672" y="4077072"/>
              <a:ext cx="770930" cy="430887"/>
            </a:xfrm>
            <a:prstGeom prst="rect">
              <a:avLst/>
            </a:prstGeom>
            <a:noFill/>
          </p:spPr>
          <p:txBody>
            <a:bodyPr wrap="none" rtlCol="0">
              <a:spAutoFit/>
            </a:bodyPr>
            <a:lstStyle/>
            <a:p>
              <a:r>
                <a:rPr lang="en-US" i="0" dirty="0" smtClean="0"/>
                <a:t>right</a:t>
              </a:r>
              <a:endParaRPr lang="en-US" i="0" dirty="0"/>
            </a:p>
          </p:txBody>
        </p:sp>
        <p:sp>
          <p:nvSpPr>
            <p:cNvPr id="27" name="Rectangle 26"/>
            <p:cNvSpPr/>
            <p:nvPr/>
          </p:nvSpPr>
          <p:spPr bwMode="auto">
            <a:xfrm>
              <a:off x="2915816" y="1729612"/>
              <a:ext cx="576064" cy="2160240"/>
            </a:xfrm>
            <a:prstGeom prst="rect">
              <a:avLst/>
            </a:prstGeom>
            <a:solidFill>
              <a:srgbClr val="FF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8" name="Rectangle 27"/>
            <p:cNvSpPr/>
            <p:nvPr/>
          </p:nvSpPr>
          <p:spPr bwMode="auto">
            <a:xfrm>
              <a:off x="3707904" y="3140968"/>
              <a:ext cx="576064" cy="748883"/>
            </a:xfrm>
            <a:prstGeom prst="rect">
              <a:avLst/>
            </a:prstGeom>
            <a:solidFill>
              <a:srgbClr val="FF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9" name="TextBox 28"/>
            <p:cNvSpPr txBox="1"/>
            <p:nvPr/>
          </p:nvSpPr>
          <p:spPr>
            <a:xfrm>
              <a:off x="2915816" y="4105876"/>
              <a:ext cx="584721" cy="430887"/>
            </a:xfrm>
            <a:prstGeom prst="rect">
              <a:avLst/>
            </a:prstGeom>
            <a:noFill/>
          </p:spPr>
          <p:txBody>
            <a:bodyPr wrap="none" rtlCol="0">
              <a:spAutoFit/>
            </a:bodyPr>
            <a:lstStyle/>
            <a:p>
              <a:r>
                <a:rPr lang="en-US" i="0" dirty="0" smtClean="0"/>
                <a:t>left</a:t>
              </a:r>
              <a:endParaRPr lang="en-US" i="0" dirty="0"/>
            </a:p>
          </p:txBody>
        </p:sp>
        <p:sp>
          <p:nvSpPr>
            <p:cNvPr id="30" name="TextBox 29"/>
            <p:cNvSpPr txBox="1"/>
            <p:nvPr/>
          </p:nvSpPr>
          <p:spPr>
            <a:xfrm>
              <a:off x="3635896" y="4105876"/>
              <a:ext cx="770930" cy="430887"/>
            </a:xfrm>
            <a:prstGeom prst="rect">
              <a:avLst/>
            </a:prstGeom>
            <a:noFill/>
          </p:spPr>
          <p:txBody>
            <a:bodyPr wrap="none" rtlCol="0">
              <a:spAutoFit/>
            </a:bodyPr>
            <a:lstStyle/>
            <a:p>
              <a:r>
                <a:rPr lang="en-US" i="0" dirty="0" smtClean="0"/>
                <a:t>right</a:t>
              </a:r>
              <a:endParaRPr lang="en-US" i="0" dirty="0"/>
            </a:p>
          </p:txBody>
        </p:sp>
        <p:sp>
          <p:nvSpPr>
            <p:cNvPr id="31" name="TextBox 30"/>
            <p:cNvSpPr txBox="1"/>
            <p:nvPr/>
          </p:nvSpPr>
          <p:spPr>
            <a:xfrm>
              <a:off x="3419872" y="4725144"/>
              <a:ext cx="429813" cy="646331"/>
            </a:xfrm>
            <a:prstGeom prst="rect">
              <a:avLst/>
            </a:prstGeom>
            <a:solidFill>
              <a:schemeClr val="bg1"/>
            </a:solidFill>
          </p:spPr>
          <p:txBody>
            <a:bodyPr wrap="none" rtlCol="0">
              <a:spAutoFit/>
            </a:bodyPr>
            <a:lstStyle/>
            <a:p>
              <a:r>
                <a:rPr lang="en-US" sz="3600" i="0" dirty="0" smtClean="0">
                  <a:solidFill>
                    <a:schemeClr val="tx1"/>
                  </a:solidFill>
                </a:rPr>
                <a:t>3</a:t>
              </a:r>
              <a:endParaRPr lang="en-US" sz="3600" i="0" dirty="0">
                <a:solidFill>
                  <a:schemeClr val="tx1"/>
                </a:solidFill>
              </a:endParaRPr>
            </a:p>
          </p:txBody>
        </p:sp>
        <p:sp>
          <p:nvSpPr>
            <p:cNvPr id="32" name="TextBox 31"/>
            <p:cNvSpPr txBox="1"/>
            <p:nvPr/>
          </p:nvSpPr>
          <p:spPr>
            <a:xfrm>
              <a:off x="1403648" y="4653136"/>
              <a:ext cx="429813" cy="646331"/>
            </a:xfrm>
            <a:prstGeom prst="rect">
              <a:avLst/>
            </a:prstGeom>
            <a:solidFill>
              <a:schemeClr val="bg1"/>
            </a:solidFill>
          </p:spPr>
          <p:txBody>
            <a:bodyPr wrap="none" rtlCol="0">
              <a:spAutoFit/>
            </a:bodyPr>
            <a:lstStyle/>
            <a:p>
              <a:r>
                <a:rPr lang="en-US" sz="3600" i="0" dirty="0" smtClean="0">
                  <a:solidFill>
                    <a:schemeClr val="tx1"/>
                  </a:solidFill>
                </a:rPr>
                <a:t>2</a:t>
              </a:r>
              <a:endParaRPr lang="en-US" sz="3600" i="0" dirty="0">
                <a:solidFill>
                  <a:schemeClr val="tx1"/>
                </a:solidFill>
              </a:endParaRPr>
            </a:p>
          </p:txBody>
        </p:sp>
      </p:grpSp>
      <p:sp>
        <p:nvSpPr>
          <p:cNvPr id="34" name="Rectangle 33"/>
          <p:cNvSpPr/>
          <p:nvPr/>
        </p:nvSpPr>
        <p:spPr bwMode="auto">
          <a:xfrm>
            <a:off x="1334260" y="1315888"/>
            <a:ext cx="429428" cy="483106"/>
          </a:xfrm>
          <a:prstGeom prst="rect">
            <a:avLst/>
          </a:prstGeom>
          <a:solidFill>
            <a:srgbClr val="FF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35" name="Rectangle 34"/>
          <p:cNvSpPr/>
          <p:nvPr/>
        </p:nvSpPr>
        <p:spPr bwMode="auto">
          <a:xfrm>
            <a:off x="755576" y="188640"/>
            <a:ext cx="429428" cy="1610354"/>
          </a:xfrm>
          <a:prstGeom prst="rect">
            <a:avLst/>
          </a:prstGeom>
          <a:solidFill>
            <a:srgbClr val="FF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36" name="TextBox 35"/>
          <p:cNvSpPr txBox="1"/>
          <p:nvPr/>
        </p:nvSpPr>
        <p:spPr>
          <a:xfrm>
            <a:off x="755576" y="1960030"/>
            <a:ext cx="435881" cy="321205"/>
          </a:xfrm>
          <a:prstGeom prst="rect">
            <a:avLst/>
          </a:prstGeom>
          <a:noFill/>
        </p:spPr>
        <p:txBody>
          <a:bodyPr wrap="none" rtlCol="0">
            <a:spAutoFit/>
          </a:bodyPr>
          <a:lstStyle/>
          <a:p>
            <a:r>
              <a:rPr lang="en-US" i="0" dirty="0" smtClean="0"/>
              <a:t>left</a:t>
            </a:r>
            <a:endParaRPr lang="en-US" i="0" dirty="0"/>
          </a:p>
        </p:txBody>
      </p:sp>
      <p:sp>
        <p:nvSpPr>
          <p:cNvPr id="37" name="TextBox 36"/>
          <p:cNvSpPr txBox="1"/>
          <p:nvPr/>
        </p:nvSpPr>
        <p:spPr>
          <a:xfrm>
            <a:off x="1292361" y="1960030"/>
            <a:ext cx="574691" cy="321205"/>
          </a:xfrm>
          <a:prstGeom prst="rect">
            <a:avLst/>
          </a:prstGeom>
          <a:noFill/>
        </p:spPr>
        <p:txBody>
          <a:bodyPr wrap="none" rtlCol="0">
            <a:spAutoFit/>
          </a:bodyPr>
          <a:lstStyle/>
          <a:p>
            <a:r>
              <a:rPr lang="en-US" i="0" dirty="0" smtClean="0"/>
              <a:t>right</a:t>
            </a:r>
            <a:endParaRPr lang="en-US" i="0" dirty="0"/>
          </a:p>
        </p:txBody>
      </p:sp>
      <p:sp>
        <p:nvSpPr>
          <p:cNvPr id="38" name="Rectangle 37"/>
          <p:cNvSpPr/>
          <p:nvPr/>
        </p:nvSpPr>
        <p:spPr bwMode="auto">
          <a:xfrm>
            <a:off x="2258574" y="210112"/>
            <a:ext cx="429428" cy="1610355"/>
          </a:xfrm>
          <a:prstGeom prst="rect">
            <a:avLst/>
          </a:prstGeom>
          <a:solidFill>
            <a:srgbClr val="FF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39" name="Rectangle 38"/>
          <p:cNvSpPr/>
          <p:nvPr/>
        </p:nvSpPr>
        <p:spPr bwMode="auto">
          <a:xfrm>
            <a:off x="2849037" y="1262210"/>
            <a:ext cx="429428" cy="558256"/>
          </a:xfrm>
          <a:prstGeom prst="rect">
            <a:avLst/>
          </a:prstGeom>
          <a:solidFill>
            <a:srgbClr val="FF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40" name="TextBox 39"/>
          <p:cNvSpPr txBox="1"/>
          <p:nvPr/>
        </p:nvSpPr>
        <p:spPr>
          <a:xfrm>
            <a:off x="2258574" y="1981502"/>
            <a:ext cx="435881" cy="321205"/>
          </a:xfrm>
          <a:prstGeom prst="rect">
            <a:avLst/>
          </a:prstGeom>
          <a:noFill/>
        </p:spPr>
        <p:txBody>
          <a:bodyPr wrap="none" rtlCol="0">
            <a:spAutoFit/>
          </a:bodyPr>
          <a:lstStyle/>
          <a:p>
            <a:r>
              <a:rPr lang="en-US" i="0" dirty="0" smtClean="0"/>
              <a:t>left</a:t>
            </a:r>
            <a:endParaRPr lang="en-US" i="0" dirty="0"/>
          </a:p>
        </p:txBody>
      </p:sp>
      <p:sp>
        <p:nvSpPr>
          <p:cNvPr id="41" name="TextBox 40"/>
          <p:cNvSpPr txBox="1"/>
          <p:nvPr/>
        </p:nvSpPr>
        <p:spPr>
          <a:xfrm>
            <a:off x="2795359" y="1981502"/>
            <a:ext cx="574691" cy="321205"/>
          </a:xfrm>
          <a:prstGeom prst="rect">
            <a:avLst/>
          </a:prstGeom>
          <a:noFill/>
        </p:spPr>
        <p:txBody>
          <a:bodyPr wrap="none" rtlCol="0">
            <a:spAutoFit/>
          </a:bodyPr>
          <a:lstStyle/>
          <a:p>
            <a:r>
              <a:rPr lang="en-US" i="0" dirty="0" smtClean="0"/>
              <a:t>right</a:t>
            </a:r>
            <a:endParaRPr lang="en-US" i="0" dirty="0"/>
          </a:p>
        </p:txBody>
      </p:sp>
      <p:sp>
        <p:nvSpPr>
          <p:cNvPr id="42" name="TextBox 41"/>
          <p:cNvSpPr txBox="1"/>
          <p:nvPr/>
        </p:nvSpPr>
        <p:spPr>
          <a:xfrm>
            <a:off x="2634323" y="2443136"/>
            <a:ext cx="320405" cy="481809"/>
          </a:xfrm>
          <a:prstGeom prst="rect">
            <a:avLst/>
          </a:prstGeom>
          <a:solidFill>
            <a:schemeClr val="bg1"/>
          </a:solidFill>
        </p:spPr>
        <p:txBody>
          <a:bodyPr wrap="none" rtlCol="0">
            <a:spAutoFit/>
          </a:bodyPr>
          <a:lstStyle/>
          <a:p>
            <a:r>
              <a:rPr lang="en-US" sz="3600" i="0" dirty="0" smtClean="0">
                <a:solidFill>
                  <a:schemeClr val="tx1"/>
                </a:solidFill>
              </a:rPr>
              <a:t>3</a:t>
            </a:r>
            <a:endParaRPr lang="en-US" sz="3600" i="0" dirty="0">
              <a:solidFill>
                <a:schemeClr val="tx1"/>
              </a:solidFill>
            </a:endParaRPr>
          </a:p>
        </p:txBody>
      </p:sp>
      <p:sp>
        <p:nvSpPr>
          <p:cNvPr id="43" name="TextBox 42"/>
          <p:cNvSpPr txBox="1"/>
          <p:nvPr/>
        </p:nvSpPr>
        <p:spPr>
          <a:xfrm>
            <a:off x="1131325" y="2389458"/>
            <a:ext cx="320405" cy="481809"/>
          </a:xfrm>
          <a:prstGeom prst="rect">
            <a:avLst/>
          </a:prstGeom>
          <a:solidFill>
            <a:schemeClr val="bg1"/>
          </a:solidFill>
        </p:spPr>
        <p:txBody>
          <a:bodyPr wrap="none" rtlCol="0">
            <a:spAutoFit/>
          </a:bodyPr>
          <a:lstStyle/>
          <a:p>
            <a:r>
              <a:rPr lang="en-US" sz="3600" i="0" dirty="0" smtClean="0">
                <a:solidFill>
                  <a:schemeClr val="tx1"/>
                </a:solidFill>
              </a:rPr>
              <a:t>2</a:t>
            </a:r>
            <a:endParaRPr lang="en-US" sz="3600" i="0" dirty="0">
              <a:solidFill>
                <a:schemeClr val="tx1"/>
              </a:solidFill>
            </a:endParaRPr>
          </a:p>
        </p:txBody>
      </p:sp>
      <p:cxnSp>
        <p:nvCxnSpPr>
          <p:cNvPr id="44" name="Straight Connector 43"/>
          <p:cNvCxnSpPr/>
          <p:nvPr/>
        </p:nvCxnSpPr>
        <p:spPr bwMode="auto">
          <a:xfrm flipH="1">
            <a:off x="7189688" y="4509120"/>
            <a:ext cx="144016" cy="360040"/>
          </a:xfrm>
          <a:prstGeom prst="line">
            <a:avLst/>
          </a:prstGeom>
          <a:solidFill>
            <a:srgbClr val="00B8FF"/>
          </a:solidFill>
          <a:ln w="28575" cap="flat" cmpd="sng" algn="ctr">
            <a:solidFill>
              <a:schemeClr val="tx1"/>
            </a:solidFill>
            <a:prstDash val="solid"/>
            <a:round/>
            <a:headEnd type="none" w="med" len="med"/>
            <a:tailEnd type="none" w="med" len="med"/>
          </a:ln>
          <a:effectLst/>
        </p:spPr>
      </p:cxnSp>
      <p:sp>
        <p:nvSpPr>
          <p:cNvPr id="45" name="Text Box 6"/>
          <p:cNvSpPr txBox="1">
            <a:spLocks noChangeArrowheads="1"/>
          </p:cNvSpPr>
          <p:nvPr/>
        </p:nvSpPr>
        <p:spPr bwMode="auto">
          <a:xfrm>
            <a:off x="6588224" y="6361583"/>
            <a:ext cx="242439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400" i="0" dirty="0" smtClean="0"/>
              <a:t>Rubio, Richardson &amp; Butterfill</a:t>
            </a:r>
            <a:endParaRPr lang="en-GB" sz="1400" i="0" dirty="0"/>
          </a:p>
        </p:txBody>
      </p:sp>
    </p:spTree>
    <p:extLst>
      <p:ext uri="{BB962C8B-B14F-4D97-AF65-F5344CB8AC3E}">
        <p14:creationId xmlns:p14="http://schemas.microsoft.com/office/powerpoint/2010/main" val="360677670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b_identity_1_bright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3848" y="188640"/>
            <a:ext cx="2834060" cy="1713790"/>
          </a:xfrm>
          <a:prstGeom prst="rect">
            <a:avLst/>
          </a:prstGeom>
        </p:spPr>
      </p:pic>
      <p:pic>
        <p:nvPicPr>
          <p:cNvPr id="9" name="Picture 8" descr="fb_identity_2_bright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75856" y="2204864"/>
            <a:ext cx="2656004" cy="1906684"/>
          </a:xfrm>
          <a:prstGeom prst="rect">
            <a:avLst/>
          </a:prstGeom>
        </p:spPr>
      </p:pic>
      <p:pic>
        <p:nvPicPr>
          <p:cNvPr id="10" name="Picture 9" descr="fb_identity_3_brighte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19872" y="4653136"/>
            <a:ext cx="2448272" cy="1899266"/>
          </a:xfrm>
          <a:prstGeom prst="rect">
            <a:avLst/>
          </a:prstGeom>
        </p:spPr>
      </p:pic>
      <p:cxnSp>
        <p:nvCxnSpPr>
          <p:cNvPr id="14" name="Straight Connector 13"/>
          <p:cNvCxnSpPr/>
          <p:nvPr/>
        </p:nvCxnSpPr>
        <p:spPr bwMode="auto">
          <a:xfrm>
            <a:off x="6156176" y="0"/>
            <a:ext cx="0" cy="6858000"/>
          </a:xfrm>
          <a:prstGeom prst="line">
            <a:avLst/>
          </a:prstGeom>
          <a:solidFill>
            <a:srgbClr val="00B8FF"/>
          </a:solidFill>
          <a:ln w="9525" cap="flat" cmpd="sng" algn="ctr">
            <a:solidFill>
              <a:schemeClr val="bg1"/>
            </a:solidFill>
            <a:prstDash val="dot"/>
            <a:round/>
            <a:headEnd type="none" w="med" len="med"/>
            <a:tailEnd type="none" w="med" len="med"/>
          </a:ln>
          <a:effectLst/>
        </p:spPr>
      </p:cxnSp>
      <p:pic>
        <p:nvPicPr>
          <p:cNvPr id="15" name="Picture 14" descr="fb_identity_1_bright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9940" y="116632"/>
            <a:ext cx="2834060" cy="1713790"/>
          </a:xfrm>
          <a:prstGeom prst="rect">
            <a:avLst/>
          </a:prstGeom>
        </p:spPr>
      </p:pic>
      <p:pic>
        <p:nvPicPr>
          <p:cNvPr id="16" name="Picture 15" descr="fb_identity_2_bright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81948" y="2132856"/>
            <a:ext cx="2656004" cy="1906684"/>
          </a:xfrm>
          <a:prstGeom prst="rect">
            <a:avLst/>
          </a:prstGeom>
        </p:spPr>
      </p:pic>
      <p:pic>
        <p:nvPicPr>
          <p:cNvPr id="17" name="Picture 16" descr="fb_identity_3_brighte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25964" y="4581128"/>
            <a:ext cx="2448272" cy="1899266"/>
          </a:xfrm>
          <a:prstGeom prst="rect">
            <a:avLst/>
          </a:prstGeom>
        </p:spPr>
      </p:pic>
      <p:sp>
        <p:nvSpPr>
          <p:cNvPr id="5" name="Rectangle 4"/>
          <p:cNvSpPr/>
          <p:nvPr/>
        </p:nvSpPr>
        <p:spPr bwMode="auto">
          <a:xfrm>
            <a:off x="6732240" y="1412776"/>
            <a:ext cx="360040" cy="216024"/>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pic>
        <p:nvPicPr>
          <p:cNvPr id="2" name="Picture 1" descr="barrier_car1_brighter.png"/>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6156176" y="1102519"/>
            <a:ext cx="864096" cy="751693"/>
          </a:xfrm>
          <a:prstGeom prst="rect">
            <a:avLst/>
          </a:prstGeom>
        </p:spPr>
      </p:pic>
      <p:pic>
        <p:nvPicPr>
          <p:cNvPr id="18" name="Picture 17" descr="barrier_car2_brighter.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173204">
            <a:off x="6516216" y="3281809"/>
            <a:ext cx="624214" cy="596776"/>
          </a:xfrm>
          <a:prstGeom prst="rect">
            <a:avLst/>
          </a:prstGeom>
        </p:spPr>
      </p:pic>
      <p:pic>
        <p:nvPicPr>
          <p:cNvPr id="19" name="Picture 18" descr="barrier_car2_brighter.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64891" y="5739606"/>
            <a:ext cx="624214" cy="596776"/>
          </a:xfrm>
          <a:prstGeom prst="rect">
            <a:avLst/>
          </a:prstGeom>
        </p:spPr>
      </p:pic>
      <p:sp>
        <p:nvSpPr>
          <p:cNvPr id="13" name="Text Box 6"/>
          <p:cNvSpPr txBox="1">
            <a:spLocks noChangeArrowheads="1"/>
          </p:cNvSpPr>
          <p:nvPr/>
        </p:nvSpPr>
        <p:spPr bwMode="auto">
          <a:xfrm>
            <a:off x="6588224" y="6361583"/>
            <a:ext cx="242439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400" i="0" dirty="0" smtClean="0"/>
              <a:t>Rubio, Richardson &amp; Butterfill</a:t>
            </a:r>
            <a:endParaRPr lang="en-GB" sz="1400" i="0" dirty="0"/>
          </a:p>
        </p:txBody>
      </p:sp>
    </p:spTree>
    <p:extLst>
      <p:ext uri="{BB962C8B-B14F-4D97-AF65-F5344CB8AC3E}">
        <p14:creationId xmlns:p14="http://schemas.microsoft.com/office/powerpoint/2010/main" val="275225487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b_identity_1_bright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3848" y="188640"/>
            <a:ext cx="2834060" cy="1713790"/>
          </a:xfrm>
          <a:prstGeom prst="rect">
            <a:avLst/>
          </a:prstGeom>
        </p:spPr>
      </p:pic>
      <p:pic>
        <p:nvPicPr>
          <p:cNvPr id="9" name="Picture 8" descr="fb_identity_2_bright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75856" y="2204864"/>
            <a:ext cx="2656004" cy="1906684"/>
          </a:xfrm>
          <a:prstGeom prst="rect">
            <a:avLst/>
          </a:prstGeom>
        </p:spPr>
      </p:pic>
      <p:pic>
        <p:nvPicPr>
          <p:cNvPr id="10" name="Picture 9" descr="fb_identity_3_brighte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19872" y="4653136"/>
            <a:ext cx="2448272" cy="1899266"/>
          </a:xfrm>
          <a:prstGeom prst="rect">
            <a:avLst/>
          </a:prstGeom>
        </p:spPr>
      </p:pic>
      <p:pic>
        <p:nvPicPr>
          <p:cNvPr id="7" name="Picture 6" descr="fb_identity_1_bright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536" y="188640"/>
            <a:ext cx="2834060" cy="1713790"/>
          </a:xfrm>
          <a:prstGeom prst="rect">
            <a:avLst/>
          </a:prstGeom>
        </p:spPr>
      </p:pic>
      <p:pic>
        <p:nvPicPr>
          <p:cNvPr id="8" name="Picture 7" descr="fb_identity_2_bright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7544" y="2204864"/>
            <a:ext cx="2656004" cy="1906684"/>
          </a:xfrm>
          <a:prstGeom prst="rect">
            <a:avLst/>
          </a:prstGeom>
        </p:spPr>
      </p:pic>
      <p:pic>
        <p:nvPicPr>
          <p:cNvPr id="11" name="Picture 10" descr="fb_identity_3_brighte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1560" y="4653136"/>
            <a:ext cx="2448272" cy="1899266"/>
          </a:xfrm>
          <a:prstGeom prst="rect">
            <a:avLst/>
          </a:prstGeom>
        </p:spPr>
      </p:pic>
      <p:pic>
        <p:nvPicPr>
          <p:cNvPr id="4" name="Picture 3" descr="other_car_brighter.png"/>
          <p:cNvPicPr>
            <a:picLocks noChangeAspect="1"/>
          </p:cNvPicPr>
          <p:nvPr/>
        </p:nvPicPr>
        <p:blipFill rotWithShape="1">
          <a:blip r:embed="rId6">
            <a:extLst>
              <a:ext uri="{28A0092B-C50C-407E-A947-70E740481C1C}">
                <a14:useLocalDpi xmlns:a14="http://schemas.microsoft.com/office/drawing/2010/main" val="0"/>
              </a:ext>
            </a:extLst>
          </a:blip>
          <a:srcRect l="13999" t="14578" b="7819"/>
          <a:stretch/>
        </p:blipFill>
        <p:spPr>
          <a:xfrm>
            <a:off x="755576" y="6080596"/>
            <a:ext cx="417062" cy="279400"/>
          </a:xfrm>
          <a:prstGeom prst="rect">
            <a:avLst/>
          </a:prstGeom>
        </p:spPr>
      </p:pic>
      <p:pic>
        <p:nvPicPr>
          <p:cNvPr id="12" name="Picture 11" descr="other_car_brighter.png"/>
          <p:cNvPicPr>
            <a:picLocks noChangeAspect="1"/>
          </p:cNvPicPr>
          <p:nvPr/>
        </p:nvPicPr>
        <p:blipFill rotWithShape="1">
          <a:blip r:embed="rId6">
            <a:extLst>
              <a:ext uri="{28A0092B-C50C-407E-A947-70E740481C1C}">
                <a14:useLocalDpi xmlns:a14="http://schemas.microsoft.com/office/drawing/2010/main" val="0"/>
              </a:ext>
            </a:extLst>
          </a:blip>
          <a:srcRect l="13999" t="14578" b="7819"/>
          <a:stretch/>
        </p:blipFill>
        <p:spPr>
          <a:xfrm>
            <a:off x="755576" y="3601591"/>
            <a:ext cx="417062" cy="279400"/>
          </a:xfrm>
          <a:prstGeom prst="rect">
            <a:avLst/>
          </a:prstGeom>
        </p:spPr>
      </p:pic>
      <p:pic>
        <p:nvPicPr>
          <p:cNvPr id="13" name="Picture 12" descr="other_car_brighter.png"/>
          <p:cNvPicPr>
            <a:picLocks noChangeAspect="1"/>
          </p:cNvPicPr>
          <p:nvPr/>
        </p:nvPicPr>
        <p:blipFill rotWithShape="1">
          <a:blip r:embed="rId6">
            <a:extLst>
              <a:ext uri="{28A0092B-C50C-407E-A947-70E740481C1C}">
                <a14:useLocalDpi xmlns:a14="http://schemas.microsoft.com/office/drawing/2010/main" val="0"/>
              </a:ext>
            </a:extLst>
          </a:blip>
          <a:srcRect l="13999" t="19896" r="4591" b="7820"/>
          <a:stretch/>
        </p:blipFill>
        <p:spPr>
          <a:xfrm>
            <a:off x="827584" y="1470024"/>
            <a:ext cx="394791" cy="260251"/>
          </a:xfrm>
          <a:prstGeom prst="rect">
            <a:avLst/>
          </a:prstGeom>
        </p:spPr>
      </p:pic>
      <p:cxnSp>
        <p:nvCxnSpPr>
          <p:cNvPr id="6" name="Straight Connector 5"/>
          <p:cNvCxnSpPr/>
          <p:nvPr/>
        </p:nvCxnSpPr>
        <p:spPr bwMode="auto">
          <a:xfrm>
            <a:off x="3203848" y="0"/>
            <a:ext cx="0" cy="6858000"/>
          </a:xfrm>
          <a:prstGeom prst="line">
            <a:avLst/>
          </a:prstGeom>
          <a:solidFill>
            <a:srgbClr val="00B8FF"/>
          </a:solidFill>
          <a:ln w="9525" cap="flat" cmpd="sng" algn="ctr">
            <a:solidFill>
              <a:schemeClr val="bg1"/>
            </a:solidFill>
            <a:prstDash val="dot"/>
            <a:round/>
            <a:headEnd type="none" w="med" len="med"/>
            <a:tailEnd type="none" w="med" len="med"/>
          </a:ln>
          <a:effectLst/>
        </p:spPr>
      </p:cxnSp>
      <p:cxnSp>
        <p:nvCxnSpPr>
          <p:cNvPr id="14" name="Straight Connector 13"/>
          <p:cNvCxnSpPr/>
          <p:nvPr/>
        </p:nvCxnSpPr>
        <p:spPr bwMode="auto">
          <a:xfrm>
            <a:off x="6156176" y="0"/>
            <a:ext cx="0" cy="6858000"/>
          </a:xfrm>
          <a:prstGeom prst="line">
            <a:avLst/>
          </a:prstGeom>
          <a:solidFill>
            <a:srgbClr val="00B8FF"/>
          </a:solidFill>
          <a:ln w="9525" cap="flat" cmpd="sng" algn="ctr">
            <a:solidFill>
              <a:schemeClr val="bg1"/>
            </a:solidFill>
            <a:prstDash val="dot"/>
            <a:round/>
            <a:headEnd type="none" w="med" len="med"/>
            <a:tailEnd type="none" w="med" len="med"/>
          </a:ln>
          <a:effectLst/>
        </p:spPr>
      </p:cxnSp>
      <p:pic>
        <p:nvPicPr>
          <p:cNvPr id="15" name="Picture 14" descr="fb_identity_1_bright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9940" y="116632"/>
            <a:ext cx="2834060" cy="1713790"/>
          </a:xfrm>
          <a:prstGeom prst="rect">
            <a:avLst/>
          </a:prstGeom>
        </p:spPr>
      </p:pic>
      <p:pic>
        <p:nvPicPr>
          <p:cNvPr id="16" name="Picture 15" descr="fb_identity_2_bright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81948" y="2132856"/>
            <a:ext cx="2656004" cy="1906684"/>
          </a:xfrm>
          <a:prstGeom prst="rect">
            <a:avLst/>
          </a:prstGeom>
        </p:spPr>
      </p:pic>
      <p:pic>
        <p:nvPicPr>
          <p:cNvPr id="17" name="Picture 16" descr="fb_identity_3_brighte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25964" y="4581128"/>
            <a:ext cx="2448272" cy="1899266"/>
          </a:xfrm>
          <a:prstGeom prst="rect">
            <a:avLst/>
          </a:prstGeom>
        </p:spPr>
      </p:pic>
      <p:sp>
        <p:nvSpPr>
          <p:cNvPr id="5" name="Rectangle 4"/>
          <p:cNvSpPr/>
          <p:nvPr/>
        </p:nvSpPr>
        <p:spPr bwMode="auto">
          <a:xfrm>
            <a:off x="6732240" y="1412776"/>
            <a:ext cx="360040" cy="216024"/>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pic>
        <p:nvPicPr>
          <p:cNvPr id="2" name="Picture 1" descr="barrier_car1_brighter.png"/>
          <p:cNvPicPr>
            <a:picLocks noChangeAspect="1"/>
          </p:cNvPicPr>
          <p:nvPr/>
        </p:nvPicPr>
        <p:blipFill>
          <a:blip r:embed="rId7">
            <a:extLst>
              <a:ext uri="{BEBA8EAE-BF5A-486C-A8C5-ECC9F3942E4B}">
                <a14:imgProps xmlns:a14="http://schemas.microsoft.com/office/drawing/2010/main">
                  <a14:imgLayer r:embed="rId8">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6156176" y="1102519"/>
            <a:ext cx="864096" cy="751693"/>
          </a:xfrm>
          <a:prstGeom prst="rect">
            <a:avLst/>
          </a:prstGeom>
        </p:spPr>
      </p:pic>
      <p:pic>
        <p:nvPicPr>
          <p:cNvPr id="18" name="Picture 17" descr="barrier_car2_brighter.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173204">
            <a:off x="6516216" y="3281809"/>
            <a:ext cx="624214" cy="596776"/>
          </a:xfrm>
          <a:prstGeom prst="rect">
            <a:avLst/>
          </a:prstGeom>
        </p:spPr>
      </p:pic>
      <p:pic>
        <p:nvPicPr>
          <p:cNvPr id="19" name="Picture 18" descr="barrier_car2_brighter.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464891" y="5739606"/>
            <a:ext cx="624214" cy="596776"/>
          </a:xfrm>
          <a:prstGeom prst="rect">
            <a:avLst/>
          </a:prstGeom>
        </p:spPr>
      </p:pic>
      <p:sp>
        <p:nvSpPr>
          <p:cNvPr id="20" name="Text Box 6"/>
          <p:cNvSpPr txBox="1">
            <a:spLocks noChangeArrowheads="1"/>
          </p:cNvSpPr>
          <p:nvPr/>
        </p:nvSpPr>
        <p:spPr bwMode="auto">
          <a:xfrm>
            <a:off x="6588224" y="6361583"/>
            <a:ext cx="242439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400" i="0" dirty="0" smtClean="0"/>
              <a:t>Rubio, Richardson &amp; Butterfill</a:t>
            </a:r>
            <a:endParaRPr lang="en-GB" sz="1400" i="0" dirty="0"/>
          </a:p>
        </p:txBody>
      </p:sp>
    </p:spTree>
    <p:extLst>
      <p:ext uri="{BB962C8B-B14F-4D97-AF65-F5344CB8AC3E}">
        <p14:creationId xmlns:p14="http://schemas.microsoft.com/office/powerpoint/2010/main" val="122133284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b_identity_1_bright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3848" y="188640"/>
            <a:ext cx="2834060" cy="1713790"/>
          </a:xfrm>
          <a:prstGeom prst="rect">
            <a:avLst/>
          </a:prstGeom>
        </p:spPr>
      </p:pic>
      <p:pic>
        <p:nvPicPr>
          <p:cNvPr id="9" name="Picture 8" descr="fb_identity_2_bright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75856" y="2204864"/>
            <a:ext cx="2656004" cy="1906684"/>
          </a:xfrm>
          <a:prstGeom prst="rect">
            <a:avLst/>
          </a:prstGeom>
        </p:spPr>
      </p:pic>
      <p:pic>
        <p:nvPicPr>
          <p:cNvPr id="10" name="Picture 9" descr="fb_identity_3_brighte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19872" y="4653136"/>
            <a:ext cx="2448272" cy="1899266"/>
          </a:xfrm>
          <a:prstGeom prst="rect">
            <a:avLst/>
          </a:prstGeom>
        </p:spPr>
      </p:pic>
      <p:pic>
        <p:nvPicPr>
          <p:cNvPr id="7" name="Picture 6" descr="fb_identity_1_bright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536" y="188640"/>
            <a:ext cx="2834060" cy="1713790"/>
          </a:xfrm>
          <a:prstGeom prst="rect">
            <a:avLst/>
          </a:prstGeom>
        </p:spPr>
      </p:pic>
      <p:pic>
        <p:nvPicPr>
          <p:cNvPr id="8" name="Picture 7" descr="fb_identity_2_bright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7544" y="2204864"/>
            <a:ext cx="2656004" cy="1906684"/>
          </a:xfrm>
          <a:prstGeom prst="rect">
            <a:avLst/>
          </a:prstGeom>
        </p:spPr>
      </p:pic>
      <p:pic>
        <p:nvPicPr>
          <p:cNvPr id="11" name="Picture 10" descr="fb_identity_3_brighte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1560" y="4653136"/>
            <a:ext cx="2448272" cy="1899266"/>
          </a:xfrm>
          <a:prstGeom prst="rect">
            <a:avLst/>
          </a:prstGeom>
        </p:spPr>
      </p:pic>
      <p:pic>
        <p:nvPicPr>
          <p:cNvPr id="4" name="Picture 3" descr="other_car_brighter.png"/>
          <p:cNvPicPr>
            <a:picLocks noChangeAspect="1"/>
          </p:cNvPicPr>
          <p:nvPr/>
        </p:nvPicPr>
        <p:blipFill rotWithShape="1">
          <a:blip r:embed="rId6">
            <a:extLst>
              <a:ext uri="{28A0092B-C50C-407E-A947-70E740481C1C}">
                <a14:useLocalDpi xmlns:a14="http://schemas.microsoft.com/office/drawing/2010/main" val="0"/>
              </a:ext>
            </a:extLst>
          </a:blip>
          <a:srcRect l="13999" t="14578" b="7819"/>
          <a:stretch/>
        </p:blipFill>
        <p:spPr>
          <a:xfrm>
            <a:off x="755576" y="6080596"/>
            <a:ext cx="417062" cy="279400"/>
          </a:xfrm>
          <a:prstGeom prst="rect">
            <a:avLst/>
          </a:prstGeom>
        </p:spPr>
      </p:pic>
      <p:pic>
        <p:nvPicPr>
          <p:cNvPr id="12" name="Picture 11" descr="other_car_brighter.png"/>
          <p:cNvPicPr>
            <a:picLocks noChangeAspect="1"/>
          </p:cNvPicPr>
          <p:nvPr/>
        </p:nvPicPr>
        <p:blipFill rotWithShape="1">
          <a:blip r:embed="rId6">
            <a:extLst>
              <a:ext uri="{28A0092B-C50C-407E-A947-70E740481C1C}">
                <a14:useLocalDpi xmlns:a14="http://schemas.microsoft.com/office/drawing/2010/main" val="0"/>
              </a:ext>
            </a:extLst>
          </a:blip>
          <a:srcRect l="13999" t="14578" b="7819"/>
          <a:stretch/>
        </p:blipFill>
        <p:spPr>
          <a:xfrm>
            <a:off x="755576" y="3601591"/>
            <a:ext cx="417062" cy="279400"/>
          </a:xfrm>
          <a:prstGeom prst="rect">
            <a:avLst/>
          </a:prstGeom>
        </p:spPr>
      </p:pic>
      <p:pic>
        <p:nvPicPr>
          <p:cNvPr id="13" name="Picture 12" descr="other_car_brighter.png"/>
          <p:cNvPicPr>
            <a:picLocks noChangeAspect="1"/>
          </p:cNvPicPr>
          <p:nvPr/>
        </p:nvPicPr>
        <p:blipFill rotWithShape="1">
          <a:blip r:embed="rId6">
            <a:extLst>
              <a:ext uri="{28A0092B-C50C-407E-A947-70E740481C1C}">
                <a14:useLocalDpi xmlns:a14="http://schemas.microsoft.com/office/drawing/2010/main" val="0"/>
              </a:ext>
            </a:extLst>
          </a:blip>
          <a:srcRect l="13999" t="19896" r="4591" b="7820"/>
          <a:stretch/>
        </p:blipFill>
        <p:spPr>
          <a:xfrm>
            <a:off x="827584" y="1470024"/>
            <a:ext cx="394791" cy="260251"/>
          </a:xfrm>
          <a:prstGeom prst="rect">
            <a:avLst/>
          </a:prstGeom>
        </p:spPr>
      </p:pic>
      <p:cxnSp>
        <p:nvCxnSpPr>
          <p:cNvPr id="6" name="Straight Connector 5"/>
          <p:cNvCxnSpPr/>
          <p:nvPr/>
        </p:nvCxnSpPr>
        <p:spPr bwMode="auto">
          <a:xfrm>
            <a:off x="3203848" y="0"/>
            <a:ext cx="0" cy="6858000"/>
          </a:xfrm>
          <a:prstGeom prst="line">
            <a:avLst/>
          </a:prstGeom>
          <a:solidFill>
            <a:srgbClr val="00B8FF"/>
          </a:solidFill>
          <a:ln w="9525" cap="flat" cmpd="sng" algn="ctr">
            <a:solidFill>
              <a:schemeClr val="bg1"/>
            </a:solidFill>
            <a:prstDash val="dot"/>
            <a:round/>
            <a:headEnd type="none" w="med" len="med"/>
            <a:tailEnd type="none" w="med" len="med"/>
          </a:ln>
          <a:effectLst/>
        </p:spPr>
      </p:cxnSp>
      <p:cxnSp>
        <p:nvCxnSpPr>
          <p:cNvPr id="14" name="Straight Connector 13"/>
          <p:cNvCxnSpPr/>
          <p:nvPr/>
        </p:nvCxnSpPr>
        <p:spPr bwMode="auto">
          <a:xfrm>
            <a:off x="6156176" y="0"/>
            <a:ext cx="0" cy="6858000"/>
          </a:xfrm>
          <a:prstGeom prst="line">
            <a:avLst/>
          </a:prstGeom>
          <a:solidFill>
            <a:srgbClr val="00B8FF"/>
          </a:solidFill>
          <a:ln w="9525" cap="flat" cmpd="sng" algn="ctr">
            <a:solidFill>
              <a:schemeClr val="bg1"/>
            </a:solidFill>
            <a:prstDash val="dot"/>
            <a:round/>
            <a:headEnd type="none" w="med" len="med"/>
            <a:tailEnd type="none" w="med" len="med"/>
          </a:ln>
          <a:effectLst/>
        </p:spPr>
      </p:cxnSp>
      <p:pic>
        <p:nvPicPr>
          <p:cNvPr id="15" name="Picture 14" descr="fb_identity_1_bright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9940" y="116632"/>
            <a:ext cx="2834060" cy="1713790"/>
          </a:xfrm>
          <a:prstGeom prst="rect">
            <a:avLst/>
          </a:prstGeom>
        </p:spPr>
      </p:pic>
      <p:pic>
        <p:nvPicPr>
          <p:cNvPr id="16" name="Picture 15" descr="fb_identity_2_bright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81948" y="2132856"/>
            <a:ext cx="2656004" cy="1906684"/>
          </a:xfrm>
          <a:prstGeom prst="rect">
            <a:avLst/>
          </a:prstGeom>
        </p:spPr>
      </p:pic>
      <p:pic>
        <p:nvPicPr>
          <p:cNvPr id="17" name="Picture 16" descr="fb_identity_3_brighte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25964" y="4581128"/>
            <a:ext cx="2448272" cy="1899266"/>
          </a:xfrm>
          <a:prstGeom prst="rect">
            <a:avLst/>
          </a:prstGeom>
        </p:spPr>
      </p:pic>
      <p:sp>
        <p:nvSpPr>
          <p:cNvPr id="5" name="Rectangle 4"/>
          <p:cNvSpPr/>
          <p:nvPr/>
        </p:nvSpPr>
        <p:spPr bwMode="auto">
          <a:xfrm>
            <a:off x="6732240" y="1412776"/>
            <a:ext cx="360040" cy="216024"/>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pic>
        <p:nvPicPr>
          <p:cNvPr id="2" name="Picture 1" descr="barrier_car1_brighter.png"/>
          <p:cNvPicPr>
            <a:picLocks noChangeAspect="1"/>
          </p:cNvPicPr>
          <p:nvPr/>
        </p:nvPicPr>
        <p:blipFill>
          <a:blip r:embed="rId7">
            <a:extLst>
              <a:ext uri="{BEBA8EAE-BF5A-486C-A8C5-ECC9F3942E4B}">
                <a14:imgProps xmlns:a14="http://schemas.microsoft.com/office/drawing/2010/main">
                  <a14:imgLayer r:embed="rId8">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6156176" y="1102519"/>
            <a:ext cx="864096" cy="751693"/>
          </a:xfrm>
          <a:prstGeom prst="rect">
            <a:avLst/>
          </a:prstGeom>
        </p:spPr>
      </p:pic>
      <p:pic>
        <p:nvPicPr>
          <p:cNvPr id="18" name="Picture 17" descr="barrier_car2_brighter.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173204">
            <a:off x="6516216" y="3281809"/>
            <a:ext cx="624214" cy="596776"/>
          </a:xfrm>
          <a:prstGeom prst="rect">
            <a:avLst/>
          </a:prstGeom>
        </p:spPr>
      </p:pic>
      <p:pic>
        <p:nvPicPr>
          <p:cNvPr id="19" name="Picture 18" descr="barrier_car2_brighter.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464891" y="5739606"/>
            <a:ext cx="624214" cy="596776"/>
          </a:xfrm>
          <a:prstGeom prst="rect">
            <a:avLst/>
          </a:prstGeom>
        </p:spPr>
      </p:pic>
      <p:sp>
        <p:nvSpPr>
          <p:cNvPr id="20" name="TextBox 19"/>
          <p:cNvSpPr txBox="1"/>
          <p:nvPr/>
        </p:nvSpPr>
        <p:spPr>
          <a:xfrm>
            <a:off x="6372200" y="116632"/>
            <a:ext cx="429813" cy="646331"/>
          </a:xfrm>
          <a:prstGeom prst="rect">
            <a:avLst/>
          </a:prstGeom>
          <a:solidFill>
            <a:schemeClr val="bg1"/>
          </a:solidFill>
        </p:spPr>
        <p:txBody>
          <a:bodyPr wrap="none" rtlCol="0">
            <a:spAutoFit/>
          </a:bodyPr>
          <a:lstStyle/>
          <a:p>
            <a:r>
              <a:rPr lang="en-US" sz="3600" i="0" dirty="0" smtClean="0">
                <a:solidFill>
                  <a:schemeClr val="tx1"/>
                </a:solidFill>
              </a:rPr>
              <a:t>3</a:t>
            </a:r>
            <a:endParaRPr lang="en-US" sz="3600" i="0" dirty="0">
              <a:solidFill>
                <a:schemeClr val="tx1"/>
              </a:solidFill>
            </a:endParaRPr>
          </a:p>
        </p:txBody>
      </p:sp>
      <p:sp>
        <p:nvSpPr>
          <p:cNvPr id="21" name="TextBox 20"/>
          <p:cNvSpPr txBox="1"/>
          <p:nvPr/>
        </p:nvSpPr>
        <p:spPr>
          <a:xfrm>
            <a:off x="3275856" y="116632"/>
            <a:ext cx="429813" cy="646331"/>
          </a:xfrm>
          <a:prstGeom prst="rect">
            <a:avLst/>
          </a:prstGeom>
          <a:solidFill>
            <a:schemeClr val="bg1"/>
          </a:solidFill>
        </p:spPr>
        <p:txBody>
          <a:bodyPr wrap="none" rtlCol="0">
            <a:spAutoFit/>
          </a:bodyPr>
          <a:lstStyle/>
          <a:p>
            <a:r>
              <a:rPr lang="en-US" sz="3600" i="0" dirty="0" smtClean="0">
                <a:solidFill>
                  <a:schemeClr val="tx1"/>
                </a:solidFill>
              </a:rPr>
              <a:t>2</a:t>
            </a:r>
            <a:endParaRPr lang="en-US" sz="3600" i="0" dirty="0">
              <a:solidFill>
                <a:schemeClr val="tx1"/>
              </a:solidFill>
            </a:endParaRPr>
          </a:p>
        </p:txBody>
      </p:sp>
      <p:sp>
        <p:nvSpPr>
          <p:cNvPr id="23" name="TextBox 22"/>
          <p:cNvSpPr txBox="1"/>
          <p:nvPr/>
        </p:nvSpPr>
        <p:spPr>
          <a:xfrm>
            <a:off x="323528" y="116632"/>
            <a:ext cx="429813" cy="646331"/>
          </a:xfrm>
          <a:prstGeom prst="rect">
            <a:avLst/>
          </a:prstGeom>
          <a:solidFill>
            <a:schemeClr val="bg1"/>
          </a:solidFill>
        </p:spPr>
        <p:txBody>
          <a:bodyPr wrap="none" rtlCol="0">
            <a:spAutoFit/>
          </a:bodyPr>
          <a:lstStyle/>
          <a:p>
            <a:r>
              <a:rPr lang="en-US" sz="3600" i="0" dirty="0" smtClean="0">
                <a:solidFill>
                  <a:schemeClr val="tx1"/>
                </a:solidFill>
              </a:rPr>
              <a:t>1</a:t>
            </a:r>
            <a:endParaRPr lang="en-US" sz="3600" i="0" dirty="0">
              <a:solidFill>
                <a:schemeClr val="tx1"/>
              </a:solidFill>
            </a:endParaRPr>
          </a:p>
        </p:txBody>
      </p:sp>
      <p:sp>
        <p:nvSpPr>
          <p:cNvPr id="24" name="Text Box 6"/>
          <p:cNvSpPr txBox="1">
            <a:spLocks noChangeArrowheads="1"/>
          </p:cNvSpPr>
          <p:nvPr/>
        </p:nvSpPr>
        <p:spPr bwMode="auto">
          <a:xfrm>
            <a:off x="6588224" y="6361583"/>
            <a:ext cx="242439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400" i="0" dirty="0" smtClean="0"/>
              <a:t>Rubio, Richardson &amp; Butterfill</a:t>
            </a:r>
            <a:endParaRPr lang="en-GB" sz="1400" i="0" dirty="0"/>
          </a:p>
        </p:txBody>
      </p:sp>
    </p:spTree>
    <p:extLst>
      <p:ext uri="{BB962C8B-B14F-4D97-AF65-F5344CB8AC3E}">
        <p14:creationId xmlns:p14="http://schemas.microsoft.com/office/powerpoint/2010/main" val="44612818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b_identity_1_bright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3848" y="188640"/>
            <a:ext cx="2834060" cy="1713790"/>
          </a:xfrm>
          <a:prstGeom prst="rect">
            <a:avLst/>
          </a:prstGeom>
        </p:spPr>
      </p:pic>
      <p:pic>
        <p:nvPicPr>
          <p:cNvPr id="9" name="Picture 8" descr="fb_identity_2_bright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75856" y="2204864"/>
            <a:ext cx="2656004" cy="1906684"/>
          </a:xfrm>
          <a:prstGeom prst="rect">
            <a:avLst/>
          </a:prstGeom>
        </p:spPr>
      </p:pic>
      <p:pic>
        <p:nvPicPr>
          <p:cNvPr id="10" name="Picture 9" descr="fb_identity_3_brighte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19872" y="4653136"/>
            <a:ext cx="2448272" cy="1899266"/>
          </a:xfrm>
          <a:prstGeom prst="rect">
            <a:avLst/>
          </a:prstGeom>
        </p:spPr>
      </p:pic>
      <p:pic>
        <p:nvPicPr>
          <p:cNvPr id="7" name="Picture 6" descr="fb_identity_1_bright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536" y="188640"/>
            <a:ext cx="2834060" cy="1713790"/>
          </a:xfrm>
          <a:prstGeom prst="rect">
            <a:avLst/>
          </a:prstGeom>
        </p:spPr>
      </p:pic>
      <p:pic>
        <p:nvPicPr>
          <p:cNvPr id="8" name="Picture 7" descr="fb_identity_2_bright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7544" y="2204864"/>
            <a:ext cx="2656004" cy="1906684"/>
          </a:xfrm>
          <a:prstGeom prst="rect">
            <a:avLst/>
          </a:prstGeom>
        </p:spPr>
      </p:pic>
      <p:pic>
        <p:nvPicPr>
          <p:cNvPr id="11" name="Picture 10" descr="fb_identity_3_brighte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1560" y="4653136"/>
            <a:ext cx="2448272" cy="1899266"/>
          </a:xfrm>
          <a:prstGeom prst="rect">
            <a:avLst/>
          </a:prstGeom>
        </p:spPr>
      </p:pic>
      <p:pic>
        <p:nvPicPr>
          <p:cNvPr id="4" name="Picture 3" descr="other_car_brighter.png"/>
          <p:cNvPicPr>
            <a:picLocks noChangeAspect="1"/>
          </p:cNvPicPr>
          <p:nvPr/>
        </p:nvPicPr>
        <p:blipFill rotWithShape="1">
          <a:blip r:embed="rId6">
            <a:extLst>
              <a:ext uri="{28A0092B-C50C-407E-A947-70E740481C1C}">
                <a14:useLocalDpi xmlns:a14="http://schemas.microsoft.com/office/drawing/2010/main" val="0"/>
              </a:ext>
            </a:extLst>
          </a:blip>
          <a:srcRect l="13999" t="14578" b="7819"/>
          <a:stretch/>
        </p:blipFill>
        <p:spPr>
          <a:xfrm>
            <a:off x="755576" y="6080596"/>
            <a:ext cx="417062" cy="279400"/>
          </a:xfrm>
          <a:prstGeom prst="rect">
            <a:avLst/>
          </a:prstGeom>
        </p:spPr>
      </p:pic>
      <p:pic>
        <p:nvPicPr>
          <p:cNvPr id="12" name="Picture 11" descr="other_car_brighter.png"/>
          <p:cNvPicPr>
            <a:picLocks noChangeAspect="1"/>
          </p:cNvPicPr>
          <p:nvPr/>
        </p:nvPicPr>
        <p:blipFill rotWithShape="1">
          <a:blip r:embed="rId6">
            <a:extLst>
              <a:ext uri="{28A0092B-C50C-407E-A947-70E740481C1C}">
                <a14:useLocalDpi xmlns:a14="http://schemas.microsoft.com/office/drawing/2010/main" val="0"/>
              </a:ext>
            </a:extLst>
          </a:blip>
          <a:srcRect l="13999" t="14578" b="7819"/>
          <a:stretch/>
        </p:blipFill>
        <p:spPr>
          <a:xfrm>
            <a:off x="755576" y="3601591"/>
            <a:ext cx="417062" cy="279400"/>
          </a:xfrm>
          <a:prstGeom prst="rect">
            <a:avLst/>
          </a:prstGeom>
        </p:spPr>
      </p:pic>
      <p:pic>
        <p:nvPicPr>
          <p:cNvPr id="13" name="Picture 12" descr="other_car_brighter.png"/>
          <p:cNvPicPr>
            <a:picLocks noChangeAspect="1"/>
          </p:cNvPicPr>
          <p:nvPr/>
        </p:nvPicPr>
        <p:blipFill rotWithShape="1">
          <a:blip r:embed="rId6">
            <a:extLst>
              <a:ext uri="{28A0092B-C50C-407E-A947-70E740481C1C}">
                <a14:useLocalDpi xmlns:a14="http://schemas.microsoft.com/office/drawing/2010/main" val="0"/>
              </a:ext>
            </a:extLst>
          </a:blip>
          <a:srcRect l="13999" t="19896" r="4591" b="7820"/>
          <a:stretch/>
        </p:blipFill>
        <p:spPr>
          <a:xfrm>
            <a:off x="827584" y="1470024"/>
            <a:ext cx="394791" cy="260251"/>
          </a:xfrm>
          <a:prstGeom prst="rect">
            <a:avLst/>
          </a:prstGeom>
        </p:spPr>
      </p:pic>
      <p:cxnSp>
        <p:nvCxnSpPr>
          <p:cNvPr id="6" name="Straight Connector 5"/>
          <p:cNvCxnSpPr/>
          <p:nvPr/>
        </p:nvCxnSpPr>
        <p:spPr bwMode="auto">
          <a:xfrm>
            <a:off x="3203848" y="0"/>
            <a:ext cx="0" cy="6858000"/>
          </a:xfrm>
          <a:prstGeom prst="line">
            <a:avLst/>
          </a:prstGeom>
          <a:solidFill>
            <a:srgbClr val="00B8FF"/>
          </a:solidFill>
          <a:ln w="9525" cap="flat" cmpd="sng" algn="ctr">
            <a:solidFill>
              <a:schemeClr val="bg1"/>
            </a:solidFill>
            <a:prstDash val="dot"/>
            <a:round/>
            <a:headEnd type="none" w="med" len="med"/>
            <a:tailEnd type="none" w="med" len="med"/>
          </a:ln>
          <a:effectLst/>
        </p:spPr>
      </p:cxnSp>
      <p:cxnSp>
        <p:nvCxnSpPr>
          <p:cNvPr id="14" name="Straight Connector 13"/>
          <p:cNvCxnSpPr/>
          <p:nvPr/>
        </p:nvCxnSpPr>
        <p:spPr bwMode="auto">
          <a:xfrm>
            <a:off x="6156176" y="0"/>
            <a:ext cx="0" cy="6858000"/>
          </a:xfrm>
          <a:prstGeom prst="line">
            <a:avLst/>
          </a:prstGeom>
          <a:solidFill>
            <a:srgbClr val="00B8FF"/>
          </a:solidFill>
          <a:ln w="9525" cap="flat" cmpd="sng" algn="ctr">
            <a:solidFill>
              <a:schemeClr val="bg1"/>
            </a:solidFill>
            <a:prstDash val="dot"/>
            <a:round/>
            <a:headEnd type="none" w="med" len="med"/>
            <a:tailEnd type="none" w="med" len="med"/>
          </a:ln>
          <a:effectLst/>
        </p:spPr>
      </p:cxnSp>
      <p:pic>
        <p:nvPicPr>
          <p:cNvPr id="15" name="Picture 14" descr="fb_identity_1_bright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9940" y="116632"/>
            <a:ext cx="2834060" cy="1713790"/>
          </a:xfrm>
          <a:prstGeom prst="rect">
            <a:avLst/>
          </a:prstGeom>
        </p:spPr>
      </p:pic>
      <p:pic>
        <p:nvPicPr>
          <p:cNvPr id="16" name="Picture 15" descr="fb_identity_2_bright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81948" y="2132856"/>
            <a:ext cx="2656004" cy="1906684"/>
          </a:xfrm>
          <a:prstGeom prst="rect">
            <a:avLst/>
          </a:prstGeom>
        </p:spPr>
      </p:pic>
      <p:pic>
        <p:nvPicPr>
          <p:cNvPr id="17" name="Picture 16" descr="fb_identity_3_brighte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25964" y="4581128"/>
            <a:ext cx="2448272" cy="1899266"/>
          </a:xfrm>
          <a:prstGeom prst="rect">
            <a:avLst/>
          </a:prstGeom>
        </p:spPr>
      </p:pic>
      <p:sp>
        <p:nvSpPr>
          <p:cNvPr id="5" name="Rectangle 4"/>
          <p:cNvSpPr/>
          <p:nvPr/>
        </p:nvSpPr>
        <p:spPr bwMode="auto">
          <a:xfrm>
            <a:off x="6732240" y="1412776"/>
            <a:ext cx="360040" cy="216024"/>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pic>
        <p:nvPicPr>
          <p:cNvPr id="2" name="Picture 1" descr="barrier_car1_brighter.png"/>
          <p:cNvPicPr>
            <a:picLocks noChangeAspect="1"/>
          </p:cNvPicPr>
          <p:nvPr/>
        </p:nvPicPr>
        <p:blipFill>
          <a:blip r:embed="rId7">
            <a:extLst>
              <a:ext uri="{BEBA8EAE-BF5A-486C-A8C5-ECC9F3942E4B}">
                <a14:imgProps xmlns:a14="http://schemas.microsoft.com/office/drawing/2010/main">
                  <a14:imgLayer r:embed="rId8">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6156176" y="1102519"/>
            <a:ext cx="864096" cy="751693"/>
          </a:xfrm>
          <a:prstGeom prst="rect">
            <a:avLst/>
          </a:prstGeom>
        </p:spPr>
      </p:pic>
      <p:pic>
        <p:nvPicPr>
          <p:cNvPr id="18" name="Picture 17" descr="barrier_car2_brighter.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173204">
            <a:off x="6516216" y="3281809"/>
            <a:ext cx="624214" cy="596776"/>
          </a:xfrm>
          <a:prstGeom prst="rect">
            <a:avLst/>
          </a:prstGeom>
        </p:spPr>
      </p:pic>
      <p:pic>
        <p:nvPicPr>
          <p:cNvPr id="19" name="Picture 18" descr="barrier_car2_brighter.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464891" y="5739606"/>
            <a:ext cx="624214" cy="596776"/>
          </a:xfrm>
          <a:prstGeom prst="rect">
            <a:avLst/>
          </a:prstGeom>
        </p:spPr>
      </p:pic>
      <p:sp>
        <p:nvSpPr>
          <p:cNvPr id="20" name="TextBox 19"/>
          <p:cNvSpPr txBox="1"/>
          <p:nvPr/>
        </p:nvSpPr>
        <p:spPr>
          <a:xfrm>
            <a:off x="6372200" y="116632"/>
            <a:ext cx="429813" cy="646331"/>
          </a:xfrm>
          <a:prstGeom prst="rect">
            <a:avLst/>
          </a:prstGeom>
          <a:solidFill>
            <a:schemeClr val="bg1"/>
          </a:solidFill>
        </p:spPr>
        <p:txBody>
          <a:bodyPr wrap="none" rtlCol="0">
            <a:spAutoFit/>
          </a:bodyPr>
          <a:lstStyle/>
          <a:p>
            <a:r>
              <a:rPr lang="en-US" sz="3600" i="0" dirty="0" smtClean="0">
                <a:solidFill>
                  <a:schemeClr val="tx1"/>
                </a:solidFill>
              </a:rPr>
              <a:t>3</a:t>
            </a:r>
            <a:endParaRPr lang="en-US" sz="3600" i="0" dirty="0">
              <a:solidFill>
                <a:schemeClr val="tx1"/>
              </a:solidFill>
            </a:endParaRPr>
          </a:p>
        </p:txBody>
      </p:sp>
      <p:sp>
        <p:nvSpPr>
          <p:cNvPr id="21" name="TextBox 20"/>
          <p:cNvSpPr txBox="1"/>
          <p:nvPr/>
        </p:nvSpPr>
        <p:spPr>
          <a:xfrm>
            <a:off x="3275856" y="116632"/>
            <a:ext cx="429813" cy="646331"/>
          </a:xfrm>
          <a:prstGeom prst="rect">
            <a:avLst/>
          </a:prstGeom>
          <a:solidFill>
            <a:schemeClr val="bg1"/>
          </a:solidFill>
        </p:spPr>
        <p:txBody>
          <a:bodyPr wrap="none" rtlCol="0">
            <a:spAutoFit/>
          </a:bodyPr>
          <a:lstStyle/>
          <a:p>
            <a:r>
              <a:rPr lang="en-US" sz="3600" i="0" dirty="0" smtClean="0">
                <a:solidFill>
                  <a:schemeClr val="tx1"/>
                </a:solidFill>
              </a:rPr>
              <a:t>2</a:t>
            </a:r>
            <a:endParaRPr lang="en-US" sz="3600" i="0" dirty="0">
              <a:solidFill>
                <a:schemeClr val="tx1"/>
              </a:solidFill>
            </a:endParaRPr>
          </a:p>
        </p:txBody>
      </p:sp>
      <p:sp>
        <p:nvSpPr>
          <p:cNvPr id="23" name="TextBox 22"/>
          <p:cNvSpPr txBox="1"/>
          <p:nvPr/>
        </p:nvSpPr>
        <p:spPr>
          <a:xfrm>
            <a:off x="323528" y="116632"/>
            <a:ext cx="429813" cy="646331"/>
          </a:xfrm>
          <a:prstGeom prst="rect">
            <a:avLst/>
          </a:prstGeom>
          <a:solidFill>
            <a:schemeClr val="bg1"/>
          </a:solidFill>
        </p:spPr>
        <p:txBody>
          <a:bodyPr wrap="none" rtlCol="0">
            <a:spAutoFit/>
          </a:bodyPr>
          <a:lstStyle/>
          <a:p>
            <a:r>
              <a:rPr lang="en-US" sz="3600" i="0" dirty="0" smtClean="0">
                <a:solidFill>
                  <a:schemeClr val="tx1"/>
                </a:solidFill>
              </a:rPr>
              <a:t>1</a:t>
            </a:r>
            <a:endParaRPr lang="en-US" sz="3600" i="0" dirty="0">
              <a:solidFill>
                <a:schemeClr val="tx1"/>
              </a:solidFill>
            </a:endParaRPr>
          </a:p>
        </p:txBody>
      </p:sp>
      <p:sp>
        <p:nvSpPr>
          <p:cNvPr id="24" name="TextBox 23"/>
          <p:cNvSpPr txBox="1"/>
          <p:nvPr/>
        </p:nvSpPr>
        <p:spPr>
          <a:xfrm>
            <a:off x="4916285" y="1916832"/>
            <a:ext cx="2432983" cy="646331"/>
          </a:xfrm>
          <a:prstGeom prst="rect">
            <a:avLst/>
          </a:prstGeom>
          <a:solidFill>
            <a:schemeClr val="bg1">
              <a:lumMod val="50000"/>
            </a:schemeClr>
          </a:solidFill>
          <a:effectLst>
            <a:glow rad="101600">
              <a:schemeClr val="tx1">
                <a:alpha val="75000"/>
              </a:schemeClr>
            </a:glow>
          </a:effectLst>
        </p:spPr>
        <p:txBody>
          <a:bodyPr wrap="none" rtlCol="0">
            <a:spAutoFit/>
          </a:bodyPr>
          <a:lstStyle/>
          <a:p>
            <a:r>
              <a:rPr lang="en-US" sz="3600" i="0" dirty="0" smtClean="0">
                <a:solidFill>
                  <a:schemeClr val="tx1"/>
                </a:solidFill>
              </a:rPr>
              <a:t>belief: 2 ≈ 3</a:t>
            </a:r>
            <a:endParaRPr lang="en-US" sz="3600" i="0" dirty="0">
              <a:solidFill>
                <a:schemeClr val="tx1"/>
              </a:solidFill>
            </a:endParaRPr>
          </a:p>
        </p:txBody>
      </p:sp>
      <p:sp>
        <p:nvSpPr>
          <p:cNvPr id="25" name="TextBox 24"/>
          <p:cNvSpPr txBox="1"/>
          <p:nvPr/>
        </p:nvSpPr>
        <p:spPr>
          <a:xfrm>
            <a:off x="4267650" y="2708920"/>
            <a:ext cx="3623149" cy="646331"/>
          </a:xfrm>
          <a:prstGeom prst="rect">
            <a:avLst/>
          </a:prstGeom>
          <a:solidFill>
            <a:schemeClr val="bg1">
              <a:lumMod val="50000"/>
            </a:schemeClr>
          </a:solidFill>
          <a:effectLst>
            <a:glow rad="101600">
              <a:schemeClr val="tx1">
                <a:alpha val="75000"/>
              </a:schemeClr>
            </a:glow>
          </a:effectLst>
        </p:spPr>
        <p:txBody>
          <a:bodyPr wrap="none" rtlCol="0">
            <a:spAutoFit/>
          </a:bodyPr>
          <a:lstStyle/>
          <a:p>
            <a:r>
              <a:rPr lang="en-US" sz="3600" i="0" dirty="0" smtClean="0">
                <a:solidFill>
                  <a:schemeClr val="tx1"/>
                </a:solidFill>
              </a:rPr>
              <a:t>registration: </a:t>
            </a:r>
            <a:r>
              <a:rPr lang="en-US" sz="3600" i="0" dirty="0">
                <a:solidFill>
                  <a:schemeClr val="tx1"/>
                </a:solidFill>
              </a:rPr>
              <a:t>2 ≈</a:t>
            </a:r>
            <a:r>
              <a:rPr lang="en-US" sz="3600" i="0" dirty="0" smtClean="0">
                <a:solidFill>
                  <a:schemeClr val="tx1"/>
                </a:solidFill>
              </a:rPr>
              <a:t> 3</a:t>
            </a:r>
            <a:endParaRPr lang="en-US" sz="3600" i="0" dirty="0">
              <a:solidFill>
                <a:schemeClr val="tx1"/>
              </a:solidFill>
            </a:endParaRPr>
          </a:p>
        </p:txBody>
      </p:sp>
      <p:cxnSp>
        <p:nvCxnSpPr>
          <p:cNvPr id="26" name="Straight Connector 25"/>
          <p:cNvCxnSpPr/>
          <p:nvPr/>
        </p:nvCxnSpPr>
        <p:spPr bwMode="auto">
          <a:xfrm flipH="1">
            <a:off x="7189688" y="2924944"/>
            <a:ext cx="144016" cy="360040"/>
          </a:xfrm>
          <a:prstGeom prst="line">
            <a:avLst/>
          </a:prstGeom>
          <a:solidFill>
            <a:srgbClr val="00B8FF"/>
          </a:solidFill>
          <a:ln w="28575" cap="flat" cmpd="sng" algn="ctr">
            <a:solidFill>
              <a:schemeClr val="tx1"/>
            </a:solidFill>
            <a:prstDash val="solid"/>
            <a:round/>
            <a:headEnd type="none" w="med" len="med"/>
            <a:tailEnd type="none" w="med" len="med"/>
          </a:ln>
          <a:effectLst/>
        </p:spPr>
      </p:cxnSp>
      <p:sp>
        <p:nvSpPr>
          <p:cNvPr id="27" name="TextBox 26"/>
          <p:cNvSpPr txBox="1"/>
          <p:nvPr/>
        </p:nvSpPr>
        <p:spPr>
          <a:xfrm>
            <a:off x="1813510" y="3574757"/>
            <a:ext cx="2432983" cy="646331"/>
          </a:xfrm>
          <a:prstGeom prst="rect">
            <a:avLst/>
          </a:prstGeom>
          <a:solidFill>
            <a:schemeClr val="bg1"/>
          </a:solidFill>
          <a:effectLst>
            <a:glow rad="101600">
              <a:schemeClr val="tx1">
                <a:alpha val="75000"/>
              </a:schemeClr>
            </a:glow>
          </a:effectLst>
        </p:spPr>
        <p:txBody>
          <a:bodyPr wrap="none" rtlCol="0">
            <a:spAutoFit/>
          </a:bodyPr>
          <a:lstStyle/>
          <a:p>
            <a:r>
              <a:rPr lang="en-US" sz="3600" i="0" dirty="0" smtClean="0">
                <a:solidFill>
                  <a:schemeClr val="tx1"/>
                </a:solidFill>
              </a:rPr>
              <a:t>belief: 1 ≈ 2</a:t>
            </a:r>
            <a:endParaRPr lang="en-US" sz="3600" i="0" dirty="0">
              <a:solidFill>
                <a:schemeClr val="tx1"/>
              </a:solidFill>
            </a:endParaRPr>
          </a:p>
        </p:txBody>
      </p:sp>
      <p:sp>
        <p:nvSpPr>
          <p:cNvPr id="28" name="TextBox 27"/>
          <p:cNvSpPr txBox="1"/>
          <p:nvPr/>
        </p:nvSpPr>
        <p:spPr>
          <a:xfrm>
            <a:off x="1164875" y="4366845"/>
            <a:ext cx="3623149" cy="646331"/>
          </a:xfrm>
          <a:prstGeom prst="rect">
            <a:avLst/>
          </a:prstGeom>
          <a:solidFill>
            <a:schemeClr val="bg1"/>
          </a:solidFill>
          <a:effectLst>
            <a:glow rad="101600">
              <a:schemeClr val="tx1">
                <a:alpha val="75000"/>
              </a:schemeClr>
            </a:glow>
          </a:effectLst>
        </p:spPr>
        <p:txBody>
          <a:bodyPr wrap="none" rtlCol="0">
            <a:spAutoFit/>
          </a:bodyPr>
          <a:lstStyle/>
          <a:p>
            <a:r>
              <a:rPr lang="en-US" sz="3600" i="0" dirty="0" smtClean="0">
                <a:solidFill>
                  <a:schemeClr val="tx1"/>
                </a:solidFill>
              </a:rPr>
              <a:t>registration: 1 </a:t>
            </a:r>
            <a:r>
              <a:rPr lang="en-US" sz="3600" i="0" dirty="0">
                <a:solidFill>
                  <a:schemeClr val="tx1"/>
                </a:solidFill>
              </a:rPr>
              <a:t>≈</a:t>
            </a:r>
            <a:r>
              <a:rPr lang="en-US" sz="3600" i="0" dirty="0" smtClean="0">
                <a:solidFill>
                  <a:schemeClr val="tx1"/>
                </a:solidFill>
              </a:rPr>
              <a:t> 2</a:t>
            </a:r>
            <a:endParaRPr lang="en-US" sz="3600" i="0" dirty="0">
              <a:solidFill>
                <a:schemeClr val="tx1"/>
              </a:solidFill>
            </a:endParaRPr>
          </a:p>
        </p:txBody>
      </p:sp>
      <p:cxnSp>
        <p:nvCxnSpPr>
          <p:cNvPr id="29" name="Straight Connector 28"/>
          <p:cNvCxnSpPr/>
          <p:nvPr/>
        </p:nvCxnSpPr>
        <p:spPr bwMode="auto">
          <a:xfrm flipH="1">
            <a:off x="3563888" y="3789040"/>
            <a:ext cx="144016" cy="360040"/>
          </a:xfrm>
          <a:prstGeom prst="line">
            <a:avLst/>
          </a:prstGeom>
          <a:solidFill>
            <a:srgbClr val="00B8FF"/>
          </a:solidFill>
          <a:ln w="28575" cap="flat" cmpd="sng" algn="ctr">
            <a:solidFill>
              <a:schemeClr val="tx1"/>
            </a:solidFill>
            <a:prstDash val="solid"/>
            <a:round/>
            <a:headEnd type="none" w="med" len="med"/>
            <a:tailEnd type="none" w="med" len="med"/>
          </a:ln>
          <a:effectLst/>
        </p:spPr>
      </p:cxnSp>
      <p:sp>
        <p:nvSpPr>
          <p:cNvPr id="30" name="Text Box 6"/>
          <p:cNvSpPr txBox="1">
            <a:spLocks noChangeArrowheads="1"/>
          </p:cNvSpPr>
          <p:nvPr/>
        </p:nvSpPr>
        <p:spPr bwMode="auto">
          <a:xfrm>
            <a:off x="6588224" y="6361583"/>
            <a:ext cx="242439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400" i="0" dirty="0" smtClean="0"/>
              <a:t>Rubio, Richardson &amp; Butterfill</a:t>
            </a:r>
            <a:endParaRPr lang="en-GB" sz="1400" i="0" dirty="0"/>
          </a:p>
        </p:txBody>
      </p:sp>
    </p:spTree>
    <p:extLst>
      <p:ext uri="{BB962C8B-B14F-4D97-AF65-F5344CB8AC3E}">
        <p14:creationId xmlns:p14="http://schemas.microsoft.com/office/powerpoint/2010/main" val="160578402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7761" name="Picture 7" descr="DSC_AA_0666cutout.JPG"/>
          <p:cNvPicPr>
            <a:picLocks noChangeAspect="1"/>
          </p:cNvPicPr>
          <p:nvPr/>
        </p:nvPicPr>
        <p:blipFill>
          <a:blip r:embed="rId2">
            <a:grayscl/>
            <a:extLst>
              <a:ext uri="{28A0092B-C50C-407E-A947-70E740481C1C}">
                <a14:useLocalDpi xmlns:a14="http://schemas.microsoft.com/office/drawing/2010/main" val="0"/>
              </a:ext>
            </a:extLst>
          </a:blip>
          <a:srcRect r="9062"/>
          <a:stretch>
            <a:fillRect/>
          </a:stretch>
        </p:blipFill>
        <p:spPr bwMode="auto">
          <a:xfrm>
            <a:off x="-36513" y="0"/>
            <a:ext cx="4157663"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Box 2"/>
          <p:cNvSpPr txBox="1">
            <a:spLocks noChangeArrowheads="1"/>
          </p:cNvSpPr>
          <p:nvPr/>
        </p:nvSpPr>
        <p:spPr bwMode="auto">
          <a:xfrm>
            <a:off x="3851920" y="2204864"/>
            <a:ext cx="4896544" cy="1618008"/>
          </a:xfrm>
          <a:prstGeom prst="rect">
            <a:avLst/>
          </a:prstGeom>
          <a:noFill/>
          <a:ln w="9525">
            <a:noFill/>
            <a:round/>
            <a:headEnd/>
            <a:tailEnd/>
          </a:ln>
          <a:effectLst/>
        </p:spPr>
        <p:txBody>
          <a:bodyPr lIns="90000" tIns="46800" rIns="90000" bIns="46800">
            <a:spAutoFit/>
          </a:bodyP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9900" i="0" dirty="0">
                <a:solidFill>
                  <a:schemeClr val="tx1"/>
                </a:solidFill>
                <a:effectLst>
                  <a:glow rad="127000">
                    <a:schemeClr val="accent3"/>
                  </a:glow>
                </a:effectLst>
                <a:cs typeface="Arial" charset="0"/>
              </a:rPr>
              <a:t>puzzle</a:t>
            </a:r>
          </a:p>
        </p:txBody>
      </p:sp>
      <p:sp>
        <p:nvSpPr>
          <p:cNvPr id="6" name="Text Box 2"/>
          <p:cNvSpPr txBox="1">
            <a:spLocks noChangeArrowheads="1"/>
          </p:cNvSpPr>
          <p:nvPr/>
        </p:nvSpPr>
        <p:spPr bwMode="auto">
          <a:xfrm>
            <a:off x="2555776" y="3462832"/>
            <a:ext cx="6048672" cy="144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defRPr/>
            </a:pPr>
            <a:r>
              <a:rPr lang="en-GB" i="0" dirty="0" smtClean="0">
                <a:effectLst>
                  <a:glow rad="101600">
                    <a:schemeClr val="tx1">
                      <a:alpha val="75000"/>
                    </a:schemeClr>
                  </a:glow>
                </a:effectLst>
              </a:rPr>
              <a:t>What could infants, chimps and scrub-jays represent that would enable them, within limits, to track others</a:t>
            </a:r>
            <a:r>
              <a:rPr lang="en-GB" altLang="ja-JP" i="0" dirty="0" smtClean="0">
                <a:effectLst>
                  <a:glow rad="101600">
                    <a:schemeClr val="tx1">
                      <a:alpha val="75000"/>
                    </a:schemeClr>
                  </a:glow>
                </a:effectLst>
              </a:rPr>
              <a:t>’</a:t>
            </a:r>
            <a:r>
              <a:rPr lang="en-GB" i="0" dirty="0" smtClean="0">
                <a:effectLst>
                  <a:glow rad="101600">
                    <a:schemeClr val="tx1">
                      <a:alpha val="75000"/>
                    </a:schemeClr>
                  </a:glow>
                </a:effectLst>
              </a:rPr>
              <a:t> perceptions, knowledge, beliefs and other propositional attitudes?</a:t>
            </a:r>
            <a:r>
              <a:rPr lang="en-GB" dirty="0" smtClean="0">
                <a:effectLst>
                  <a:glow rad="101600">
                    <a:schemeClr val="tx1">
                      <a:alpha val="75000"/>
                    </a:schemeClr>
                  </a:glow>
                </a:effectLst>
              </a:rPr>
              <a:t> </a:t>
            </a:r>
          </a:p>
        </p:txBody>
      </p:sp>
      <p:sp>
        <p:nvSpPr>
          <p:cNvPr id="16" name="Rectangle 15"/>
          <p:cNvSpPr/>
          <p:nvPr/>
        </p:nvSpPr>
        <p:spPr bwMode="auto">
          <a:xfrm>
            <a:off x="4932040" y="4869160"/>
            <a:ext cx="864096" cy="288032"/>
          </a:xfrm>
          <a:prstGeom prst="rect">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9" name="Text Box 2"/>
          <p:cNvSpPr txBox="1">
            <a:spLocks noChangeArrowheads="1"/>
          </p:cNvSpPr>
          <p:nvPr/>
        </p:nvSpPr>
        <p:spPr bwMode="auto">
          <a:xfrm>
            <a:off x="2555776" y="82800"/>
            <a:ext cx="6192688" cy="1618008"/>
          </a:xfrm>
          <a:prstGeom prst="rect">
            <a:avLst/>
          </a:prstGeom>
          <a:noFill/>
          <a:ln w="9525">
            <a:noFill/>
            <a:round/>
            <a:headEnd/>
            <a:tailEnd/>
          </a:ln>
          <a:effectLst/>
        </p:spPr>
        <p:txBody>
          <a:bodyPr lIns="90000" tIns="46800" rIns="90000" bIns="46800">
            <a:spAutoFit/>
          </a:bodyP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9900" i="0" dirty="0">
                <a:solidFill>
                  <a:schemeClr val="tx1"/>
                </a:solidFill>
                <a:effectLst>
                  <a:glow rad="127000">
                    <a:schemeClr val="accent3"/>
                  </a:glow>
                </a:effectLst>
                <a:cs typeface="Arial" charset="0"/>
              </a:rPr>
              <a:t>challenge</a:t>
            </a:r>
          </a:p>
        </p:txBody>
      </p:sp>
      <p:sp>
        <p:nvSpPr>
          <p:cNvPr id="10" name="Text Box 2"/>
          <p:cNvSpPr txBox="1">
            <a:spLocks noChangeArrowheads="1"/>
          </p:cNvSpPr>
          <p:nvPr/>
        </p:nvSpPr>
        <p:spPr bwMode="auto">
          <a:xfrm>
            <a:off x="3563888" y="1312892"/>
            <a:ext cx="5040560"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defRPr/>
            </a:pPr>
            <a:r>
              <a:rPr lang="en-GB" i="0" dirty="0" smtClean="0">
                <a:solidFill>
                  <a:schemeClr val="accent3"/>
                </a:solidFill>
                <a:effectLst>
                  <a:glow rad="101600">
                    <a:schemeClr val="tx1">
                      <a:alpha val="75000"/>
                    </a:schemeClr>
                  </a:glow>
                </a:effectLst>
              </a:rPr>
              <a:t>Explain the emergence, in evolution or development, of full-blown theory of mind cognition.</a:t>
            </a:r>
            <a:endParaRPr lang="en-GB" dirty="0">
              <a:solidFill>
                <a:schemeClr val="accent3"/>
              </a:solidFill>
              <a:effectLst>
                <a:glow rad="101600">
                  <a:schemeClr val="tx1">
                    <a:alpha val="75000"/>
                  </a:schemeClr>
                </a:glow>
              </a:effectLst>
            </a:endParaRPr>
          </a:p>
        </p:txBody>
      </p:sp>
    </p:spTree>
    <p:extLst>
      <p:ext uri="{BB962C8B-B14F-4D97-AF65-F5344CB8AC3E}">
        <p14:creationId xmlns:p14="http://schemas.microsoft.com/office/powerpoint/2010/main" val="216890526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1377" name="Picture 2" descr="P7180704"/>
          <p:cNvPicPr>
            <a:picLocks noChangeAspect="1" noChangeArrowheads="1"/>
          </p:cNvPicPr>
          <p:nvPr/>
        </p:nvPicPr>
        <p:blipFill>
          <a:blip r:embed="rId2">
            <a:extLst>
              <a:ext uri="{28A0092B-C50C-407E-A947-70E740481C1C}">
                <a14:useLocalDpi xmlns:a14="http://schemas.microsoft.com/office/drawing/2010/main" val="0"/>
              </a:ext>
            </a:extLst>
          </a:blip>
          <a:srcRect r="5589"/>
          <a:stretch>
            <a:fillRect/>
          </a:stretch>
        </p:blipFill>
        <p:spPr bwMode="auto">
          <a:xfrm>
            <a:off x="0" y="0"/>
            <a:ext cx="9144000" cy="6894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2805819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3" cstate="screen">
            <a:grayscl/>
            <a:extLst>
              <a:ext uri="{BEBA8EAE-BF5A-486C-A8C5-ECC9F3942E4B}">
                <a14:imgProps xmlns:a14="http://schemas.microsoft.com/office/drawing/2010/main">
                  <a14:imgLayer r:embed="rId4">
                    <a14:imgEffect>
                      <a14:backgroundRemoval t="3205" b="94872" l="10000" r="93846">
                        <a14:foregroundMark x1="33077" y1="12821" x2="41538" y2="12821"/>
                        <a14:foregroundMark x1="39231" y1="4487" x2="43846" y2="7051"/>
                        <a14:foregroundMark x1="46154" y1="83974" x2="49231" y2="83974"/>
                        <a14:foregroundMark x1="77692" y1="83974" x2="63846" y2="86538"/>
                        <a14:foregroundMark x1="30769" y1="84615" x2="42308" y2="86538"/>
                        <a14:foregroundMark x1="18462" y1="94872" x2="40769" y2="94872"/>
                        <a14:foregroundMark x1="81538" y1="89744" x2="93846" y2="94872"/>
                        <a14:foregroundMark x1="34615" y1="59615" x2="43077" y2="59615"/>
                      </a14:backgroundRemoval>
                    </a14:imgEffect>
                    <a14:imgEffect>
                      <a14:brightnessContrast bright="40000" contrast="20000"/>
                    </a14:imgEffect>
                  </a14:imgLayer>
                </a14:imgProps>
              </a:ext>
              <a:ext uri="{28A0092B-C50C-407E-A947-70E740481C1C}">
                <a14:useLocalDpi xmlns:a14="http://schemas.microsoft.com/office/drawing/2010/main"/>
              </a:ext>
            </a:extLst>
          </a:blip>
          <a:srcRect b="3983"/>
          <a:stretch/>
        </p:blipFill>
        <p:spPr>
          <a:xfrm>
            <a:off x="1619674" y="3577872"/>
            <a:ext cx="1651000" cy="1902284"/>
          </a:xfrm>
          <a:prstGeom prst="rect">
            <a:avLst/>
          </a:prstGeom>
        </p:spPr>
      </p:pic>
      <p:pic>
        <p:nvPicPr>
          <p:cNvPr id="7" name="Picture 6"/>
          <p:cNvPicPr>
            <a:picLocks noChangeAspect="1"/>
          </p:cNvPicPr>
          <p:nvPr/>
        </p:nvPicPr>
        <p:blipFill rotWithShape="1">
          <a:blip r:embed="rId5">
            <a:grayscl/>
            <a:extLst>
              <a:ext uri="{BEBA8EAE-BF5A-486C-A8C5-ECC9F3942E4B}">
                <a14:imgProps xmlns:a14="http://schemas.microsoft.com/office/drawing/2010/main">
                  <a14:imgLayer r:embed="rId6">
                    <a14:imgEffect>
                      <a14:backgroundRemoval t="2500" b="90000" l="4225" r="89437">
                        <a14:foregroundMark x1="39437" y1="68000" x2="23239" y2="82500"/>
                        <a14:foregroundMark x1="41549" y1="78500" x2="76761" y2="78500"/>
                        <a14:foregroundMark x1="45775" y1="85000" x2="14085" y2="87500"/>
                        <a14:foregroundMark x1="12676" y1="76000" x2="12676" y2="67500"/>
                        <a14:foregroundMark x1="62676" y1="6000" x2="71127" y2="11500"/>
                        <a14:foregroundMark x1="63380" y1="2500" x2="59859" y2="2500"/>
                        <a14:foregroundMark x1="75352" y1="65000" x2="85915" y2="84000"/>
                        <a14:foregroundMark x1="52817" y1="87000" x2="43662" y2="89000"/>
                        <a14:foregroundMark x1="12676" y1="64500" x2="29577" y2="61000"/>
                        <a14:foregroundMark x1="11268" y1="81500" x2="4225" y2="86000"/>
                        <a14:foregroundMark x1="6338" y1="76500" x2="6338" y2="70000"/>
                        <a14:foregroundMark x1="57042" y1="87000" x2="57042" y2="88500"/>
                      </a14:backgroundRemoval>
                    </a14:imgEffect>
                    <a14:imgEffect>
                      <a14:brightnessContrast contrast="20000"/>
                    </a14:imgEffect>
                  </a14:imgLayer>
                </a14:imgProps>
              </a:ext>
            </a:extLst>
          </a:blip>
          <a:srcRect b="21942"/>
          <a:stretch/>
        </p:blipFill>
        <p:spPr>
          <a:xfrm flipH="1">
            <a:off x="2699793" y="3501008"/>
            <a:ext cx="1800200" cy="1979148"/>
          </a:xfrm>
          <a:prstGeom prst="rect">
            <a:avLst/>
          </a:prstGeom>
        </p:spPr>
      </p:pic>
      <p:pic>
        <p:nvPicPr>
          <p:cNvPr id="8" name="Picture 7" descr="tomasello_cutout.gif"/>
          <p:cNvPicPr>
            <a:picLocks noChangeAspect="1"/>
          </p:cNvPicPr>
          <p:nvPr/>
        </p:nvPicPr>
        <p:blipFill>
          <a:blip r:embed="rId7" cstate="screen">
            <a:extLst>
              <a:ext uri="{BEBA8EAE-BF5A-486C-A8C5-ECC9F3942E4B}">
                <a14:imgProps xmlns:a14="http://schemas.microsoft.com/office/drawing/2010/main">
                  <a14:imgLayer r:embed="rId8">
                    <a14:imgEffect>
                      <a14:brightnessContrast bright="15000" contrast="15000"/>
                    </a14:imgEffect>
                  </a14:imgLayer>
                </a14:imgProps>
              </a:ext>
              <a:ext uri="{28A0092B-C50C-407E-A947-70E740481C1C}">
                <a14:useLocalDpi xmlns:a14="http://schemas.microsoft.com/office/drawing/2010/main"/>
              </a:ext>
            </a:extLst>
          </a:blip>
          <a:stretch>
            <a:fillRect/>
          </a:stretch>
        </p:blipFill>
        <p:spPr>
          <a:xfrm>
            <a:off x="5240698" y="902330"/>
            <a:ext cx="1840634" cy="2088232"/>
          </a:xfrm>
          <a:prstGeom prst="rect">
            <a:avLst/>
          </a:prstGeom>
        </p:spPr>
      </p:pic>
      <p:pic>
        <p:nvPicPr>
          <p:cNvPr id="9" name="Picture 8"/>
          <p:cNvPicPr>
            <a:picLocks noChangeAspect="1"/>
          </p:cNvPicPr>
          <p:nvPr/>
        </p:nvPicPr>
        <p:blipFill rotWithShape="1">
          <a:blip r:embed="rId9">
            <a:extLst>
              <a:ext uri="{BEBA8EAE-BF5A-486C-A8C5-ECC9F3942E4B}">
                <a14:imgProps xmlns:a14="http://schemas.microsoft.com/office/drawing/2010/main">
                  <a14:imgLayer r:embed="rId10">
                    <a14:imgEffect>
                      <a14:backgroundRemoval t="5161" b="90000" l="9778" r="89778">
                        <a14:foregroundMark x1="68889" y1="24516" x2="63111" y2="26129"/>
                        <a14:foregroundMark x1="55111" y1="7097" x2="45778" y2="7097"/>
                        <a14:foregroundMark x1="58222" y1="5161" x2="52889" y2="5806"/>
                        <a14:foregroundMark x1="63556" y1="7097" x2="62222" y2="8387"/>
                        <a14:foregroundMark x1="63556" y1="63226" x2="63556" y2="63226"/>
                        <a14:foregroundMark x1="63111" y1="70645" x2="60444" y2="71613"/>
                        <a14:foregroundMark x1="67556" y1="72581" x2="62667" y2="74516"/>
                        <a14:foregroundMark x1="28000" y1="51613" x2="25333" y2="56452"/>
                        <a14:foregroundMark x1="19556" y1="58065" x2="30667" y2="58710"/>
                        <a14:foregroundMark x1="18667" y1="61613" x2="10667" y2="62903"/>
                        <a14:foregroundMark x1="67111" y1="60645" x2="69333" y2="61935"/>
                      </a14:backgroundRemoval>
                    </a14:imgEffect>
                  </a14:imgLayer>
                </a14:imgProps>
              </a:ext>
            </a:extLst>
          </a:blip>
          <a:srcRect l="10959" b="37960"/>
          <a:stretch/>
        </p:blipFill>
        <p:spPr>
          <a:xfrm flipH="1">
            <a:off x="6084168" y="907126"/>
            <a:ext cx="1944216" cy="1866428"/>
          </a:xfrm>
          <a:prstGeom prst="rect">
            <a:avLst/>
          </a:prstGeom>
        </p:spPr>
      </p:pic>
      <p:sp>
        <p:nvSpPr>
          <p:cNvPr id="10" name="Rectangle 9"/>
          <p:cNvSpPr/>
          <p:nvPr/>
        </p:nvSpPr>
        <p:spPr>
          <a:xfrm>
            <a:off x="467545" y="5301208"/>
            <a:ext cx="4555926" cy="1107996"/>
          </a:xfrm>
          <a:prstGeom prst="rect">
            <a:avLst/>
          </a:prstGeom>
        </p:spPr>
        <p:txBody>
          <a:bodyPr wrap="square">
            <a:spAutoFit/>
          </a:bodyPr>
          <a:lstStyle/>
          <a:p>
            <a:r>
              <a:rPr lang="en-US" i="0" dirty="0" smtClean="0">
                <a:effectLst>
                  <a:glow rad="101600">
                    <a:schemeClr val="tx1">
                      <a:alpha val="75000"/>
                    </a:schemeClr>
                  </a:glow>
                </a:effectLst>
              </a:rPr>
              <a:t>“</a:t>
            </a:r>
            <a:r>
              <a:rPr lang="en-US" i="0" dirty="0">
                <a:effectLst>
                  <a:glow rad="101600">
                    <a:schemeClr val="tx1">
                      <a:alpha val="75000"/>
                    </a:schemeClr>
                  </a:glow>
                </a:effectLst>
              </a:rPr>
              <a:t>perception, action, and cognition are grounded in social </a:t>
            </a:r>
            <a:r>
              <a:rPr lang="en-US" i="0" dirty="0" smtClean="0">
                <a:effectLst>
                  <a:glow rad="101600">
                    <a:schemeClr val="tx1">
                      <a:alpha val="75000"/>
                    </a:schemeClr>
                  </a:glow>
                </a:effectLst>
              </a:rPr>
              <a:t>interaction”</a:t>
            </a:r>
          </a:p>
          <a:p>
            <a:pPr algn="r"/>
            <a:r>
              <a:rPr lang="en-US" i="0" dirty="0" smtClean="0">
                <a:effectLst>
                  <a:glow rad="101600">
                    <a:schemeClr val="tx1">
                      <a:alpha val="75000"/>
                    </a:schemeClr>
                  </a:glow>
                </a:effectLst>
              </a:rPr>
              <a:t>(</a:t>
            </a:r>
            <a:r>
              <a:rPr lang="en-US" i="0" dirty="0" err="1" smtClean="0">
                <a:effectLst>
                  <a:glow rad="101600">
                    <a:schemeClr val="tx1">
                      <a:alpha val="75000"/>
                    </a:schemeClr>
                  </a:glow>
                </a:effectLst>
              </a:rPr>
              <a:t>Sebanz</a:t>
            </a:r>
            <a:r>
              <a:rPr lang="en-US" i="0" dirty="0" smtClean="0">
                <a:effectLst>
                  <a:glow rad="101600">
                    <a:schemeClr val="tx1">
                      <a:alpha val="75000"/>
                    </a:schemeClr>
                  </a:glow>
                </a:effectLst>
              </a:rPr>
              <a:t> &amp; </a:t>
            </a:r>
            <a:r>
              <a:rPr lang="en-US" i="0" dirty="0" err="1" smtClean="0">
                <a:effectLst>
                  <a:glow rad="101600">
                    <a:schemeClr val="tx1">
                      <a:alpha val="75000"/>
                    </a:schemeClr>
                  </a:glow>
                </a:effectLst>
              </a:rPr>
              <a:t>Knoblich</a:t>
            </a:r>
            <a:r>
              <a:rPr lang="en-US" i="0" dirty="0" smtClean="0">
                <a:effectLst>
                  <a:glow rad="101600">
                    <a:schemeClr val="tx1">
                      <a:alpha val="75000"/>
                    </a:schemeClr>
                  </a:glow>
                </a:effectLst>
              </a:rPr>
              <a:t> 2008)</a:t>
            </a:r>
            <a:endParaRPr lang="en-US" i="0" dirty="0">
              <a:effectLst>
                <a:glow rad="101600">
                  <a:schemeClr val="tx1">
                    <a:alpha val="75000"/>
                  </a:schemeClr>
                </a:glow>
              </a:effectLst>
            </a:endParaRPr>
          </a:p>
        </p:txBody>
      </p:sp>
      <p:pic>
        <p:nvPicPr>
          <p:cNvPr id="14" name="Picture 13" descr="moll.jpg"/>
          <p:cNvPicPr>
            <a:picLocks noChangeAspect="1"/>
          </p:cNvPicPr>
          <p:nvPr/>
        </p:nvPicPr>
        <p:blipFill rotWithShape="1">
          <a:blip r:embed="rId11">
            <a:grayscl/>
            <a:extLst>
              <a:ext uri="{BEBA8EAE-BF5A-486C-A8C5-ECC9F3942E4B}">
                <a14:imgProps xmlns:a14="http://schemas.microsoft.com/office/drawing/2010/main">
                  <a14:imgLayer r:embed="rId12">
                    <a14:imgEffect>
                      <a14:backgroundRemoval t="5000" b="99167" l="10000" r="90000">
                        <a14:foregroundMark x1="32500" y1="16667" x2="46250" y2="30833"/>
                        <a14:foregroundMark x1="43750" y1="5833" x2="43750" y2="24167"/>
                        <a14:foregroundMark x1="72500" y1="73333" x2="63125" y2="87500"/>
                        <a14:foregroundMark x1="43750" y1="82500" x2="70625" y2="82500"/>
                        <a14:foregroundMark x1="42500" y1="75833" x2="33125" y2="99167"/>
                        <a14:foregroundMark x1="12500" y1="85833" x2="10000" y2="97500"/>
                        <a14:backgroundMark x1="65000" y1="41667" x2="73125" y2="43333"/>
                        <a14:backgroundMark x1="66250" y1="52500" x2="75000" y2="52500"/>
                        <a14:backgroundMark x1="26250" y1="54167" x2="26250" y2="49167"/>
                      </a14:backgroundRemoval>
                    </a14:imgEffect>
                    <a14:imgEffect>
                      <a14:artisticGlowDiffused trans="50000" intensity="2"/>
                    </a14:imgEffect>
                    <a14:imgEffect>
                      <a14:colorTemperature colorTemp="8565"/>
                    </a14:imgEffect>
                    <a14:imgEffect>
                      <a14:brightnessContrast bright="54000" contrast="48000"/>
                    </a14:imgEffect>
                  </a14:imgLayer>
                </a14:imgProps>
              </a:ext>
              <a:ext uri="{28A0092B-C50C-407E-A947-70E740481C1C}">
                <a14:useLocalDpi xmlns:a14="http://schemas.microsoft.com/office/drawing/2010/main" val="0"/>
              </a:ext>
            </a:extLst>
          </a:blip>
          <a:srcRect r="36771" b="19556"/>
          <a:stretch/>
        </p:blipFill>
        <p:spPr>
          <a:xfrm>
            <a:off x="3779913" y="908721"/>
            <a:ext cx="1920001" cy="1832063"/>
          </a:xfrm>
          <a:prstGeom prst="rect">
            <a:avLst/>
          </a:prstGeom>
        </p:spPr>
      </p:pic>
      <p:sp>
        <p:nvSpPr>
          <p:cNvPr id="15" name="Rectangle 14"/>
          <p:cNvSpPr/>
          <p:nvPr/>
        </p:nvSpPr>
        <p:spPr>
          <a:xfrm>
            <a:off x="4285172" y="2558514"/>
            <a:ext cx="4555926" cy="1446550"/>
          </a:xfrm>
          <a:prstGeom prst="rect">
            <a:avLst/>
          </a:prstGeom>
        </p:spPr>
        <p:txBody>
          <a:bodyPr wrap="square">
            <a:spAutoFit/>
          </a:bodyPr>
          <a:lstStyle/>
          <a:p>
            <a:r>
              <a:rPr lang="en-US" i="0" dirty="0">
                <a:effectLst>
                  <a:glow rad="101600">
                    <a:schemeClr val="tx1">
                      <a:alpha val="75000"/>
                    </a:schemeClr>
                  </a:glow>
                </a:effectLst>
              </a:rPr>
              <a:t>“the unique aspects of human cognition ... were driven by, or even constituted by, social co</a:t>
            </a:r>
            <a:r>
              <a:rPr lang="en-US" i="0" dirty="0" smtClean="0">
                <a:effectLst>
                  <a:glow rad="101600">
                    <a:schemeClr val="tx1">
                      <a:alpha val="75000"/>
                    </a:schemeClr>
                  </a:glow>
                </a:effectLst>
              </a:rPr>
              <a:t>-operation”</a:t>
            </a:r>
          </a:p>
          <a:p>
            <a:pPr algn="r"/>
            <a:r>
              <a:rPr lang="en-US" i="0" dirty="0" smtClean="0">
                <a:effectLst>
                  <a:glow rad="101600">
                    <a:schemeClr val="tx1">
                      <a:alpha val="75000"/>
                    </a:schemeClr>
                  </a:glow>
                </a:effectLst>
              </a:rPr>
              <a:t>(Moll &amp; </a:t>
            </a:r>
            <a:r>
              <a:rPr lang="en-US" i="0" dirty="0" err="1" smtClean="0">
                <a:effectLst>
                  <a:glow rad="101600">
                    <a:schemeClr val="tx1">
                      <a:alpha val="75000"/>
                    </a:schemeClr>
                  </a:glow>
                </a:effectLst>
              </a:rPr>
              <a:t>Tomasello</a:t>
            </a:r>
            <a:r>
              <a:rPr lang="en-US" i="0" dirty="0" smtClean="0">
                <a:effectLst>
                  <a:glow rad="101600">
                    <a:schemeClr val="tx1">
                      <a:alpha val="75000"/>
                    </a:schemeClr>
                  </a:glow>
                </a:effectLst>
              </a:rPr>
              <a:t> 2007)</a:t>
            </a:r>
            <a:endParaRPr lang="en-US" i="0" dirty="0">
              <a:effectLst>
                <a:glow rad="101600">
                  <a:schemeClr val="tx1">
                    <a:alpha val="75000"/>
                  </a:schemeClr>
                </a:glow>
              </a:effectLst>
            </a:endParaRPr>
          </a:p>
        </p:txBody>
      </p:sp>
    </p:spTree>
    <p:extLst>
      <p:ext uri="{BB962C8B-B14F-4D97-AF65-F5344CB8AC3E}">
        <p14:creationId xmlns:p14="http://schemas.microsoft.com/office/powerpoint/2010/main" val="259900172"/>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7761" name="Picture 7" descr="DSC_AA_0666cutout.JPG"/>
          <p:cNvPicPr>
            <a:picLocks noChangeAspect="1"/>
          </p:cNvPicPr>
          <p:nvPr/>
        </p:nvPicPr>
        <p:blipFill>
          <a:blip r:embed="rId2">
            <a:grayscl/>
            <a:extLst>
              <a:ext uri="{28A0092B-C50C-407E-A947-70E740481C1C}">
                <a14:useLocalDpi xmlns:a14="http://schemas.microsoft.com/office/drawing/2010/main" val="0"/>
              </a:ext>
            </a:extLst>
          </a:blip>
          <a:srcRect r="9062"/>
          <a:stretch>
            <a:fillRect/>
          </a:stretch>
        </p:blipFill>
        <p:spPr bwMode="auto">
          <a:xfrm>
            <a:off x="-36513" y="0"/>
            <a:ext cx="4157663"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Box 2"/>
          <p:cNvSpPr txBox="1">
            <a:spLocks noChangeArrowheads="1"/>
          </p:cNvSpPr>
          <p:nvPr/>
        </p:nvSpPr>
        <p:spPr bwMode="auto">
          <a:xfrm>
            <a:off x="3851920" y="1844824"/>
            <a:ext cx="4896544" cy="1618008"/>
          </a:xfrm>
          <a:prstGeom prst="rect">
            <a:avLst/>
          </a:prstGeom>
          <a:noFill/>
          <a:ln w="9525">
            <a:noFill/>
            <a:round/>
            <a:headEnd/>
            <a:tailEnd/>
          </a:ln>
          <a:effectLst/>
        </p:spPr>
        <p:txBody>
          <a:bodyPr lIns="90000" tIns="46800" rIns="90000" bIns="46800">
            <a:spAutoFit/>
          </a:bodyP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9900" i="0" dirty="0">
                <a:solidFill>
                  <a:schemeClr val="tx1"/>
                </a:solidFill>
                <a:effectLst>
                  <a:glow rad="127000">
                    <a:schemeClr val="accent3">
                      <a:alpha val="34000"/>
                    </a:schemeClr>
                  </a:glow>
                </a:effectLst>
                <a:cs typeface="Arial" charset="0"/>
              </a:rPr>
              <a:t>puzzle</a:t>
            </a:r>
          </a:p>
        </p:txBody>
      </p:sp>
      <p:sp>
        <p:nvSpPr>
          <p:cNvPr id="6" name="Text Box 2"/>
          <p:cNvSpPr txBox="1">
            <a:spLocks noChangeArrowheads="1"/>
          </p:cNvSpPr>
          <p:nvPr/>
        </p:nvSpPr>
        <p:spPr bwMode="auto">
          <a:xfrm>
            <a:off x="2555776" y="3102792"/>
            <a:ext cx="6048672" cy="144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defRPr/>
            </a:pPr>
            <a:r>
              <a:rPr lang="en-GB" i="0" dirty="0" smtClean="0">
                <a:solidFill>
                  <a:schemeClr val="tx1">
                    <a:lumMod val="50000"/>
                    <a:lumOff val="50000"/>
                  </a:schemeClr>
                </a:solidFill>
                <a:effectLst>
                  <a:glow rad="101600">
                    <a:schemeClr val="tx1">
                      <a:alpha val="75000"/>
                    </a:schemeClr>
                  </a:glow>
                </a:effectLst>
              </a:rPr>
              <a:t>What could infants, chimps and scrub-jays represent that would enable them, within limits, to track others</a:t>
            </a:r>
            <a:r>
              <a:rPr lang="en-GB" altLang="ja-JP" i="0" dirty="0" smtClean="0">
                <a:solidFill>
                  <a:schemeClr val="tx1">
                    <a:lumMod val="50000"/>
                    <a:lumOff val="50000"/>
                  </a:schemeClr>
                </a:solidFill>
                <a:effectLst>
                  <a:glow rad="101600">
                    <a:schemeClr val="tx1">
                      <a:alpha val="75000"/>
                    </a:schemeClr>
                  </a:glow>
                </a:effectLst>
              </a:rPr>
              <a:t>’</a:t>
            </a:r>
            <a:r>
              <a:rPr lang="en-GB" i="0" dirty="0" smtClean="0">
                <a:solidFill>
                  <a:schemeClr val="tx1">
                    <a:lumMod val="50000"/>
                    <a:lumOff val="50000"/>
                  </a:schemeClr>
                </a:solidFill>
                <a:effectLst>
                  <a:glow rad="101600">
                    <a:schemeClr val="tx1">
                      <a:alpha val="75000"/>
                    </a:schemeClr>
                  </a:glow>
                </a:effectLst>
              </a:rPr>
              <a:t> perceptions, knowledge, beliefs and other propositional attitudes?</a:t>
            </a:r>
            <a:r>
              <a:rPr lang="en-GB" dirty="0" smtClean="0">
                <a:solidFill>
                  <a:schemeClr val="tx1">
                    <a:lumMod val="50000"/>
                    <a:lumOff val="50000"/>
                  </a:schemeClr>
                </a:solidFill>
                <a:effectLst>
                  <a:glow rad="101600">
                    <a:schemeClr val="tx1">
                      <a:alpha val="75000"/>
                    </a:schemeClr>
                  </a:glow>
                </a:effectLst>
              </a:rPr>
              <a:t> </a:t>
            </a:r>
          </a:p>
        </p:txBody>
      </p:sp>
      <p:sp>
        <p:nvSpPr>
          <p:cNvPr id="16" name="Rectangle 15"/>
          <p:cNvSpPr/>
          <p:nvPr/>
        </p:nvSpPr>
        <p:spPr bwMode="auto">
          <a:xfrm>
            <a:off x="4932040" y="4869160"/>
            <a:ext cx="864096" cy="288032"/>
          </a:xfrm>
          <a:prstGeom prst="rect">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9" name="Text Box 2"/>
          <p:cNvSpPr txBox="1">
            <a:spLocks noChangeArrowheads="1"/>
          </p:cNvSpPr>
          <p:nvPr/>
        </p:nvSpPr>
        <p:spPr bwMode="auto">
          <a:xfrm>
            <a:off x="2555776" y="82800"/>
            <a:ext cx="6192688" cy="1618008"/>
          </a:xfrm>
          <a:prstGeom prst="rect">
            <a:avLst/>
          </a:prstGeom>
          <a:noFill/>
          <a:ln w="9525">
            <a:noFill/>
            <a:round/>
            <a:headEnd/>
            <a:tailEnd/>
          </a:ln>
          <a:effectLst/>
        </p:spPr>
        <p:txBody>
          <a:bodyPr lIns="90000" tIns="46800" rIns="90000" bIns="46800">
            <a:spAutoFit/>
          </a:bodyP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9900" i="0" dirty="0">
                <a:solidFill>
                  <a:schemeClr val="tx1"/>
                </a:solidFill>
                <a:effectLst>
                  <a:glow rad="127000">
                    <a:schemeClr val="accent3"/>
                  </a:glow>
                </a:effectLst>
                <a:cs typeface="Arial" charset="0"/>
              </a:rPr>
              <a:t>challenge</a:t>
            </a:r>
          </a:p>
        </p:txBody>
      </p:sp>
      <p:sp>
        <p:nvSpPr>
          <p:cNvPr id="10" name="Text Box 2"/>
          <p:cNvSpPr txBox="1">
            <a:spLocks noChangeArrowheads="1"/>
          </p:cNvSpPr>
          <p:nvPr/>
        </p:nvSpPr>
        <p:spPr bwMode="auto">
          <a:xfrm>
            <a:off x="3563888" y="1312892"/>
            <a:ext cx="5040560"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defRPr/>
            </a:pPr>
            <a:r>
              <a:rPr lang="en-GB" i="0" dirty="0" smtClean="0">
                <a:solidFill>
                  <a:schemeClr val="accent3"/>
                </a:solidFill>
                <a:effectLst>
                  <a:glow rad="101600">
                    <a:schemeClr val="tx1">
                      <a:alpha val="75000"/>
                    </a:schemeClr>
                  </a:glow>
                </a:effectLst>
              </a:rPr>
              <a:t>Explain the emergence, in evolution or development, of full-blown theory of mind cognition.</a:t>
            </a:r>
            <a:endParaRPr lang="en-GB" dirty="0">
              <a:solidFill>
                <a:schemeClr val="accent3"/>
              </a:solidFill>
              <a:effectLst>
                <a:glow rad="101600">
                  <a:schemeClr val="tx1">
                    <a:alpha val="75000"/>
                  </a:schemeClr>
                </a:glow>
              </a:effectLst>
            </a:endParaRPr>
          </a:p>
        </p:txBody>
      </p:sp>
      <p:sp>
        <p:nvSpPr>
          <p:cNvPr id="8" name="Text Box 2"/>
          <p:cNvSpPr txBox="1">
            <a:spLocks noChangeArrowheads="1"/>
          </p:cNvSpPr>
          <p:nvPr/>
        </p:nvSpPr>
        <p:spPr bwMode="auto">
          <a:xfrm>
            <a:off x="2555776" y="4231388"/>
            <a:ext cx="6192688" cy="1618008"/>
          </a:xfrm>
          <a:prstGeom prst="rect">
            <a:avLst/>
          </a:prstGeom>
          <a:noFill/>
          <a:ln w="9525">
            <a:noFill/>
            <a:round/>
            <a:headEnd/>
            <a:tailEnd/>
          </a:ln>
          <a:effectLst/>
        </p:spPr>
        <p:txBody>
          <a:bodyPr wrap="square" lIns="90000" tIns="46800" rIns="90000" bIns="46800">
            <a:prstTxWarp prst="textNoShape">
              <a:avLst/>
            </a:prstTxWarp>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9900" i="0" dirty="0" smtClean="0">
                <a:solidFill>
                  <a:schemeClr val="tx1"/>
                </a:solidFill>
                <a:effectLst>
                  <a:glow rad="127000">
                    <a:schemeClr val="accent3"/>
                  </a:glow>
                </a:effectLst>
              </a:rPr>
              <a:t>conjecture</a:t>
            </a:r>
          </a:p>
        </p:txBody>
      </p:sp>
      <p:sp>
        <p:nvSpPr>
          <p:cNvPr id="11" name="Text Box 2"/>
          <p:cNvSpPr txBox="1">
            <a:spLocks noChangeArrowheads="1"/>
          </p:cNvSpPr>
          <p:nvPr/>
        </p:nvSpPr>
        <p:spPr bwMode="auto">
          <a:xfrm>
            <a:off x="1619672" y="5489356"/>
            <a:ext cx="7272808"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a:effectLst>
                  <a:glow rad="101600">
                    <a:schemeClr val="tx1">
                      <a:alpha val="75000"/>
                    </a:schemeClr>
                  </a:glow>
                </a:effectLst>
              </a:rPr>
              <a:t>The existence of abilities to engage in joint action partially </a:t>
            </a:r>
            <a:r>
              <a:rPr lang="en-GB" i="0" dirty="0" smtClean="0">
                <a:effectLst>
                  <a:glow rad="101600">
                    <a:schemeClr val="tx1">
                      <a:alpha val="75000"/>
                    </a:schemeClr>
                  </a:glow>
                </a:effectLst>
              </a:rPr>
              <a:t>explains </a:t>
            </a:r>
            <a:r>
              <a:rPr lang="en-GB" i="0" dirty="0">
                <a:effectLst>
                  <a:glow rad="101600">
                    <a:schemeClr val="tx1">
                      <a:alpha val="75000"/>
                    </a:schemeClr>
                  </a:glow>
                </a:effectLst>
              </a:rPr>
              <a:t>how </a:t>
            </a:r>
            <a:r>
              <a:rPr lang="en-GB" i="0" dirty="0" smtClean="0">
                <a:effectLst>
                  <a:glow rad="101600">
                    <a:schemeClr val="tx1">
                      <a:alpha val="75000"/>
                    </a:schemeClr>
                  </a:glow>
                </a:effectLst>
              </a:rPr>
              <a:t>full-blown theory of mind cognition emerges </a:t>
            </a:r>
            <a:r>
              <a:rPr lang="en-GB" i="0" dirty="0">
                <a:effectLst>
                  <a:glow rad="101600">
                    <a:schemeClr val="tx1">
                      <a:alpha val="75000"/>
                    </a:schemeClr>
                  </a:glow>
                </a:effectLst>
              </a:rPr>
              <a:t>in </a:t>
            </a:r>
            <a:r>
              <a:rPr lang="en-GB" i="0" dirty="0" smtClean="0">
                <a:effectLst>
                  <a:glow rad="101600">
                    <a:schemeClr val="tx1">
                      <a:alpha val="75000"/>
                    </a:schemeClr>
                  </a:glow>
                </a:effectLst>
              </a:rPr>
              <a:t>evolution </a:t>
            </a:r>
            <a:r>
              <a:rPr lang="en-GB" i="0" dirty="0">
                <a:effectLst>
                  <a:glow rad="101600">
                    <a:schemeClr val="tx1">
                      <a:alpha val="75000"/>
                    </a:schemeClr>
                  </a:glow>
                </a:effectLst>
              </a:rPr>
              <a:t>or development (or both)</a:t>
            </a:r>
            <a:endParaRPr lang="en-GB" dirty="0">
              <a:effectLst>
                <a:glow rad="101600">
                  <a:schemeClr val="tx1">
                    <a:alpha val="75000"/>
                  </a:schemeClr>
                </a:glow>
              </a:effectLst>
            </a:endParaRPr>
          </a:p>
        </p:txBody>
      </p:sp>
    </p:spTree>
    <p:extLst>
      <p:ext uri="{BB962C8B-B14F-4D97-AF65-F5344CB8AC3E}">
        <p14:creationId xmlns:p14="http://schemas.microsoft.com/office/powerpoint/2010/main" val="377961008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7761" name="Picture 7" descr="DSC_AA_0666cutout.JPG"/>
          <p:cNvPicPr>
            <a:picLocks noChangeAspect="1"/>
          </p:cNvPicPr>
          <p:nvPr/>
        </p:nvPicPr>
        <p:blipFill>
          <a:blip r:embed="rId2">
            <a:grayscl/>
            <a:extLst>
              <a:ext uri="{28A0092B-C50C-407E-A947-70E740481C1C}">
                <a14:useLocalDpi xmlns:a14="http://schemas.microsoft.com/office/drawing/2010/main" val="0"/>
              </a:ext>
            </a:extLst>
          </a:blip>
          <a:srcRect r="9062"/>
          <a:stretch>
            <a:fillRect/>
          </a:stretch>
        </p:blipFill>
        <p:spPr bwMode="auto">
          <a:xfrm>
            <a:off x="-36513" y="0"/>
            <a:ext cx="4157663"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Box 2"/>
          <p:cNvSpPr txBox="1">
            <a:spLocks noChangeArrowheads="1"/>
          </p:cNvSpPr>
          <p:nvPr/>
        </p:nvSpPr>
        <p:spPr bwMode="auto">
          <a:xfrm>
            <a:off x="3851920" y="1844824"/>
            <a:ext cx="4896544" cy="1618008"/>
          </a:xfrm>
          <a:prstGeom prst="rect">
            <a:avLst/>
          </a:prstGeom>
          <a:noFill/>
          <a:ln w="9525">
            <a:noFill/>
            <a:round/>
            <a:headEnd/>
            <a:tailEnd/>
          </a:ln>
          <a:effectLst/>
        </p:spPr>
        <p:txBody>
          <a:bodyPr lIns="90000" tIns="46800" rIns="90000" bIns="46800">
            <a:spAutoFit/>
          </a:bodyP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9900" i="0" dirty="0">
                <a:solidFill>
                  <a:schemeClr val="tx1"/>
                </a:solidFill>
                <a:effectLst>
                  <a:glow rad="127000">
                    <a:schemeClr val="accent3">
                      <a:alpha val="34000"/>
                    </a:schemeClr>
                  </a:glow>
                </a:effectLst>
                <a:cs typeface="Arial" charset="0"/>
              </a:rPr>
              <a:t>puzzle</a:t>
            </a:r>
          </a:p>
        </p:txBody>
      </p:sp>
      <p:sp>
        <p:nvSpPr>
          <p:cNvPr id="6" name="Text Box 2"/>
          <p:cNvSpPr txBox="1">
            <a:spLocks noChangeArrowheads="1"/>
          </p:cNvSpPr>
          <p:nvPr/>
        </p:nvSpPr>
        <p:spPr bwMode="auto">
          <a:xfrm>
            <a:off x="2555776" y="3102792"/>
            <a:ext cx="6048672" cy="144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defRPr/>
            </a:pPr>
            <a:r>
              <a:rPr lang="en-GB" i="0" dirty="0" smtClean="0">
                <a:solidFill>
                  <a:schemeClr val="tx1">
                    <a:lumMod val="50000"/>
                    <a:lumOff val="50000"/>
                  </a:schemeClr>
                </a:solidFill>
                <a:effectLst>
                  <a:glow rad="101600">
                    <a:schemeClr val="tx1">
                      <a:alpha val="75000"/>
                    </a:schemeClr>
                  </a:glow>
                </a:effectLst>
              </a:rPr>
              <a:t>What could infants, chimps and scrub-jays represent that would enable them, within limits, to track others</a:t>
            </a:r>
            <a:r>
              <a:rPr lang="en-GB" altLang="ja-JP" i="0" dirty="0" smtClean="0">
                <a:solidFill>
                  <a:schemeClr val="tx1">
                    <a:lumMod val="50000"/>
                    <a:lumOff val="50000"/>
                  </a:schemeClr>
                </a:solidFill>
                <a:effectLst>
                  <a:glow rad="101600">
                    <a:schemeClr val="tx1">
                      <a:alpha val="75000"/>
                    </a:schemeClr>
                  </a:glow>
                </a:effectLst>
              </a:rPr>
              <a:t>’</a:t>
            </a:r>
            <a:r>
              <a:rPr lang="en-GB" i="0" dirty="0" smtClean="0">
                <a:solidFill>
                  <a:schemeClr val="tx1">
                    <a:lumMod val="50000"/>
                    <a:lumOff val="50000"/>
                  </a:schemeClr>
                </a:solidFill>
                <a:effectLst>
                  <a:glow rad="101600">
                    <a:schemeClr val="tx1">
                      <a:alpha val="75000"/>
                    </a:schemeClr>
                  </a:glow>
                </a:effectLst>
              </a:rPr>
              <a:t> perceptions, knowledge, beliefs and other propositional attitudes?</a:t>
            </a:r>
            <a:r>
              <a:rPr lang="en-GB" dirty="0" smtClean="0">
                <a:solidFill>
                  <a:schemeClr val="tx1">
                    <a:lumMod val="50000"/>
                    <a:lumOff val="50000"/>
                  </a:schemeClr>
                </a:solidFill>
                <a:effectLst>
                  <a:glow rad="101600">
                    <a:schemeClr val="tx1">
                      <a:alpha val="75000"/>
                    </a:schemeClr>
                  </a:glow>
                </a:effectLst>
              </a:rPr>
              <a:t> </a:t>
            </a:r>
          </a:p>
        </p:txBody>
      </p:sp>
      <p:sp>
        <p:nvSpPr>
          <p:cNvPr id="9" name="Text Box 2"/>
          <p:cNvSpPr txBox="1">
            <a:spLocks noChangeArrowheads="1"/>
          </p:cNvSpPr>
          <p:nvPr/>
        </p:nvSpPr>
        <p:spPr bwMode="auto">
          <a:xfrm>
            <a:off x="2555776" y="82800"/>
            <a:ext cx="6192688" cy="1618008"/>
          </a:xfrm>
          <a:prstGeom prst="rect">
            <a:avLst/>
          </a:prstGeom>
          <a:noFill/>
          <a:ln w="9525">
            <a:noFill/>
            <a:round/>
            <a:headEnd/>
            <a:tailEnd/>
          </a:ln>
          <a:effectLst/>
        </p:spPr>
        <p:txBody>
          <a:bodyPr lIns="90000" tIns="46800" rIns="90000" bIns="46800">
            <a:spAutoFit/>
          </a:bodyP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9900" i="0" dirty="0">
                <a:solidFill>
                  <a:schemeClr val="tx1"/>
                </a:solidFill>
                <a:effectLst>
                  <a:glow rad="127000">
                    <a:schemeClr val="accent3"/>
                  </a:glow>
                </a:effectLst>
                <a:cs typeface="Arial" charset="0"/>
              </a:rPr>
              <a:t>challenge</a:t>
            </a:r>
          </a:p>
        </p:txBody>
      </p:sp>
      <p:sp>
        <p:nvSpPr>
          <p:cNvPr id="10" name="Text Box 2"/>
          <p:cNvSpPr txBox="1">
            <a:spLocks noChangeArrowheads="1"/>
          </p:cNvSpPr>
          <p:nvPr/>
        </p:nvSpPr>
        <p:spPr bwMode="auto">
          <a:xfrm>
            <a:off x="3563888" y="1312892"/>
            <a:ext cx="5040560"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defRPr/>
            </a:pPr>
            <a:r>
              <a:rPr lang="en-GB" i="0" dirty="0" smtClean="0">
                <a:solidFill>
                  <a:schemeClr val="accent3"/>
                </a:solidFill>
                <a:effectLst>
                  <a:glow rad="101600">
                    <a:schemeClr val="tx1">
                      <a:alpha val="75000"/>
                    </a:schemeClr>
                  </a:glow>
                </a:effectLst>
              </a:rPr>
              <a:t>Explain the emergence, in evolution or development, of full-blown theory of mind cognition.</a:t>
            </a:r>
            <a:endParaRPr lang="en-GB" dirty="0">
              <a:solidFill>
                <a:schemeClr val="accent3"/>
              </a:solidFill>
              <a:effectLst>
                <a:glow rad="101600">
                  <a:schemeClr val="tx1">
                    <a:alpha val="75000"/>
                  </a:schemeClr>
                </a:glow>
              </a:effectLst>
            </a:endParaRPr>
          </a:p>
        </p:txBody>
      </p:sp>
      <p:sp>
        <p:nvSpPr>
          <p:cNvPr id="8" name="Text Box 2"/>
          <p:cNvSpPr txBox="1">
            <a:spLocks noChangeArrowheads="1"/>
          </p:cNvSpPr>
          <p:nvPr/>
        </p:nvSpPr>
        <p:spPr bwMode="auto">
          <a:xfrm>
            <a:off x="2555776" y="4231388"/>
            <a:ext cx="6192688" cy="1618008"/>
          </a:xfrm>
          <a:prstGeom prst="rect">
            <a:avLst/>
          </a:prstGeom>
          <a:noFill/>
          <a:ln w="9525">
            <a:noFill/>
            <a:round/>
            <a:headEnd/>
            <a:tailEnd/>
          </a:ln>
          <a:effectLst/>
        </p:spPr>
        <p:txBody>
          <a:bodyPr wrap="square" lIns="90000" tIns="46800" rIns="90000" bIns="46800">
            <a:prstTxWarp prst="textNoShape">
              <a:avLst/>
            </a:prstTxWarp>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9900" i="0" dirty="0" smtClean="0">
                <a:solidFill>
                  <a:schemeClr val="tx1"/>
                </a:solidFill>
                <a:effectLst>
                  <a:glow rad="127000">
                    <a:schemeClr val="accent3"/>
                  </a:glow>
                </a:effectLst>
              </a:rPr>
              <a:t>conjecture</a:t>
            </a:r>
          </a:p>
        </p:txBody>
      </p:sp>
      <p:sp>
        <p:nvSpPr>
          <p:cNvPr id="12" name="Rectangle 11"/>
          <p:cNvSpPr/>
          <p:nvPr/>
        </p:nvSpPr>
        <p:spPr bwMode="auto">
          <a:xfrm>
            <a:off x="6228183" y="5517232"/>
            <a:ext cx="1477867" cy="432048"/>
          </a:xfrm>
          <a:prstGeom prst="rect">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1" name="Text Box 2"/>
          <p:cNvSpPr txBox="1">
            <a:spLocks noChangeArrowheads="1"/>
          </p:cNvSpPr>
          <p:nvPr/>
        </p:nvSpPr>
        <p:spPr bwMode="auto">
          <a:xfrm>
            <a:off x="1619672" y="5489356"/>
            <a:ext cx="7272808"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a:effectLst>
                  <a:glow rad="101600">
                    <a:schemeClr val="tx1">
                      <a:alpha val="75000"/>
                    </a:schemeClr>
                  </a:glow>
                </a:effectLst>
              </a:rPr>
              <a:t>The existence of abilities to engage in joint action partially </a:t>
            </a:r>
            <a:r>
              <a:rPr lang="en-GB" i="0" dirty="0" smtClean="0">
                <a:effectLst>
                  <a:glow rad="101600">
                    <a:schemeClr val="tx1">
                      <a:alpha val="75000"/>
                    </a:schemeClr>
                  </a:glow>
                </a:effectLst>
              </a:rPr>
              <a:t>explains </a:t>
            </a:r>
            <a:r>
              <a:rPr lang="en-GB" i="0" dirty="0">
                <a:effectLst>
                  <a:glow rad="101600">
                    <a:schemeClr val="tx1">
                      <a:alpha val="75000"/>
                    </a:schemeClr>
                  </a:glow>
                </a:effectLst>
              </a:rPr>
              <a:t>how </a:t>
            </a:r>
            <a:r>
              <a:rPr lang="en-GB" i="0" dirty="0" smtClean="0">
                <a:effectLst>
                  <a:glow rad="101600">
                    <a:schemeClr val="tx1">
                      <a:alpha val="75000"/>
                    </a:schemeClr>
                  </a:glow>
                </a:effectLst>
              </a:rPr>
              <a:t>full-blown theory of mind cognition emerges </a:t>
            </a:r>
            <a:r>
              <a:rPr lang="en-GB" i="0" dirty="0">
                <a:effectLst>
                  <a:glow rad="101600">
                    <a:schemeClr val="tx1">
                      <a:alpha val="75000"/>
                    </a:schemeClr>
                  </a:glow>
                </a:effectLst>
              </a:rPr>
              <a:t>in </a:t>
            </a:r>
            <a:r>
              <a:rPr lang="en-GB" i="0" dirty="0" smtClean="0">
                <a:effectLst>
                  <a:glow rad="101600">
                    <a:schemeClr val="tx1">
                      <a:alpha val="75000"/>
                    </a:schemeClr>
                  </a:glow>
                </a:effectLst>
              </a:rPr>
              <a:t>evolution </a:t>
            </a:r>
            <a:r>
              <a:rPr lang="en-GB" i="0" dirty="0">
                <a:effectLst>
                  <a:glow rad="101600">
                    <a:schemeClr val="tx1">
                      <a:alpha val="75000"/>
                    </a:schemeClr>
                  </a:glow>
                </a:effectLst>
              </a:rPr>
              <a:t>or development (or both)</a:t>
            </a:r>
            <a:endParaRPr lang="en-GB" dirty="0">
              <a:effectLst>
                <a:glow rad="101600">
                  <a:schemeClr val="tx1">
                    <a:alpha val="75000"/>
                  </a:schemeClr>
                </a:glow>
              </a:effectLst>
            </a:endParaRPr>
          </a:p>
        </p:txBody>
      </p:sp>
    </p:spTree>
    <p:extLst>
      <p:ext uri="{BB962C8B-B14F-4D97-AF65-F5344CB8AC3E}">
        <p14:creationId xmlns:p14="http://schemas.microsoft.com/office/powerpoint/2010/main" val="59542213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ChangeArrowheads="1"/>
          </p:cNvSpPr>
          <p:nvPr/>
        </p:nvSpPr>
        <p:spPr bwMode="auto">
          <a:xfrm rot="-60000">
            <a:off x="2406650" y="402890"/>
            <a:ext cx="985838" cy="430887"/>
          </a:xfrm>
          <a:prstGeom prst="rect">
            <a:avLst/>
          </a:prstGeom>
          <a:solidFill>
            <a:srgbClr val="FF66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endParaRPr lang="en-US"/>
          </a:p>
        </p:txBody>
      </p:sp>
      <p:sp>
        <p:nvSpPr>
          <p:cNvPr id="20483" name="Text Box 3"/>
          <p:cNvSpPr txBox="1">
            <a:spLocks noChangeArrowheads="1"/>
          </p:cNvSpPr>
          <p:nvPr/>
        </p:nvSpPr>
        <p:spPr bwMode="auto">
          <a:xfrm>
            <a:off x="468313" y="404814"/>
            <a:ext cx="3816350" cy="6355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Bef>
                <a:spcPct val="50000"/>
              </a:spcBef>
            </a:pPr>
            <a:r>
              <a:rPr lang="en-GB" i="0"/>
              <a:t>Theory of mind </a:t>
            </a:r>
            <a:r>
              <a:rPr lang="en-GB">
                <a:solidFill>
                  <a:schemeClr val="tx1"/>
                </a:solidFill>
              </a:rPr>
              <a:t>abilities</a:t>
            </a:r>
            <a:r>
              <a:rPr lang="en-GB"/>
              <a:t> </a:t>
            </a:r>
            <a:r>
              <a:rPr lang="en-GB" i="0"/>
              <a:t>are widespread</a:t>
            </a:r>
            <a:endParaRPr lang="en-GB"/>
          </a:p>
          <a:p>
            <a:pPr eaLnBrk="1" hangingPunct="1"/>
            <a:endParaRPr lang="en-GB" i="0"/>
          </a:p>
          <a:p>
            <a:pPr eaLnBrk="1" hangingPunct="1">
              <a:spcBef>
                <a:spcPct val="50000"/>
              </a:spcBef>
            </a:pPr>
            <a:r>
              <a:rPr lang="en-GB" b="1" i="0"/>
              <a:t>18-month-olds</a:t>
            </a:r>
            <a:r>
              <a:rPr lang="en-GB" i="0"/>
              <a:t> point to inform, and predict actions based on false beliefs</a:t>
            </a:r>
          </a:p>
          <a:p>
            <a:pPr eaLnBrk="1" hangingPunct="1"/>
            <a:endParaRPr lang="en-GB" i="0"/>
          </a:p>
          <a:p>
            <a:pPr eaLnBrk="1" hangingPunct="1">
              <a:spcBef>
                <a:spcPct val="50000"/>
              </a:spcBef>
            </a:pPr>
            <a:r>
              <a:rPr lang="en-GB" b="1" i="0"/>
              <a:t>Scrub-jays </a:t>
            </a:r>
            <a:r>
              <a:rPr lang="en-GB" i="0"/>
              <a:t>selectively re-cache their food in ways that deprive competitors of knowledge of its location </a:t>
            </a:r>
          </a:p>
          <a:p>
            <a:pPr eaLnBrk="1" hangingPunct="1"/>
            <a:endParaRPr lang="en-GB" i="0"/>
          </a:p>
          <a:p>
            <a:pPr eaLnBrk="1" hangingPunct="1">
              <a:spcBef>
                <a:spcPct val="50000"/>
              </a:spcBef>
            </a:pPr>
            <a:r>
              <a:rPr lang="en-GB" b="1" i="0"/>
              <a:t>Chimpanzees</a:t>
            </a:r>
            <a:r>
              <a:rPr lang="en-GB" i="0"/>
              <a:t> conceal their approach  from a competitor</a:t>
            </a:r>
            <a:r>
              <a:rPr lang="ja-JP" altLang="en-GB" i="0"/>
              <a:t>’</a:t>
            </a:r>
            <a:r>
              <a:rPr lang="en-GB" i="0"/>
              <a:t>s view, and act in ways that are optimal given what another has seen </a:t>
            </a:r>
          </a:p>
        </p:txBody>
      </p:sp>
      <p:sp>
        <p:nvSpPr>
          <p:cNvPr id="20484" name="Text Box 4"/>
          <p:cNvSpPr txBox="1">
            <a:spLocks noChangeArrowheads="1"/>
          </p:cNvSpPr>
          <p:nvPr/>
        </p:nvSpPr>
        <p:spPr bwMode="auto">
          <a:xfrm>
            <a:off x="4932363" y="1706563"/>
            <a:ext cx="3816350"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Bef>
                <a:spcPct val="50000"/>
              </a:spcBef>
            </a:pPr>
            <a:r>
              <a:rPr lang="en-GB" i="0">
                <a:solidFill>
                  <a:srgbClr val="C0C0C0"/>
                </a:solidFill>
              </a:rPr>
              <a:t>(Liszkowski et al 2006)</a:t>
            </a:r>
          </a:p>
        </p:txBody>
      </p:sp>
      <p:sp>
        <p:nvSpPr>
          <p:cNvPr id="20485" name="Text Box 5"/>
          <p:cNvSpPr txBox="1">
            <a:spLocks noChangeArrowheads="1"/>
          </p:cNvSpPr>
          <p:nvPr/>
        </p:nvSpPr>
        <p:spPr bwMode="auto">
          <a:xfrm>
            <a:off x="4932363" y="2209800"/>
            <a:ext cx="381635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Bef>
                <a:spcPct val="50000"/>
              </a:spcBef>
            </a:pPr>
            <a:r>
              <a:rPr lang="en-GB" i="0">
                <a:solidFill>
                  <a:srgbClr val="C0C0C0"/>
                </a:solidFill>
              </a:rPr>
              <a:t>(Onishi &amp; Baillargeon 2005; Southgate et al 2007)</a:t>
            </a:r>
          </a:p>
        </p:txBody>
      </p:sp>
      <p:sp>
        <p:nvSpPr>
          <p:cNvPr id="20486" name="Text Box 6"/>
          <p:cNvSpPr txBox="1">
            <a:spLocks noChangeArrowheads="1"/>
          </p:cNvSpPr>
          <p:nvPr/>
        </p:nvSpPr>
        <p:spPr bwMode="auto">
          <a:xfrm>
            <a:off x="4932363" y="4076700"/>
            <a:ext cx="3816350"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Bef>
                <a:spcPct val="50000"/>
              </a:spcBef>
            </a:pPr>
            <a:r>
              <a:rPr lang="en-GB" i="0">
                <a:solidFill>
                  <a:srgbClr val="C0C0C0"/>
                </a:solidFill>
              </a:rPr>
              <a:t>(Clayton, Dally &amp; Emery 2007)</a:t>
            </a:r>
          </a:p>
        </p:txBody>
      </p:sp>
      <p:sp>
        <p:nvSpPr>
          <p:cNvPr id="20487" name="Text Box 7"/>
          <p:cNvSpPr txBox="1">
            <a:spLocks noChangeArrowheads="1"/>
          </p:cNvSpPr>
          <p:nvPr/>
        </p:nvSpPr>
        <p:spPr bwMode="auto">
          <a:xfrm>
            <a:off x="4932363" y="5378450"/>
            <a:ext cx="3816350"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Bef>
                <a:spcPct val="50000"/>
              </a:spcBef>
            </a:pPr>
            <a:r>
              <a:rPr lang="en-GB" i="0">
                <a:solidFill>
                  <a:srgbClr val="C0C0C0"/>
                </a:solidFill>
              </a:rPr>
              <a:t>(Hare, Call &amp; Tomasello 2006)</a:t>
            </a:r>
          </a:p>
        </p:txBody>
      </p:sp>
      <p:sp>
        <p:nvSpPr>
          <p:cNvPr id="20488" name="Text Box 8"/>
          <p:cNvSpPr txBox="1">
            <a:spLocks noChangeArrowheads="1"/>
          </p:cNvSpPr>
          <p:nvPr/>
        </p:nvSpPr>
        <p:spPr bwMode="auto">
          <a:xfrm>
            <a:off x="4932363" y="6026150"/>
            <a:ext cx="3816350"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Bef>
                <a:spcPct val="50000"/>
              </a:spcBef>
            </a:pPr>
            <a:r>
              <a:rPr lang="en-GB" i="0">
                <a:solidFill>
                  <a:srgbClr val="C0C0C0"/>
                </a:solidFill>
              </a:rPr>
              <a:t>(Hare, Call &amp; Tomasello 2001)</a:t>
            </a:r>
          </a:p>
        </p:txBody>
      </p:sp>
      <p:sp>
        <p:nvSpPr>
          <p:cNvPr id="9" name="Rectangle 8"/>
          <p:cNvSpPr/>
          <p:nvPr/>
        </p:nvSpPr>
        <p:spPr bwMode="auto">
          <a:xfrm>
            <a:off x="0" y="1052736"/>
            <a:ext cx="9144000" cy="5805264"/>
          </a:xfrm>
          <a:prstGeom prst="rect">
            <a:avLst/>
          </a:prstGeom>
          <a:gradFill flip="none" rotWithShape="1">
            <a:gsLst>
              <a:gs pos="0">
                <a:schemeClr val="tx1">
                  <a:alpha val="0"/>
                </a:schemeClr>
              </a:gs>
              <a:gs pos="100000">
                <a:schemeClr val="tx1">
                  <a:alpha val="0"/>
                </a:schemeClr>
              </a:gs>
              <a:gs pos="50000">
                <a:schemeClr val="tx1"/>
              </a:gs>
              <a:gs pos="25000">
                <a:schemeClr val="tx1"/>
              </a:gs>
              <a:gs pos="74000">
                <a:schemeClr val="tx1"/>
              </a:gs>
            </a:gsLst>
            <a:lin ang="16200000" scaled="0"/>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0" name="Text Box 2"/>
          <p:cNvSpPr txBox="1">
            <a:spLocks noChangeArrowheads="1"/>
          </p:cNvSpPr>
          <p:nvPr/>
        </p:nvSpPr>
        <p:spPr bwMode="auto">
          <a:xfrm>
            <a:off x="-36512" y="2276872"/>
            <a:ext cx="5256584" cy="1618008"/>
          </a:xfrm>
          <a:prstGeom prst="rect">
            <a:avLst/>
          </a:prstGeom>
          <a:noFill/>
          <a:ln w="9525">
            <a:noFill/>
            <a:round/>
            <a:headEnd/>
            <a:tailEnd/>
          </a:ln>
          <a:effectLst/>
        </p:spPr>
        <p:txBody>
          <a:bodyPr wrap="square" lIns="90000" tIns="46800" rIns="90000" bIns="46800">
            <a:spAutoFit/>
          </a:bodyP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9900" i="0" dirty="0" smtClean="0">
                <a:solidFill>
                  <a:schemeClr val="tx1"/>
                </a:solidFill>
                <a:effectLst>
                  <a:glow rad="127000">
                    <a:schemeClr val="accent3"/>
                  </a:glow>
                </a:effectLst>
                <a:cs typeface="Arial" charset="0"/>
              </a:rPr>
              <a:t>question</a:t>
            </a:r>
            <a:endParaRPr lang="en-US" sz="9900" i="0" dirty="0">
              <a:solidFill>
                <a:schemeClr val="tx1"/>
              </a:solidFill>
              <a:effectLst>
                <a:glow rad="127000">
                  <a:schemeClr val="accent3"/>
                </a:glow>
              </a:effectLst>
              <a:cs typeface="Arial" charset="0"/>
            </a:endParaRPr>
          </a:p>
        </p:txBody>
      </p:sp>
      <p:sp>
        <p:nvSpPr>
          <p:cNvPr id="11" name="Text Box 2"/>
          <p:cNvSpPr txBox="1">
            <a:spLocks noChangeArrowheads="1"/>
          </p:cNvSpPr>
          <p:nvPr/>
        </p:nvSpPr>
        <p:spPr bwMode="auto">
          <a:xfrm>
            <a:off x="2555776" y="3462832"/>
            <a:ext cx="6048672" cy="144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defRPr/>
            </a:pPr>
            <a:r>
              <a:rPr lang="en-GB" i="0" dirty="0" smtClean="0">
                <a:effectLst>
                  <a:glow rad="101600">
                    <a:schemeClr val="tx1">
                      <a:alpha val="75000"/>
                    </a:schemeClr>
                  </a:glow>
                </a:effectLst>
              </a:rPr>
              <a:t>What could infants, chimps and scrub-jays represent that would enable them, within limits, to track others</a:t>
            </a:r>
            <a:r>
              <a:rPr lang="en-GB" altLang="ja-JP" i="0" dirty="0" smtClean="0">
                <a:effectLst>
                  <a:glow rad="101600">
                    <a:schemeClr val="tx1">
                      <a:alpha val="75000"/>
                    </a:schemeClr>
                  </a:glow>
                </a:effectLst>
              </a:rPr>
              <a:t>’</a:t>
            </a:r>
            <a:r>
              <a:rPr lang="en-GB" i="0" dirty="0" smtClean="0">
                <a:effectLst>
                  <a:glow rad="101600">
                    <a:schemeClr val="tx1">
                      <a:alpha val="75000"/>
                    </a:schemeClr>
                  </a:glow>
                </a:effectLst>
              </a:rPr>
              <a:t> perceptions, knowledge, beliefs and other propositional attitudes?</a:t>
            </a:r>
            <a:r>
              <a:rPr lang="en-GB" dirty="0" smtClean="0">
                <a:effectLst>
                  <a:glow rad="101600">
                    <a:schemeClr val="tx1">
                      <a:alpha val="75000"/>
                    </a:schemeClr>
                  </a:glow>
                </a:effectLst>
              </a:rPr>
              <a:t> </a:t>
            </a:r>
          </a:p>
        </p:txBody>
      </p:sp>
    </p:spTree>
    <p:extLst>
      <p:ext uri="{BB962C8B-B14F-4D97-AF65-F5344CB8AC3E}">
        <p14:creationId xmlns:p14="http://schemas.microsoft.com/office/powerpoint/2010/main" val="87874422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4"/>
          <p:cNvSpPr txBox="1">
            <a:spLocks noChangeArrowheads="1"/>
          </p:cNvSpPr>
          <p:nvPr/>
        </p:nvSpPr>
        <p:spPr bwMode="auto">
          <a:xfrm>
            <a:off x="4898984" y="476672"/>
            <a:ext cx="3590925" cy="3978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spcBef>
                <a:spcPct val="25000"/>
              </a:spcBef>
            </a:pPr>
            <a:r>
              <a:rPr lang="en-GB" i="0" dirty="0" smtClean="0">
                <a:effectLst>
                  <a:glow rad="101600">
                    <a:schemeClr val="tx1">
                      <a:alpha val="75000"/>
                    </a:schemeClr>
                  </a:glow>
                </a:effectLst>
              </a:rPr>
              <a:t>tidying </a:t>
            </a:r>
            <a:r>
              <a:rPr lang="en-GB" i="0" dirty="0">
                <a:effectLst>
                  <a:glow rad="101600">
                    <a:schemeClr val="tx1">
                      <a:alpha val="75000"/>
                    </a:schemeClr>
                  </a:glow>
                </a:effectLst>
              </a:rPr>
              <a:t>up the toys together </a:t>
            </a:r>
          </a:p>
          <a:p>
            <a:pPr algn="r">
              <a:spcBef>
                <a:spcPct val="25000"/>
              </a:spcBef>
            </a:pPr>
            <a:r>
              <a:rPr lang="en-GB" sz="1600" i="0" dirty="0">
                <a:effectLst>
                  <a:glow rad="101600">
                    <a:schemeClr val="tx1">
                      <a:alpha val="75000"/>
                    </a:schemeClr>
                  </a:glow>
                </a:effectLst>
              </a:rPr>
              <a:t>(</a:t>
            </a:r>
            <a:r>
              <a:rPr lang="en-GB" sz="1600" i="0" dirty="0" err="1">
                <a:effectLst>
                  <a:glow rad="101600">
                    <a:schemeClr val="tx1">
                      <a:alpha val="75000"/>
                    </a:schemeClr>
                  </a:glow>
                </a:effectLst>
              </a:rPr>
              <a:t>Behne</a:t>
            </a:r>
            <a:r>
              <a:rPr lang="en-GB" sz="1600" i="0" dirty="0">
                <a:effectLst>
                  <a:glow rad="101600">
                    <a:schemeClr val="tx1">
                      <a:alpha val="75000"/>
                    </a:schemeClr>
                  </a:glow>
                </a:effectLst>
              </a:rPr>
              <a:t> et al 2005)</a:t>
            </a:r>
          </a:p>
          <a:p>
            <a:pPr algn="l">
              <a:spcBef>
                <a:spcPct val="25000"/>
              </a:spcBef>
            </a:pPr>
            <a:r>
              <a:rPr lang="en-GB" i="0" dirty="0">
                <a:effectLst>
                  <a:glow rad="101600">
                    <a:schemeClr val="tx1">
                      <a:alpha val="75000"/>
                    </a:schemeClr>
                  </a:glow>
                </a:effectLst>
              </a:rPr>
              <a:t>cooperatively pulling handles in sequence to make a dog-puppet sing </a:t>
            </a:r>
          </a:p>
          <a:p>
            <a:pPr algn="r">
              <a:spcBef>
                <a:spcPct val="25000"/>
              </a:spcBef>
            </a:pPr>
            <a:r>
              <a:rPr lang="en-GB" sz="1600" i="0" dirty="0">
                <a:effectLst>
                  <a:glow rad="101600">
                    <a:schemeClr val="tx1">
                      <a:alpha val="75000"/>
                    </a:schemeClr>
                  </a:glow>
                </a:effectLst>
              </a:rPr>
              <a:t>(Brownell et al 2006)</a:t>
            </a:r>
          </a:p>
          <a:p>
            <a:pPr algn="l">
              <a:spcBef>
                <a:spcPct val="25000"/>
              </a:spcBef>
            </a:pPr>
            <a:r>
              <a:rPr lang="en-GB" i="0" dirty="0">
                <a:effectLst>
                  <a:glow rad="101600">
                    <a:schemeClr val="tx1">
                      <a:alpha val="75000"/>
                    </a:schemeClr>
                  </a:glow>
                </a:effectLst>
              </a:rPr>
              <a:t>bouncing a ball on a large trampoline together </a:t>
            </a:r>
          </a:p>
          <a:p>
            <a:pPr algn="r">
              <a:spcBef>
                <a:spcPct val="25000"/>
              </a:spcBef>
            </a:pPr>
            <a:r>
              <a:rPr lang="en-GB" sz="1600" i="0" dirty="0">
                <a:effectLst>
                  <a:glow rad="101600">
                    <a:schemeClr val="tx1">
                      <a:alpha val="75000"/>
                    </a:schemeClr>
                  </a:glow>
                </a:effectLst>
              </a:rPr>
              <a:t>(</a:t>
            </a:r>
            <a:r>
              <a:rPr lang="en-GB" sz="1600" i="0" dirty="0" err="1">
                <a:effectLst>
                  <a:glow rad="101600">
                    <a:schemeClr val="tx1">
                      <a:alpha val="75000"/>
                    </a:schemeClr>
                  </a:glow>
                </a:effectLst>
              </a:rPr>
              <a:t>Tomasello</a:t>
            </a:r>
            <a:r>
              <a:rPr lang="en-GB" sz="1600" i="0" dirty="0">
                <a:effectLst>
                  <a:glow rad="101600">
                    <a:schemeClr val="tx1">
                      <a:alpha val="75000"/>
                    </a:schemeClr>
                  </a:glow>
                </a:effectLst>
              </a:rPr>
              <a:t> &amp; Carpenter 2007)</a:t>
            </a:r>
          </a:p>
          <a:p>
            <a:pPr algn="l">
              <a:spcBef>
                <a:spcPct val="25000"/>
              </a:spcBef>
            </a:pPr>
            <a:r>
              <a:rPr lang="en-GB" i="0" dirty="0" smtClean="0">
                <a:effectLst>
                  <a:glow rad="101600">
                    <a:schemeClr val="tx1">
                      <a:alpha val="75000"/>
                    </a:schemeClr>
                  </a:glow>
                </a:effectLst>
              </a:rPr>
              <a:t>pretending to row a boat together</a:t>
            </a:r>
            <a:endParaRPr lang="en-GB" i="0" dirty="0">
              <a:effectLst>
                <a:glow rad="101600">
                  <a:schemeClr val="tx1">
                    <a:alpha val="75000"/>
                  </a:schemeClr>
                </a:glow>
              </a:effectLst>
            </a:endParaRPr>
          </a:p>
        </p:txBody>
      </p:sp>
    </p:spTree>
    <p:extLst>
      <p:ext uri="{BB962C8B-B14F-4D97-AF65-F5344CB8AC3E}">
        <p14:creationId xmlns:p14="http://schemas.microsoft.com/office/powerpoint/2010/main" val="4131688809"/>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592139" y="369240"/>
            <a:ext cx="7796286" cy="769441"/>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Goal-directed joint action: an event with two or more agents which, taken as a whole, is directed to a goal.</a:t>
            </a:r>
            <a:endParaRPr lang="en-US" i="0" dirty="0">
              <a:effectLst>
                <a:glow rad="101600">
                  <a:schemeClr val="tx1">
                    <a:alpha val="75000"/>
                  </a:schemeClr>
                </a:glow>
              </a:effectLst>
            </a:endParaRPr>
          </a:p>
        </p:txBody>
      </p:sp>
    </p:spTree>
    <p:extLst>
      <p:ext uri="{BB962C8B-B14F-4D97-AF65-F5344CB8AC3E}">
        <p14:creationId xmlns:p14="http://schemas.microsoft.com/office/powerpoint/2010/main" val="1103011825"/>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bwMode="auto">
          <a:xfrm>
            <a:off x="3779912" y="764704"/>
            <a:ext cx="2304256" cy="432048"/>
          </a:xfrm>
          <a:prstGeom prst="rect">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0" name="Rectangle 9"/>
          <p:cNvSpPr/>
          <p:nvPr/>
        </p:nvSpPr>
        <p:spPr>
          <a:xfrm>
            <a:off x="592139" y="369240"/>
            <a:ext cx="7796286" cy="769441"/>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Goal-directed joint action: an event with two or more agents which, taken as a whole, is directed to a goal.</a:t>
            </a:r>
            <a:endParaRPr lang="en-US" i="0" dirty="0">
              <a:effectLst>
                <a:glow rad="101600">
                  <a:schemeClr val="tx1">
                    <a:alpha val="75000"/>
                  </a:schemeClr>
                </a:glow>
              </a:effectLst>
            </a:endParaRPr>
          </a:p>
        </p:txBody>
      </p:sp>
    </p:spTree>
    <p:extLst>
      <p:ext uri="{BB962C8B-B14F-4D97-AF65-F5344CB8AC3E}">
        <p14:creationId xmlns:p14="http://schemas.microsoft.com/office/powerpoint/2010/main" val="3888071435"/>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bwMode="auto">
          <a:xfrm>
            <a:off x="0" y="1916832"/>
            <a:ext cx="3779912" cy="4941168"/>
          </a:xfrm>
          <a:prstGeom prst="rect">
            <a:avLst/>
          </a:prstGeom>
          <a:solidFill>
            <a:schemeClr val="tx1">
              <a:alpha val="5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7" name="Rectangle 16"/>
          <p:cNvSpPr/>
          <p:nvPr/>
        </p:nvSpPr>
        <p:spPr bwMode="auto">
          <a:xfrm>
            <a:off x="3779912" y="764704"/>
            <a:ext cx="2304256" cy="432048"/>
          </a:xfrm>
          <a:prstGeom prst="rect">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0" name="Rectangle 9"/>
          <p:cNvSpPr/>
          <p:nvPr/>
        </p:nvSpPr>
        <p:spPr>
          <a:xfrm>
            <a:off x="592139" y="369240"/>
            <a:ext cx="7796286" cy="769441"/>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Goal-directed joint action: an event with two or more agents which, taken as a whole, is directed to a goal.</a:t>
            </a:r>
            <a:endParaRPr lang="en-US" i="0" dirty="0">
              <a:effectLst>
                <a:glow rad="101600">
                  <a:schemeClr val="tx1">
                    <a:alpha val="75000"/>
                  </a:schemeClr>
                </a:glow>
              </a:effectLst>
            </a:endParaRPr>
          </a:p>
        </p:txBody>
      </p:sp>
      <p:pic>
        <p:nvPicPr>
          <p:cNvPr id="5" name="Picture 4" descr="table_cat_glass_inv.jpg"/>
          <p:cNvPicPr>
            <a:picLocks noChangeAspect="1"/>
          </p:cNvPicPr>
          <p:nvPr/>
        </p:nvPicPr>
        <p:blipFill>
          <a:blip r:embed="rId3">
            <a:lum/>
            <a:alphaModFix/>
          </a:blip>
          <a:stretch>
            <a:fillRect/>
          </a:stretch>
        </p:blipFill>
        <p:spPr>
          <a:xfrm>
            <a:off x="2743201" y="3006156"/>
            <a:ext cx="5454399" cy="3679825"/>
          </a:xfrm>
          <a:prstGeom prst="rect">
            <a:avLst/>
          </a:prstGeom>
        </p:spPr>
      </p:pic>
      <p:pic>
        <p:nvPicPr>
          <p:cNvPr id="6" name="Picture 5" descr="ayesha_beatrice_oh_inv.jpg"/>
          <p:cNvPicPr>
            <a:picLocks noChangeAspect="1"/>
          </p:cNvPicPr>
          <p:nvPr/>
        </p:nvPicPr>
        <p:blipFill>
          <a:blip r:embed="rId4">
            <a:lum bright="5000" contrast="10000"/>
          </a:blip>
          <a:stretch>
            <a:fillRect/>
          </a:stretch>
        </p:blipFill>
        <p:spPr>
          <a:xfrm>
            <a:off x="152400" y="3505202"/>
            <a:ext cx="2622550" cy="3180779"/>
          </a:xfrm>
          <a:prstGeom prst="rect">
            <a:avLst/>
          </a:prstGeom>
        </p:spPr>
      </p:pic>
    </p:spTree>
    <p:extLst>
      <p:ext uri="{BB962C8B-B14F-4D97-AF65-F5344CB8AC3E}">
        <p14:creationId xmlns:p14="http://schemas.microsoft.com/office/powerpoint/2010/main" val="3091346874"/>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592139" y="369240"/>
            <a:ext cx="7796286" cy="769441"/>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Goal-directed joint action: an event with two or more agents which, taken as a whole, is directed to a goal.</a:t>
            </a:r>
            <a:endParaRPr lang="en-US" i="0" dirty="0">
              <a:effectLst>
                <a:glow rad="101600">
                  <a:schemeClr val="tx1">
                    <a:alpha val="75000"/>
                  </a:schemeClr>
                </a:glow>
              </a:effectLst>
            </a:endParaRPr>
          </a:p>
        </p:txBody>
      </p:sp>
      <p:pic>
        <p:nvPicPr>
          <p:cNvPr id="3" name="Picture 2" descr="table_cat_glass_inv.jpg"/>
          <p:cNvPicPr>
            <a:picLocks noChangeAspect="1"/>
          </p:cNvPicPr>
          <p:nvPr/>
        </p:nvPicPr>
        <p:blipFill>
          <a:blip r:embed="rId3">
            <a:lum/>
            <a:alphaModFix/>
          </a:blip>
          <a:stretch>
            <a:fillRect/>
          </a:stretch>
        </p:blipFill>
        <p:spPr>
          <a:xfrm>
            <a:off x="2743201" y="3006156"/>
            <a:ext cx="5454399" cy="3679825"/>
          </a:xfrm>
          <a:prstGeom prst="rect">
            <a:avLst/>
          </a:prstGeom>
        </p:spPr>
      </p:pic>
      <p:pic>
        <p:nvPicPr>
          <p:cNvPr id="4" name="Picture 3" descr="ayesha_beatrice_oh_inv.jpg"/>
          <p:cNvPicPr>
            <a:picLocks noChangeAspect="1"/>
          </p:cNvPicPr>
          <p:nvPr/>
        </p:nvPicPr>
        <p:blipFill>
          <a:blip r:embed="rId4">
            <a:lum bright="5000" contrast="10000"/>
          </a:blip>
          <a:stretch>
            <a:fillRect/>
          </a:stretch>
        </p:blipFill>
        <p:spPr>
          <a:xfrm>
            <a:off x="152400" y="3505202"/>
            <a:ext cx="2622550" cy="3180779"/>
          </a:xfrm>
          <a:prstGeom prst="rect">
            <a:avLst/>
          </a:prstGeom>
        </p:spPr>
      </p:pic>
    </p:spTree>
    <p:extLst>
      <p:ext uri="{BB962C8B-B14F-4D97-AF65-F5344CB8AC3E}">
        <p14:creationId xmlns:p14="http://schemas.microsoft.com/office/powerpoint/2010/main" val="3294524641"/>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bwMode="auto">
          <a:xfrm>
            <a:off x="512904" y="2659592"/>
            <a:ext cx="1656184" cy="2736304"/>
          </a:xfrm>
          <a:prstGeom prst="roundRect">
            <a:avLst/>
          </a:prstGeom>
          <a:solidFill>
            <a:srgbClr val="000000"/>
          </a:solidFill>
          <a:ln w="38100"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4" name="Oval 3"/>
          <p:cNvSpPr/>
          <p:nvPr/>
        </p:nvSpPr>
        <p:spPr bwMode="auto">
          <a:xfrm>
            <a:off x="755577" y="292494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act</a:t>
            </a:r>
            <a:endParaRPr kumimoji="0" lang="en-US" sz="2200" b="0" i="0" u="none" strike="noStrike" cap="none" normalizeH="0" baseline="0" dirty="0">
              <a:ln>
                <a:noFill/>
              </a:ln>
              <a:solidFill>
                <a:schemeClr val="bg1"/>
              </a:solidFill>
              <a:effectLst/>
              <a:latin typeface="Myriad Web" charset="0"/>
            </a:endParaRPr>
          </a:p>
        </p:txBody>
      </p:sp>
      <p:sp>
        <p:nvSpPr>
          <p:cNvPr id="5" name="Oval 4"/>
          <p:cNvSpPr/>
          <p:nvPr/>
        </p:nvSpPr>
        <p:spPr bwMode="auto">
          <a:xfrm>
            <a:off x="5580112" y="184482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6" name="Oval 5"/>
          <p:cNvSpPr/>
          <p:nvPr/>
        </p:nvSpPr>
        <p:spPr bwMode="auto">
          <a:xfrm>
            <a:off x="6660232" y="2708920"/>
            <a:ext cx="1008112" cy="1008112"/>
          </a:xfrm>
          <a:prstGeom prst="ellipse">
            <a:avLst/>
          </a:prstGeom>
          <a:solidFill>
            <a:schemeClr val="tx1"/>
          </a:solidFill>
          <a:ln w="38100" cap="flat" cmpd="sng" algn="ctr">
            <a:noFill/>
            <a:prstDash val="solid"/>
            <a:round/>
            <a:headEnd type="none" w="med" len="med"/>
            <a:tailEnd type="none" w="med" len="med"/>
          </a:ln>
          <a:effectLst>
            <a:glow rad="444500">
              <a:schemeClr val="bg1"/>
            </a:glow>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7" name="Oval 6"/>
          <p:cNvSpPr/>
          <p:nvPr/>
        </p:nvSpPr>
        <p:spPr bwMode="auto">
          <a:xfrm>
            <a:off x="5868144" y="3789040"/>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8" name="Oval 7"/>
          <p:cNvSpPr/>
          <p:nvPr/>
        </p:nvSpPr>
        <p:spPr bwMode="auto">
          <a:xfrm>
            <a:off x="5436096" y="508518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9" name="Oval 8"/>
          <p:cNvSpPr/>
          <p:nvPr/>
        </p:nvSpPr>
        <p:spPr bwMode="auto">
          <a:xfrm>
            <a:off x="899592" y="4077072"/>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act</a:t>
            </a:r>
            <a:endParaRPr kumimoji="0" lang="en-US" sz="2200" b="0" i="0" u="none" strike="noStrike" cap="none" normalizeH="0" baseline="0" dirty="0">
              <a:ln>
                <a:noFill/>
              </a:ln>
              <a:solidFill>
                <a:schemeClr val="bg1"/>
              </a:solidFill>
              <a:effectLst/>
              <a:latin typeface="Myriad Web" charset="0"/>
            </a:endParaRPr>
          </a:p>
        </p:txBody>
      </p:sp>
      <p:sp>
        <p:nvSpPr>
          <p:cNvPr id="11" name="Rectangle 10"/>
          <p:cNvSpPr/>
          <p:nvPr/>
        </p:nvSpPr>
        <p:spPr bwMode="auto">
          <a:xfrm>
            <a:off x="3779912" y="764704"/>
            <a:ext cx="2304256" cy="432048"/>
          </a:xfrm>
          <a:prstGeom prst="rect">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2" name="Rectangle 11"/>
          <p:cNvSpPr/>
          <p:nvPr/>
        </p:nvSpPr>
        <p:spPr>
          <a:xfrm>
            <a:off x="592139" y="369240"/>
            <a:ext cx="7796286" cy="769441"/>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Goal-directed joint action: an event with two or more agents which, taken as a whole, is directed to a goal.</a:t>
            </a:r>
            <a:endParaRPr lang="en-US" i="0" dirty="0">
              <a:effectLst>
                <a:glow rad="101600">
                  <a:schemeClr val="tx1">
                    <a:alpha val="75000"/>
                  </a:schemeClr>
                </a:glow>
              </a:effectLst>
            </a:endParaRPr>
          </a:p>
        </p:txBody>
      </p:sp>
    </p:spTree>
    <p:extLst>
      <p:ext uri="{BB962C8B-B14F-4D97-AF65-F5344CB8AC3E}">
        <p14:creationId xmlns:p14="http://schemas.microsoft.com/office/powerpoint/2010/main" val="3567409373"/>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bwMode="auto">
          <a:xfrm>
            <a:off x="512904" y="2659592"/>
            <a:ext cx="1656184" cy="2736304"/>
          </a:xfrm>
          <a:prstGeom prst="roundRect">
            <a:avLst/>
          </a:prstGeom>
          <a:solidFill>
            <a:srgbClr val="000000"/>
          </a:solidFill>
          <a:ln w="38100"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4" name="Oval 3"/>
          <p:cNvSpPr/>
          <p:nvPr/>
        </p:nvSpPr>
        <p:spPr bwMode="auto">
          <a:xfrm>
            <a:off x="755577" y="292494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act</a:t>
            </a:r>
            <a:endParaRPr kumimoji="0" lang="en-US" sz="2200" b="0" i="0" u="none" strike="noStrike" cap="none" normalizeH="0" baseline="0" dirty="0">
              <a:ln>
                <a:noFill/>
              </a:ln>
              <a:solidFill>
                <a:schemeClr val="bg1"/>
              </a:solidFill>
              <a:effectLst/>
              <a:latin typeface="Myriad Web" charset="0"/>
            </a:endParaRPr>
          </a:p>
        </p:txBody>
      </p:sp>
      <p:sp>
        <p:nvSpPr>
          <p:cNvPr id="5" name="Oval 4"/>
          <p:cNvSpPr/>
          <p:nvPr/>
        </p:nvSpPr>
        <p:spPr bwMode="auto">
          <a:xfrm>
            <a:off x="5580112" y="184482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6" name="Oval 5"/>
          <p:cNvSpPr/>
          <p:nvPr/>
        </p:nvSpPr>
        <p:spPr bwMode="auto">
          <a:xfrm>
            <a:off x="6660232" y="2708920"/>
            <a:ext cx="1008112" cy="1008112"/>
          </a:xfrm>
          <a:prstGeom prst="ellipse">
            <a:avLst/>
          </a:prstGeom>
          <a:solidFill>
            <a:schemeClr val="tx1"/>
          </a:solidFill>
          <a:ln w="38100" cap="flat" cmpd="sng" algn="ctr">
            <a:noFill/>
            <a:prstDash val="solid"/>
            <a:round/>
            <a:headEnd type="none" w="med" len="med"/>
            <a:tailEnd type="none" w="med" len="med"/>
          </a:ln>
          <a:effectLst>
            <a:glow rad="444500">
              <a:schemeClr val="bg1"/>
            </a:glow>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7" name="Oval 6"/>
          <p:cNvSpPr/>
          <p:nvPr/>
        </p:nvSpPr>
        <p:spPr bwMode="auto">
          <a:xfrm>
            <a:off x="5868144" y="3789040"/>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8" name="Oval 7"/>
          <p:cNvSpPr/>
          <p:nvPr/>
        </p:nvSpPr>
        <p:spPr bwMode="auto">
          <a:xfrm>
            <a:off x="5436096" y="508518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9" name="Oval 8"/>
          <p:cNvSpPr/>
          <p:nvPr/>
        </p:nvSpPr>
        <p:spPr bwMode="auto">
          <a:xfrm>
            <a:off x="899592" y="4077072"/>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act</a:t>
            </a:r>
            <a:endParaRPr kumimoji="0" lang="en-US" sz="2200" b="0" i="0" u="none" strike="noStrike" cap="none" normalizeH="0" baseline="0" dirty="0">
              <a:ln>
                <a:noFill/>
              </a:ln>
              <a:solidFill>
                <a:schemeClr val="bg1"/>
              </a:solidFill>
              <a:effectLst/>
              <a:latin typeface="Myriad Web" charset="0"/>
            </a:endParaRPr>
          </a:p>
        </p:txBody>
      </p:sp>
      <p:cxnSp>
        <p:nvCxnSpPr>
          <p:cNvPr id="11" name="Curved Connector 10"/>
          <p:cNvCxnSpPr>
            <a:stCxn id="12" idx="0"/>
          </p:cNvCxnSpPr>
          <p:nvPr/>
        </p:nvCxnSpPr>
        <p:spPr bwMode="auto">
          <a:xfrm rot="5400000" flipH="1" flipV="1">
            <a:off x="4860032" y="2492896"/>
            <a:ext cx="1080120" cy="2520280"/>
          </a:xfrm>
          <a:prstGeom prst="curvedConnector2">
            <a:avLst/>
          </a:prstGeom>
          <a:solidFill>
            <a:srgbClr val="00B8FF"/>
          </a:solidFill>
          <a:ln w="38100" cap="flat" cmpd="sng" algn="ctr">
            <a:solidFill>
              <a:srgbClr val="FFFFFF"/>
            </a:solidFill>
            <a:prstDash val="solid"/>
            <a:round/>
            <a:headEnd type="none" w="med" len="med"/>
            <a:tailEnd type="arrow"/>
          </a:ln>
          <a:effectLst>
            <a:glow rad="50800">
              <a:schemeClr val="tx1">
                <a:alpha val="75000"/>
              </a:schemeClr>
            </a:glow>
          </a:effectLst>
        </p:spPr>
      </p:cxnSp>
      <p:sp>
        <p:nvSpPr>
          <p:cNvPr id="12" name="Rounded Rectangle 11"/>
          <p:cNvSpPr/>
          <p:nvPr/>
        </p:nvSpPr>
        <p:spPr bwMode="auto">
          <a:xfrm>
            <a:off x="3419873" y="4293096"/>
            <a:ext cx="1440160" cy="864096"/>
          </a:xfrm>
          <a:prstGeom prst="roundRect">
            <a:avLst/>
          </a:prstGeom>
          <a:solidFill>
            <a:srgbClr val="FFFFFF"/>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tx1"/>
                </a:solidFill>
                <a:effectLst/>
                <a:latin typeface="Myriad Web" charset="0"/>
              </a:rPr>
              <a:t>shared intention</a:t>
            </a:r>
            <a:endParaRPr kumimoji="0" lang="en-US" sz="2200" b="0" i="0" u="none" strike="noStrike" cap="none" normalizeH="0" baseline="0" dirty="0">
              <a:ln>
                <a:noFill/>
              </a:ln>
              <a:solidFill>
                <a:schemeClr val="tx1"/>
              </a:solidFill>
              <a:effectLst/>
              <a:latin typeface="Myriad Web" charset="0"/>
            </a:endParaRPr>
          </a:p>
        </p:txBody>
      </p:sp>
      <p:cxnSp>
        <p:nvCxnSpPr>
          <p:cNvPr id="13" name="Curved Connector 12"/>
          <p:cNvCxnSpPr>
            <a:stCxn id="12" idx="0"/>
          </p:cNvCxnSpPr>
          <p:nvPr/>
        </p:nvCxnSpPr>
        <p:spPr bwMode="auto">
          <a:xfrm rot="16200000" flipV="1">
            <a:off x="2843808" y="2996952"/>
            <a:ext cx="648072" cy="1944216"/>
          </a:xfrm>
          <a:prstGeom prst="curvedConnector2">
            <a:avLst/>
          </a:prstGeom>
          <a:solidFill>
            <a:srgbClr val="00B8FF"/>
          </a:solidFill>
          <a:ln w="38100" cap="flat" cmpd="sng" algn="ctr">
            <a:solidFill>
              <a:srgbClr val="FFFFFF"/>
            </a:solidFill>
            <a:prstDash val="solid"/>
            <a:round/>
            <a:headEnd type="none" w="med" len="med"/>
            <a:tailEnd type="arrow"/>
          </a:ln>
          <a:effectLst/>
        </p:spPr>
      </p:cxnSp>
      <p:sp>
        <p:nvSpPr>
          <p:cNvPr id="14" name="Text Box 2"/>
          <p:cNvSpPr txBox="1">
            <a:spLocks noChangeArrowheads="1"/>
          </p:cNvSpPr>
          <p:nvPr/>
        </p:nvSpPr>
        <p:spPr bwMode="auto">
          <a:xfrm rot="808668">
            <a:off x="2472886" y="3393613"/>
            <a:ext cx="1640855" cy="433068"/>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dirty="0" smtClean="0"/>
              <a:t>coordinates</a:t>
            </a:r>
            <a:endParaRPr lang="en-US" dirty="0"/>
          </a:p>
        </p:txBody>
      </p:sp>
      <p:sp>
        <p:nvSpPr>
          <p:cNvPr id="15" name="Text Box 2"/>
          <p:cNvSpPr txBox="1">
            <a:spLocks noChangeArrowheads="1"/>
          </p:cNvSpPr>
          <p:nvPr/>
        </p:nvSpPr>
        <p:spPr bwMode="auto">
          <a:xfrm rot="20189720">
            <a:off x="4271476" y="3063202"/>
            <a:ext cx="1640855" cy="433068"/>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dirty="0" smtClean="0"/>
              <a:t>represents</a:t>
            </a:r>
            <a:endParaRPr lang="en-US" dirty="0"/>
          </a:p>
        </p:txBody>
      </p:sp>
      <p:sp>
        <p:nvSpPr>
          <p:cNvPr id="16" name="Rectangle 15"/>
          <p:cNvSpPr/>
          <p:nvPr/>
        </p:nvSpPr>
        <p:spPr bwMode="auto">
          <a:xfrm>
            <a:off x="3779912" y="764704"/>
            <a:ext cx="2304256" cy="432048"/>
          </a:xfrm>
          <a:prstGeom prst="rect">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7" name="Rectangle 16"/>
          <p:cNvSpPr/>
          <p:nvPr/>
        </p:nvSpPr>
        <p:spPr>
          <a:xfrm>
            <a:off x="592139" y="369240"/>
            <a:ext cx="7796286" cy="769441"/>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Goal-directed joint action: an event with two or more agents which, taken as a whole, is directed to a goal.</a:t>
            </a:r>
            <a:endParaRPr lang="en-US" i="0" dirty="0">
              <a:effectLst>
                <a:glow rad="101600">
                  <a:schemeClr val="tx1">
                    <a:alpha val="75000"/>
                  </a:schemeClr>
                </a:glow>
              </a:effectLst>
            </a:endParaRPr>
          </a:p>
        </p:txBody>
      </p:sp>
    </p:spTree>
    <p:extLst>
      <p:ext uri="{BB962C8B-B14F-4D97-AF65-F5344CB8AC3E}">
        <p14:creationId xmlns:p14="http://schemas.microsoft.com/office/powerpoint/2010/main" val="1089487800"/>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bwMode="auto">
          <a:xfrm>
            <a:off x="512904" y="2659592"/>
            <a:ext cx="1656184" cy="2736304"/>
          </a:xfrm>
          <a:prstGeom prst="roundRect">
            <a:avLst/>
          </a:prstGeom>
          <a:solidFill>
            <a:srgbClr val="000000"/>
          </a:solidFill>
          <a:ln w="38100"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4" name="Oval 3"/>
          <p:cNvSpPr/>
          <p:nvPr/>
        </p:nvSpPr>
        <p:spPr bwMode="auto">
          <a:xfrm>
            <a:off x="755577" y="292494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act</a:t>
            </a:r>
            <a:endParaRPr kumimoji="0" lang="en-US" sz="2200" b="0" i="0" u="none" strike="noStrike" cap="none" normalizeH="0" baseline="0" dirty="0">
              <a:ln>
                <a:noFill/>
              </a:ln>
              <a:solidFill>
                <a:schemeClr val="bg1"/>
              </a:solidFill>
              <a:effectLst/>
              <a:latin typeface="Myriad Web" charset="0"/>
            </a:endParaRPr>
          </a:p>
        </p:txBody>
      </p:sp>
      <p:sp>
        <p:nvSpPr>
          <p:cNvPr id="5" name="Oval 4"/>
          <p:cNvSpPr/>
          <p:nvPr/>
        </p:nvSpPr>
        <p:spPr bwMode="auto">
          <a:xfrm>
            <a:off x="5580112" y="184482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6" name="Oval 5"/>
          <p:cNvSpPr/>
          <p:nvPr/>
        </p:nvSpPr>
        <p:spPr bwMode="auto">
          <a:xfrm>
            <a:off x="6660232" y="2708920"/>
            <a:ext cx="1008112" cy="1008112"/>
          </a:xfrm>
          <a:prstGeom prst="ellipse">
            <a:avLst/>
          </a:prstGeom>
          <a:solidFill>
            <a:schemeClr val="tx1"/>
          </a:solidFill>
          <a:ln w="38100" cap="flat" cmpd="sng" algn="ctr">
            <a:noFill/>
            <a:prstDash val="solid"/>
            <a:round/>
            <a:headEnd type="none" w="med" len="med"/>
            <a:tailEnd type="none" w="med" len="med"/>
          </a:ln>
          <a:effectLst>
            <a:glow rad="444500">
              <a:schemeClr val="bg1"/>
            </a:glow>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7" name="Oval 6"/>
          <p:cNvSpPr/>
          <p:nvPr/>
        </p:nvSpPr>
        <p:spPr bwMode="auto">
          <a:xfrm>
            <a:off x="5868144" y="3789040"/>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8" name="Oval 7"/>
          <p:cNvSpPr/>
          <p:nvPr/>
        </p:nvSpPr>
        <p:spPr bwMode="auto">
          <a:xfrm>
            <a:off x="5436096" y="508518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9" name="Oval 8"/>
          <p:cNvSpPr/>
          <p:nvPr/>
        </p:nvSpPr>
        <p:spPr bwMode="auto">
          <a:xfrm>
            <a:off x="899592" y="4077072"/>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act</a:t>
            </a:r>
            <a:endParaRPr kumimoji="0" lang="en-US" sz="2200" b="0" i="0" u="none" strike="noStrike" cap="none" normalizeH="0" baseline="0" dirty="0">
              <a:ln>
                <a:noFill/>
              </a:ln>
              <a:solidFill>
                <a:schemeClr val="bg1"/>
              </a:solidFill>
              <a:effectLst/>
              <a:latin typeface="Myriad Web" charset="0"/>
            </a:endParaRPr>
          </a:p>
        </p:txBody>
      </p:sp>
      <p:cxnSp>
        <p:nvCxnSpPr>
          <p:cNvPr id="11" name="Curved Connector 10"/>
          <p:cNvCxnSpPr>
            <a:stCxn id="12" idx="0"/>
          </p:cNvCxnSpPr>
          <p:nvPr/>
        </p:nvCxnSpPr>
        <p:spPr bwMode="auto">
          <a:xfrm rot="5400000" flipH="1" flipV="1">
            <a:off x="4860032" y="2492896"/>
            <a:ext cx="1080120" cy="2520280"/>
          </a:xfrm>
          <a:prstGeom prst="curvedConnector2">
            <a:avLst/>
          </a:prstGeom>
          <a:solidFill>
            <a:srgbClr val="00B8FF"/>
          </a:solidFill>
          <a:ln w="38100" cap="flat" cmpd="sng" algn="ctr">
            <a:solidFill>
              <a:schemeClr val="tx1">
                <a:lumMod val="50000"/>
                <a:lumOff val="50000"/>
              </a:schemeClr>
            </a:solidFill>
            <a:prstDash val="solid"/>
            <a:round/>
            <a:headEnd type="none" w="med" len="med"/>
            <a:tailEnd type="arrow"/>
          </a:ln>
          <a:effectLst>
            <a:glow rad="50800">
              <a:schemeClr val="tx1">
                <a:alpha val="75000"/>
              </a:schemeClr>
            </a:glow>
          </a:effectLst>
        </p:spPr>
      </p:cxnSp>
      <p:sp>
        <p:nvSpPr>
          <p:cNvPr id="12" name="Rounded Rectangle 11"/>
          <p:cNvSpPr/>
          <p:nvPr/>
        </p:nvSpPr>
        <p:spPr bwMode="auto">
          <a:xfrm>
            <a:off x="3419873" y="4293096"/>
            <a:ext cx="1440160" cy="864096"/>
          </a:xfrm>
          <a:prstGeom prst="roundRect">
            <a:avLst/>
          </a:prstGeom>
          <a:solidFill>
            <a:schemeClr val="tx1">
              <a:lumMod val="50000"/>
              <a:lumOff val="50000"/>
            </a:schemeClr>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tx1"/>
                </a:solidFill>
                <a:effectLst/>
                <a:latin typeface="Myriad Web" charset="0"/>
              </a:rPr>
              <a:t>shared intention</a:t>
            </a:r>
            <a:endParaRPr kumimoji="0" lang="en-US" sz="2200" b="0" i="0" u="none" strike="noStrike" cap="none" normalizeH="0" baseline="0" dirty="0">
              <a:ln>
                <a:noFill/>
              </a:ln>
              <a:solidFill>
                <a:schemeClr val="tx1"/>
              </a:solidFill>
              <a:effectLst/>
              <a:latin typeface="Myriad Web" charset="0"/>
            </a:endParaRPr>
          </a:p>
        </p:txBody>
      </p:sp>
      <p:cxnSp>
        <p:nvCxnSpPr>
          <p:cNvPr id="13" name="Curved Connector 12"/>
          <p:cNvCxnSpPr>
            <a:stCxn id="12" idx="0"/>
          </p:cNvCxnSpPr>
          <p:nvPr/>
        </p:nvCxnSpPr>
        <p:spPr bwMode="auto">
          <a:xfrm rot="16200000" flipV="1">
            <a:off x="2843808" y="2996952"/>
            <a:ext cx="648072" cy="1944216"/>
          </a:xfrm>
          <a:prstGeom prst="curvedConnector2">
            <a:avLst/>
          </a:prstGeom>
          <a:solidFill>
            <a:srgbClr val="00B8FF"/>
          </a:solidFill>
          <a:ln w="38100" cap="flat" cmpd="sng" algn="ctr">
            <a:solidFill>
              <a:schemeClr val="tx1">
                <a:lumMod val="50000"/>
                <a:lumOff val="50000"/>
              </a:schemeClr>
            </a:solidFill>
            <a:prstDash val="solid"/>
            <a:round/>
            <a:headEnd type="none" w="med" len="med"/>
            <a:tailEnd type="arrow"/>
          </a:ln>
          <a:effectLst/>
        </p:spPr>
      </p:cxnSp>
      <p:sp>
        <p:nvSpPr>
          <p:cNvPr id="14" name="Text Box 2"/>
          <p:cNvSpPr txBox="1">
            <a:spLocks noChangeArrowheads="1"/>
          </p:cNvSpPr>
          <p:nvPr/>
        </p:nvSpPr>
        <p:spPr bwMode="auto">
          <a:xfrm rot="808668">
            <a:off x="2472886" y="3393613"/>
            <a:ext cx="1640855" cy="433068"/>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dirty="0" smtClean="0">
                <a:solidFill>
                  <a:srgbClr val="595959"/>
                </a:solidFill>
              </a:rPr>
              <a:t>coordinates</a:t>
            </a:r>
            <a:endParaRPr lang="en-US" dirty="0">
              <a:solidFill>
                <a:srgbClr val="595959"/>
              </a:solidFill>
            </a:endParaRPr>
          </a:p>
        </p:txBody>
      </p:sp>
      <p:sp>
        <p:nvSpPr>
          <p:cNvPr id="15" name="Text Box 2"/>
          <p:cNvSpPr txBox="1">
            <a:spLocks noChangeArrowheads="1"/>
          </p:cNvSpPr>
          <p:nvPr/>
        </p:nvSpPr>
        <p:spPr bwMode="auto">
          <a:xfrm rot="20189720">
            <a:off x="4271476" y="3063202"/>
            <a:ext cx="1640855" cy="433068"/>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dirty="0" smtClean="0">
                <a:solidFill>
                  <a:srgbClr val="595959"/>
                </a:solidFill>
              </a:rPr>
              <a:t>represents</a:t>
            </a:r>
            <a:endParaRPr lang="en-US" dirty="0">
              <a:solidFill>
                <a:srgbClr val="595959"/>
              </a:solidFill>
            </a:endParaRPr>
          </a:p>
        </p:txBody>
      </p:sp>
      <p:cxnSp>
        <p:nvCxnSpPr>
          <p:cNvPr id="16" name="Curved Connector 15"/>
          <p:cNvCxnSpPr>
            <a:stCxn id="17" idx="0"/>
          </p:cNvCxnSpPr>
          <p:nvPr/>
        </p:nvCxnSpPr>
        <p:spPr bwMode="auto">
          <a:xfrm rot="15868923" flipH="1">
            <a:off x="4527243" y="1093307"/>
            <a:ext cx="1080120" cy="3096344"/>
          </a:xfrm>
          <a:prstGeom prst="curvedConnector2">
            <a:avLst/>
          </a:prstGeom>
          <a:solidFill>
            <a:srgbClr val="00B8FF"/>
          </a:solidFill>
          <a:ln w="38100" cap="flat" cmpd="sng" algn="ctr">
            <a:solidFill>
              <a:srgbClr val="FFFFFF"/>
            </a:solidFill>
            <a:prstDash val="solid"/>
            <a:round/>
            <a:headEnd type="none" w="med" len="med"/>
            <a:tailEnd type="none"/>
          </a:ln>
          <a:effectLst>
            <a:glow rad="50800">
              <a:schemeClr val="tx1">
                <a:alpha val="75000"/>
              </a:schemeClr>
            </a:glow>
          </a:effectLst>
        </p:spPr>
      </p:cxnSp>
      <p:sp>
        <p:nvSpPr>
          <p:cNvPr id="17" name="Rounded Rectangle 16"/>
          <p:cNvSpPr/>
          <p:nvPr/>
        </p:nvSpPr>
        <p:spPr bwMode="auto">
          <a:xfrm rot="21268923" flipV="1">
            <a:off x="2136684" y="1390696"/>
            <a:ext cx="2592288" cy="864096"/>
          </a:xfrm>
          <a:prstGeom prst="roundRect">
            <a:avLst/>
          </a:prstGeom>
          <a:solidFill>
            <a:srgbClr val="FFFFFF"/>
          </a:solidFill>
          <a:ln w="38100" cap="flat" cmpd="sng" algn="ctr">
            <a:noFill/>
            <a:prstDash val="solid"/>
            <a:round/>
            <a:headEnd type="none" w="med" len="med"/>
            <a:tailEnd type="none" w="med" len="med"/>
          </a:ln>
          <a:effectLst>
            <a:glow rad="254000">
              <a:schemeClr val="tx1">
                <a:alpha val="75000"/>
              </a:schemeClr>
            </a:glow>
          </a:effectLst>
        </p:spPr>
        <p:txBody>
          <a:bodyPr vert="horz" wrap="square" lIns="91440" tIns="45720" rIns="91440" bIns="45720" numCol="1" rtlCol="0" anchor="ctr" anchorCtr="0" compatLnSpc="1">
            <a:prstTxWarp prst="textNoShape">
              <a:avLst/>
            </a:prstTxWarp>
            <a:scene3d>
              <a:camera prst="orthographicFront">
                <a:rot lat="0" lon="0" rev="10800000"/>
              </a:camera>
              <a:lightRig rig="threePt" dir="t"/>
            </a:scene3d>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tx1"/>
                </a:solidFill>
                <a:effectLst/>
                <a:latin typeface="Myriad Web" charset="0"/>
              </a:rPr>
              <a:t>???</a:t>
            </a:r>
            <a:endParaRPr kumimoji="0" lang="en-US" sz="2200" b="0" i="0" u="none" strike="noStrike" cap="none" normalizeH="0" baseline="0" dirty="0">
              <a:ln>
                <a:noFill/>
              </a:ln>
              <a:solidFill>
                <a:schemeClr val="tx1"/>
              </a:solidFill>
              <a:effectLst/>
              <a:latin typeface="Myriad Web" charset="0"/>
            </a:endParaRPr>
          </a:p>
        </p:txBody>
      </p:sp>
      <p:cxnSp>
        <p:nvCxnSpPr>
          <p:cNvPr id="18" name="Curved Connector 17"/>
          <p:cNvCxnSpPr>
            <a:stCxn id="17" idx="0"/>
          </p:cNvCxnSpPr>
          <p:nvPr/>
        </p:nvCxnSpPr>
        <p:spPr bwMode="auto">
          <a:xfrm rot="5400000">
            <a:off x="2282954" y="2165574"/>
            <a:ext cx="1104202" cy="1278637"/>
          </a:xfrm>
          <a:prstGeom prst="curvedConnector2">
            <a:avLst/>
          </a:prstGeom>
          <a:solidFill>
            <a:srgbClr val="00B8FF"/>
          </a:solidFill>
          <a:ln w="38100" cap="flat" cmpd="sng" algn="ctr">
            <a:solidFill>
              <a:srgbClr val="FFFFFF"/>
            </a:solidFill>
            <a:prstDash val="solid"/>
            <a:round/>
            <a:headEnd type="none" w="med" len="med"/>
            <a:tailEnd type="none"/>
          </a:ln>
          <a:effectLst/>
        </p:spPr>
      </p:cxnSp>
      <p:sp>
        <p:nvSpPr>
          <p:cNvPr id="19" name="Rectangle 18"/>
          <p:cNvSpPr/>
          <p:nvPr/>
        </p:nvSpPr>
        <p:spPr bwMode="auto">
          <a:xfrm>
            <a:off x="3779912" y="764704"/>
            <a:ext cx="2304256" cy="432048"/>
          </a:xfrm>
          <a:prstGeom prst="rect">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0" name="Rectangle 19"/>
          <p:cNvSpPr/>
          <p:nvPr/>
        </p:nvSpPr>
        <p:spPr>
          <a:xfrm>
            <a:off x="592139" y="369240"/>
            <a:ext cx="7796286" cy="769441"/>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Goal-directed joint action: an event with two or more agents which, taken as a whole, is directed to a goal.</a:t>
            </a:r>
            <a:endParaRPr lang="en-US" i="0" dirty="0">
              <a:effectLst>
                <a:glow rad="101600">
                  <a:schemeClr val="tx1">
                    <a:alpha val="75000"/>
                  </a:schemeClr>
                </a:glow>
              </a:effectLst>
            </a:endParaRPr>
          </a:p>
        </p:txBody>
      </p:sp>
    </p:spTree>
    <p:extLst>
      <p:ext uri="{BB962C8B-B14F-4D97-AF65-F5344CB8AC3E}">
        <p14:creationId xmlns:p14="http://schemas.microsoft.com/office/powerpoint/2010/main" val="45938897"/>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a:spLocks noChangeArrowheads="1"/>
          </p:cNvSpPr>
          <p:nvPr/>
        </p:nvSpPr>
        <p:spPr bwMode="auto">
          <a:xfrm>
            <a:off x="592138" y="1289227"/>
            <a:ext cx="7940302" cy="1110177"/>
          </a:xfrm>
          <a:prstGeom prst="rect">
            <a:avLst/>
          </a:prstGeom>
          <a:solidFill>
            <a:schemeClr val="tx1"/>
          </a:solid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u="sng" dirty="0" smtClean="0"/>
              <a:t>G is a distributive goal</a:t>
            </a:r>
            <a:r>
              <a:rPr lang="en-US" i="0" dirty="0" smtClean="0"/>
              <a:t>: it is an outcome to which each agent’s actions are individually directed and it is possible that: all actions succeed relative to this outcome.</a:t>
            </a:r>
            <a:endParaRPr lang="en-US" i="0" u="sng" dirty="0" smtClean="0"/>
          </a:p>
        </p:txBody>
      </p:sp>
      <p:sp>
        <p:nvSpPr>
          <p:cNvPr id="4" name="Rectangle 3"/>
          <p:cNvSpPr/>
          <p:nvPr/>
        </p:nvSpPr>
        <p:spPr>
          <a:xfrm>
            <a:off x="592139" y="369240"/>
            <a:ext cx="7796286" cy="769441"/>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Goal-directed joint action: an event with two or more agents which, taken as a whole, is directed to a goal.</a:t>
            </a:r>
            <a:endParaRPr lang="en-US" i="0" dirty="0">
              <a:effectLst>
                <a:glow rad="101600">
                  <a:schemeClr val="tx1">
                    <a:alpha val="75000"/>
                  </a:schemeClr>
                </a:glow>
              </a:effectLst>
            </a:endParaRPr>
          </a:p>
        </p:txBody>
      </p:sp>
    </p:spTree>
    <p:extLst>
      <p:ext uri="{BB962C8B-B14F-4D97-AF65-F5344CB8AC3E}">
        <p14:creationId xmlns:p14="http://schemas.microsoft.com/office/powerpoint/2010/main" val="84413447"/>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a:spLocks noChangeArrowheads="1"/>
          </p:cNvSpPr>
          <p:nvPr/>
        </p:nvSpPr>
        <p:spPr bwMode="auto">
          <a:xfrm>
            <a:off x="592138" y="1289227"/>
            <a:ext cx="7940302" cy="1110177"/>
          </a:xfrm>
          <a:prstGeom prst="rect">
            <a:avLst/>
          </a:prstGeom>
          <a:solidFill>
            <a:schemeClr val="tx1"/>
          </a:solid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u="sng" dirty="0" smtClean="0"/>
              <a:t>G is a distributive goal</a:t>
            </a:r>
            <a:r>
              <a:rPr lang="en-US" i="0" dirty="0" smtClean="0"/>
              <a:t>: it is an outcome to which each agent’s actions are individually directed and it is possible that: all actions succeed relative to this outcome.</a:t>
            </a:r>
            <a:endParaRPr lang="en-US" i="0" u="sng" dirty="0" smtClean="0"/>
          </a:p>
        </p:txBody>
      </p:sp>
      <p:sp>
        <p:nvSpPr>
          <p:cNvPr id="4" name="Rectangle 3"/>
          <p:cNvSpPr/>
          <p:nvPr/>
        </p:nvSpPr>
        <p:spPr>
          <a:xfrm>
            <a:off x="592139" y="369240"/>
            <a:ext cx="7796286" cy="769441"/>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Goal-directed joint action: an event with two or more agents which, taken as a whole, is directed to a goal.</a:t>
            </a:r>
            <a:endParaRPr lang="en-US" i="0" dirty="0">
              <a:effectLst>
                <a:glow rad="101600">
                  <a:schemeClr val="tx1">
                    <a:alpha val="75000"/>
                  </a:schemeClr>
                </a:glow>
              </a:effectLst>
            </a:endParaRPr>
          </a:p>
        </p:txBody>
      </p:sp>
      <p:sp>
        <p:nvSpPr>
          <p:cNvPr id="5" name="Rectangle 4"/>
          <p:cNvSpPr/>
          <p:nvPr/>
        </p:nvSpPr>
        <p:spPr>
          <a:xfrm>
            <a:off x="359532" y="2854097"/>
            <a:ext cx="1440160" cy="769441"/>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Nora’s shooting</a:t>
            </a:r>
          </a:p>
        </p:txBody>
      </p:sp>
      <p:sp>
        <p:nvSpPr>
          <p:cNvPr id="6" name="Rectangle 5"/>
          <p:cNvSpPr/>
          <p:nvPr/>
        </p:nvSpPr>
        <p:spPr>
          <a:xfrm>
            <a:off x="359532" y="4510281"/>
            <a:ext cx="1440160" cy="769441"/>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Olive’s shooting</a:t>
            </a:r>
          </a:p>
        </p:txBody>
      </p:sp>
      <p:sp>
        <p:nvSpPr>
          <p:cNvPr id="7" name="Rectangle 6"/>
          <p:cNvSpPr/>
          <p:nvPr/>
        </p:nvSpPr>
        <p:spPr>
          <a:xfrm>
            <a:off x="2267745" y="3718193"/>
            <a:ext cx="1440160" cy="769441"/>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Fred’s death</a:t>
            </a:r>
          </a:p>
        </p:txBody>
      </p:sp>
      <p:sp>
        <p:nvSpPr>
          <p:cNvPr id="8" name="Oval 7"/>
          <p:cNvSpPr/>
          <p:nvPr/>
        </p:nvSpPr>
        <p:spPr bwMode="auto">
          <a:xfrm>
            <a:off x="395537" y="2566063"/>
            <a:ext cx="1440160" cy="1440160"/>
          </a:xfrm>
          <a:prstGeom prst="ellipse">
            <a:avLst/>
          </a:prstGeom>
          <a:noFill/>
          <a:ln w="38100" cap="flat" cmpd="sng" algn="ctr">
            <a:solidFill>
              <a:schemeClr val="bg1"/>
            </a:solidFill>
            <a:prstDash val="solid"/>
            <a:round/>
            <a:headEnd type="none" w="med" len="med"/>
            <a:tailEnd type="none" w="med" len="med"/>
          </a:ln>
          <a:effectLst>
            <a:glow rad="1524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9" name="Oval 8"/>
          <p:cNvSpPr/>
          <p:nvPr/>
        </p:nvSpPr>
        <p:spPr bwMode="auto">
          <a:xfrm>
            <a:off x="395537" y="4222247"/>
            <a:ext cx="1440160" cy="1440160"/>
          </a:xfrm>
          <a:prstGeom prst="ellipse">
            <a:avLst/>
          </a:prstGeom>
          <a:noFill/>
          <a:ln w="38100" cap="flat" cmpd="sng" algn="ctr">
            <a:solidFill>
              <a:schemeClr val="bg1"/>
            </a:solidFill>
            <a:prstDash val="solid"/>
            <a:round/>
            <a:headEnd type="none" w="med" len="med"/>
            <a:tailEnd type="none" w="med" len="med"/>
          </a:ln>
          <a:effectLst>
            <a:glow rad="1524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0" name="Oval 9"/>
          <p:cNvSpPr/>
          <p:nvPr/>
        </p:nvSpPr>
        <p:spPr bwMode="auto">
          <a:xfrm>
            <a:off x="2267745" y="3358151"/>
            <a:ext cx="1440160" cy="1440160"/>
          </a:xfrm>
          <a:prstGeom prst="ellipse">
            <a:avLst/>
          </a:prstGeom>
          <a:noFill/>
          <a:ln w="38100" cap="flat" cmpd="sng" algn="ctr">
            <a:solidFill>
              <a:schemeClr val="bg1"/>
            </a:solidFill>
            <a:prstDash val="solid"/>
            <a:round/>
            <a:headEnd type="none" w="med" len="med"/>
            <a:tailEnd type="none" w="med" len="med"/>
          </a:ln>
          <a:effectLst>
            <a:glow rad="1524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cxnSp>
        <p:nvCxnSpPr>
          <p:cNvPr id="11" name="Straight Arrow Connector 10"/>
          <p:cNvCxnSpPr/>
          <p:nvPr/>
        </p:nvCxnSpPr>
        <p:spPr bwMode="auto">
          <a:xfrm>
            <a:off x="1907704" y="3430159"/>
            <a:ext cx="432048" cy="288032"/>
          </a:xfrm>
          <a:prstGeom prst="straightConnector1">
            <a:avLst/>
          </a:prstGeom>
          <a:solidFill>
            <a:srgbClr val="00B8FF"/>
          </a:solidFill>
          <a:ln w="38100" cap="flat" cmpd="sng" algn="ctr">
            <a:solidFill>
              <a:srgbClr val="FFFFFF"/>
            </a:solidFill>
            <a:prstDash val="solid"/>
            <a:round/>
            <a:headEnd type="none" w="med" len="med"/>
            <a:tailEnd type="arrow"/>
          </a:ln>
          <a:effectLst>
            <a:glow rad="152400">
              <a:schemeClr val="tx1">
                <a:alpha val="75000"/>
              </a:schemeClr>
            </a:glow>
          </a:effectLst>
        </p:spPr>
      </p:cxnSp>
      <p:cxnSp>
        <p:nvCxnSpPr>
          <p:cNvPr id="12" name="Straight Arrow Connector 11"/>
          <p:cNvCxnSpPr/>
          <p:nvPr/>
        </p:nvCxnSpPr>
        <p:spPr bwMode="auto">
          <a:xfrm flipV="1">
            <a:off x="1907704" y="4438271"/>
            <a:ext cx="432048" cy="288032"/>
          </a:xfrm>
          <a:prstGeom prst="straightConnector1">
            <a:avLst/>
          </a:prstGeom>
          <a:solidFill>
            <a:srgbClr val="00B8FF"/>
          </a:solidFill>
          <a:ln w="38100" cap="flat" cmpd="sng" algn="ctr">
            <a:solidFill>
              <a:srgbClr val="FFFFFF"/>
            </a:solidFill>
            <a:prstDash val="solid"/>
            <a:round/>
            <a:headEnd type="none" w="med" len="med"/>
            <a:tailEnd type="arrow"/>
          </a:ln>
          <a:effectLst>
            <a:glow rad="152400">
              <a:schemeClr val="tx1">
                <a:alpha val="75000"/>
              </a:schemeClr>
            </a:glow>
          </a:effectLst>
        </p:spPr>
      </p:cxnSp>
      <p:sp>
        <p:nvSpPr>
          <p:cNvPr id="13" name="Left Brace 12"/>
          <p:cNvSpPr/>
          <p:nvPr/>
        </p:nvSpPr>
        <p:spPr bwMode="auto">
          <a:xfrm rot="16200000">
            <a:off x="1871700" y="4330260"/>
            <a:ext cx="288032" cy="3384376"/>
          </a:xfrm>
          <a:prstGeom prst="leftBrace">
            <a:avLst>
              <a:gd name="adj1" fmla="val 42544"/>
              <a:gd name="adj2" fmla="val 50000"/>
            </a:avLst>
          </a:prstGeom>
          <a:noFill/>
          <a:ln w="38100" cap="flat" cmpd="sng" algn="ctr">
            <a:solidFill>
              <a:srgbClr val="FFFFFF"/>
            </a:solidFill>
            <a:prstDash val="solid"/>
            <a:round/>
            <a:headEnd type="none" w="med" len="med"/>
            <a:tailEnd type="none" w="med" len="med"/>
          </a:ln>
          <a:effectLst>
            <a:glow rad="1016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4" name="Rectangle 13"/>
          <p:cNvSpPr/>
          <p:nvPr/>
        </p:nvSpPr>
        <p:spPr>
          <a:xfrm>
            <a:off x="431540" y="6310481"/>
            <a:ext cx="3168352"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Fred’s killing</a:t>
            </a:r>
          </a:p>
        </p:txBody>
      </p:sp>
    </p:spTree>
    <p:extLst>
      <p:ext uri="{BB962C8B-B14F-4D97-AF65-F5344CB8AC3E}">
        <p14:creationId xmlns:p14="http://schemas.microsoft.com/office/powerpoint/2010/main" val="265621672"/>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3"/>
          <p:cNvSpPr>
            <a:spLocks noChangeArrowheads="1"/>
          </p:cNvSpPr>
          <p:nvPr/>
        </p:nvSpPr>
        <p:spPr bwMode="auto">
          <a:xfrm>
            <a:off x="4572000" y="0"/>
            <a:ext cx="4572000" cy="68580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24578" name="Text Box 4"/>
          <p:cNvSpPr txBox="1">
            <a:spLocks noChangeArrowheads="1"/>
          </p:cNvSpPr>
          <p:nvPr/>
        </p:nvSpPr>
        <p:spPr bwMode="auto">
          <a:xfrm>
            <a:off x="4932363" y="404813"/>
            <a:ext cx="3816350" cy="212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dirty="0">
                <a:solidFill>
                  <a:schemeClr val="tx1"/>
                </a:solidFill>
              </a:rPr>
              <a:t>Representing perceptions, knowledge states and beliefs is hard</a:t>
            </a:r>
          </a:p>
          <a:p>
            <a:pPr eaLnBrk="1" hangingPunct="1">
              <a:spcBef>
                <a:spcPct val="50000"/>
              </a:spcBef>
            </a:pPr>
            <a:endParaRPr lang="en-GB" i="0" dirty="0">
              <a:solidFill>
                <a:schemeClr val="tx1"/>
              </a:solidFill>
            </a:endParaRPr>
          </a:p>
          <a:p>
            <a:pPr eaLnBrk="1" hangingPunct="1">
              <a:spcBef>
                <a:spcPct val="50000"/>
              </a:spcBef>
            </a:pPr>
            <a:endParaRPr lang="en-GB" i="0" dirty="0">
              <a:solidFill>
                <a:schemeClr val="tx1"/>
              </a:solidFill>
            </a:endParaRPr>
          </a:p>
        </p:txBody>
      </p:sp>
      <p:sp>
        <p:nvSpPr>
          <p:cNvPr id="24579" name="Text Box 6"/>
          <p:cNvSpPr txBox="1">
            <a:spLocks noChangeArrowheads="1"/>
          </p:cNvSpPr>
          <p:nvPr/>
        </p:nvSpPr>
        <p:spPr bwMode="auto">
          <a:xfrm>
            <a:off x="468313" y="404813"/>
            <a:ext cx="3816350" cy="6291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a:t>Theory of mind </a:t>
            </a:r>
            <a:r>
              <a:rPr lang="en-GB"/>
              <a:t>abilities </a:t>
            </a:r>
            <a:r>
              <a:rPr lang="en-GB" i="0"/>
              <a:t>are widespread</a:t>
            </a:r>
            <a:endParaRPr lang="en-GB"/>
          </a:p>
          <a:p>
            <a:pPr eaLnBrk="1" hangingPunct="1"/>
            <a:endParaRPr lang="en-GB" i="0"/>
          </a:p>
          <a:p>
            <a:pPr eaLnBrk="1" hangingPunct="1">
              <a:spcBef>
                <a:spcPct val="50000"/>
              </a:spcBef>
            </a:pPr>
            <a:r>
              <a:rPr lang="en-GB" b="1" i="0"/>
              <a:t>18-month-olds</a:t>
            </a:r>
            <a:r>
              <a:rPr lang="en-GB" i="0"/>
              <a:t> point to inform, and predict actions based on false beliefs</a:t>
            </a:r>
          </a:p>
          <a:p>
            <a:pPr eaLnBrk="1" hangingPunct="1"/>
            <a:endParaRPr lang="en-GB" i="0"/>
          </a:p>
          <a:p>
            <a:pPr eaLnBrk="1" hangingPunct="1">
              <a:spcBef>
                <a:spcPct val="50000"/>
              </a:spcBef>
            </a:pPr>
            <a:r>
              <a:rPr lang="en-GB" b="1" i="0"/>
              <a:t>Scrub-jays </a:t>
            </a:r>
            <a:r>
              <a:rPr lang="en-GB" i="0"/>
              <a:t>selectively re-cache their food in ways that deprive competitors of knowledge of its location </a:t>
            </a:r>
          </a:p>
          <a:p>
            <a:pPr eaLnBrk="1" hangingPunct="1"/>
            <a:endParaRPr lang="en-GB" i="0"/>
          </a:p>
          <a:p>
            <a:pPr eaLnBrk="1" hangingPunct="1">
              <a:spcBef>
                <a:spcPct val="50000"/>
              </a:spcBef>
            </a:pPr>
            <a:r>
              <a:rPr lang="en-GB" b="1" i="0"/>
              <a:t>Chimpanzees</a:t>
            </a:r>
            <a:r>
              <a:rPr lang="en-GB" i="0"/>
              <a:t> conceal their approach  from a competitor</a:t>
            </a:r>
            <a:r>
              <a:rPr lang="ja-JP" altLang="en-GB" i="0"/>
              <a:t>’</a:t>
            </a:r>
            <a:r>
              <a:rPr lang="en-GB" altLang="ja-JP" i="0"/>
              <a:t>s view, and act in ways that are optimal given what another has seen </a:t>
            </a:r>
            <a:endParaRPr lang="en-GB" i="0"/>
          </a:p>
        </p:txBody>
      </p:sp>
    </p:spTree>
    <p:extLst>
      <p:ext uri="{BB962C8B-B14F-4D97-AF65-F5344CB8AC3E}">
        <p14:creationId xmlns:p14="http://schemas.microsoft.com/office/powerpoint/2010/main" val="107063602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p:cNvCxnSpPr/>
          <p:nvPr/>
        </p:nvCxnSpPr>
        <p:spPr bwMode="auto">
          <a:xfrm>
            <a:off x="672228" y="3379672"/>
            <a:ext cx="3240360" cy="0"/>
          </a:xfrm>
          <a:prstGeom prst="line">
            <a:avLst/>
          </a:prstGeom>
          <a:solidFill>
            <a:srgbClr val="00B8FF"/>
          </a:solidFill>
          <a:ln w="28575" cap="flat" cmpd="sng" algn="ctr">
            <a:solidFill>
              <a:srgbClr val="FFFFFF"/>
            </a:solidFill>
            <a:prstDash val="solid"/>
            <a:round/>
            <a:headEnd type="none" w="med" len="med"/>
            <a:tailEnd type="none" w="med" len="med"/>
          </a:ln>
          <a:effectLst/>
        </p:spPr>
      </p:cxnSp>
      <p:sp>
        <p:nvSpPr>
          <p:cNvPr id="7" name="Rectangle 6"/>
          <p:cNvSpPr/>
          <p:nvPr/>
        </p:nvSpPr>
        <p:spPr>
          <a:xfrm>
            <a:off x="592139" y="369240"/>
            <a:ext cx="7796286" cy="769441"/>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Goal-directed joint action: an event with two or more agents which, taken as a whole, is directed to a goal.</a:t>
            </a:r>
            <a:endParaRPr lang="en-US" i="0" dirty="0">
              <a:effectLst>
                <a:glow rad="101600">
                  <a:schemeClr val="tx1">
                    <a:alpha val="75000"/>
                  </a:schemeClr>
                </a:glow>
              </a:effectLst>
            </a:endParaRPr>
          </a:p>
        </p:txBody>
      </p:sp>
      <p:sp>
        <p:nvSpPr>
          <p:cNvPr id="8" name="Text Box 2"/>
          <p:cNvSpPr txBox="1">
            <a:spLocks noChangeArrowheads="1"/>
          </p:cNvSpPr>
          <p:nvPr/>
        </p:nvSpPr>
        <p:spPr bwMode="auto">
          <a:xfrm>
            <a:off x="592139" y="2665504"/>
            <a:ext cx="3331790" cy="3787832"/>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smtClean="0"/>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27000">
                    <a:schemeClr val="tx1">
                      <a:alpha val="75000"/>
                    </a:schemeClr>
                  </a:glow>
                </a:effectLst>
              </a:rPr>
              <a:t>G is a collective goal</a:t>
            </a:r>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smtClean="0"/>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(a) it is a distributive goal; </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(b) the actions are coordinated; and </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(c) coordination of this type would normally facilitate occurrences of outcomes of this type.</a:t>
            </a:r>
          </a:p>
        </p:txBody>
      </p:sp>
      <p:sp>
        <p:nvSpPr>
          <p:cNvPr id="9" name="Text Box 2"/>
          <p:cNvSpPr txBox="1">
            <a:spLocks noChangeArrowheads="1"/>
          </p:cNvSpPr>
          <p:nvPr/>
        </p:nvSpPr>
        <p:spPr bwMode="auto">
          <a:xfrm>
            <a:off x="592138" y="1289227"/>
            <a:ext cx="7940302" cy="1110177"/>
          </a:xfrm>
          <a:prstGeom prst="rect">
            <a:avLst/>
          </a:prstGeom>
          <a:solidFill>
            <a:schemeClr val="tx1"/>
          </a:solid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u="sng" dirty="0" smtClean="0"/>
              <a:t>G is a distributive goal</a:t>
            </a:r>
            <a:r>
              <a:rPr lang="en-US" i="0" dirty="0" smtClean="0"/>
              <a:t>: it is an outcome to which each agent’s actions are individually directed and it is possible that: all actions succeed relative to this outcome.</a:t>
            </a:r>
            <a:endParaRPr lang="en-US" i="0" u="sng" dirty="0" smtClean="0"/>
          </a:p>
        </p:txBody>
      </p:sp>
    </p:spTree>
    <p:extLst>
      <p:ext uri="{BB962C8B-B14F-4D97-AF65-F5344CB8AC3E}">
        <p14:creationId xmlns:p14="http://schemas.microsoft.com/office/powerpoint/2010/main" val="2216584811"/>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42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361197574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3237" name="Picture 5"/>
          <p:cNvPicPr>
            <a:picLocks noChangeAspect="1" noChangeArrowheads="1"/>
          </p:cNvPicPr>
          <p:nvPr/>
        </p:nvPicPr>
        <p:blipFill>
          <a:blip r:embed="rId2">
            <a:lum bright="-6000"/>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223238" name="Oval 6"/>
          <p:cNvSpPr>
            <a:spLocks noChangeArrowheads="1"/>
          </p:cNvSpPr>
          <p:nvPr/>
        </p:nvSpPr>
        <p:spPr bwMode="auto">
          <a:xfrm>
            <a:off x="1546151" y="4221163"/>
            <a:ext cx="360363" cy="360363"/>
          </a:xfrm>
          <a:prstGeom prst="ellipse">
            <a:avLst/>
          </a:prstGeom>
          <a:noFill/>
          <a:ln w="38100">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endParaRPr lang="en-US"/>
          </a:p>
        </p:txBody>
      </p:sp>
      <p:sp>
        <p:nvSpPr>
          <p:cNvPr id="223239" name="Line 7"/>
          <p:cNvSpPr>
            <a:spLocks noChangeShapeType="1"/>
          </p:cNvSpPr>
          <p:nvPr/>
        </p:nvSpPr>
        <p:spPr bwMode="auto">
          <a:xfrm flipV="1">
            <a:off x="1890639" y="3589338"/>
            <a:ext cx="1296988" cy="720725"/>
          </a:xfrm>
          <a:prstGeom prst="line">
            <a:avLst/>
          </a:prstGeom>
          <a:noFill/>
          <a:ln w="28575">
            <a:solidFill>
              <a:schemeClr val="bg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en-US"/>
          </a:p>
        </p:txBody>
      </p:sp>
      <p:sp>
        <p:nvSpPr>
          <p:cNvPr id="223240" name="Text Box 8"/>
          <p:cNvSpPr txBox="1">
            <a:spLocks noChangeArrowheads="1"/>
          </p:cNvSpPr>
          <p:nvPr/>
        </p:nvSpPr>
        <p:spPr bwMode="auto">
          <a:xfrm>
            <a:off x="1114351" y="4441825"/>
            <a:ext cx="784225"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GB" dirty="0"/>
              <a:t>sting</a:t>
            </a:r>
          </a:p>
        </p:txBody>
      </p:sp>
      <p:sp>
        <p:nvSpPr>
          <p:cNvPr id="223241" name="Oval 9"/>
          <p:cNvSpPr>
            <a:spLocks noChangeArrowheads="1"/>
          </p:cNvSpPr>
          <p:nvPr/>
        </p:nvSpPr>
        <p:spPr bwMode="auto">
          <a:xfrm>
            <a:off x="1258814" y="3568700"/>
            <a:ext cx="360363" cy="360363"/>
          </a:xfrm>
          <a:prstGeom prst="ellipse">
            <a:avLst/>
          </a:prstGeom>
          <a:noFill/>
          <a:ln w="38100">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endParaRPr lang="en-US"/>
          </a:p>
        </p:txBody>
      </p:sp>
      <p:sp>
        <p:nvSpPr>
          <p:cNvPr id="223242" name="Line 10"/>
          <p:cNvSpPr>
            <a:spLocks noChangeShapeType="1"/>
          </p:cNvSpPr>
          <p:nvPr/>
        </p:nvSpPr>
        <p:spPr bwMode="auto">
          <a:xfrm flipV="1">
            <a:off x="1619176" y="3357563"/>
            <a:ext cx="1439863" cy="360363"/>
          </a:xfrm>
          <a:prstGeom prst="line">
            <a:avLst/>
          </a:prstGeom>
          <a:noFill/>
          <a:ln w="28575">
            <a:solidFill>
              <a:schemeClr val="bg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en-US"/>
          </a:p>
        </p:txBody>
      </p:sp>
      <p:sp>
        <p:nvSpPr>
          <p:cNvPr id="223243" name="Text Box 11"/>
          <p:cNvSpPr txBox="1">
            <a:spLocks noChangeArrowheads="1"/>
          </p:cNvSpPr>
          <p:nvPr/>
        </p:nvSpPr>
        <p:spPr bwMode="auto">
          <a:xfrm>
            <a:off x="827014" y="3789363"/>
            <a:ext cx="784225"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GB"/>
              <a:t>sting</a:t>
            </a:r>
          </a:p>
        </p:txBody>
      </p:sp>
      <p:sp>
        <p:nvSpPr>
          <p:cNvPr id="223244" name="Oval 12"/>
          <p:cNvSpPr>
            <a:spLocks noChangeArrowheads="1"/>
          </p:cNvSpPr>
          <p:nvPr/>
        </p:nvSpPr>
        <p:spPr bwMode="auto">
          <a:xfrm>
            <a:off x="1187376" y="2847975"/>
            <a:ext cx="360363" cy="360363"/>
          </a:xfrm>
          <a:prstGeom prst="ellipse">
            <a:avLst/>
          </a:prstGeom>
          <a:noFill/>
          <a:ln w="38100">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endParaRPr lang="en-US"/>
          </a:p>
        </p:txBody>
      </p:sp>
      <p:sp>
        <p:nvSpPr>
          <p:cNvPr id="223245" name="Line 13"/>
          <p:cNvSpPr>
            <a:spLocks noChangeShapeType="1"/>
          </p:cNvSpPr>
          <p:nvPr/>
        </p:nvSpPr>
        <p:spPr bwMode="auto">
          <a:xfrm>
            <a:off x="1547739" y="3063875"/>
            <a:ext cx="1439863" cy="4763"/>
          </a:xfrm>
          <a:prstGeom prst="line">
            <a:avLst/>
          </a:prstGeom>
          <a:noFill/>
          <a:ln w="28575">
            <a:solidFill>
              <a:schemeClr val="bg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en-US"/>
          </a:p>
        </p:txBody>
      </p:sp>
      <p:sp>
        <p:nvSpPr>
          <p:cNvPr id="223246" name="Text Box 14"/>
          <p:cNvSpPr txBox="1">
            <a:spLocks noChangeArrowheads="1"/>
          </p:cNvSpPr>
          <p:nvPr/>
        </p:nvSpPr>
        <p:spPr bwMode="auto">
          <a:xfrm>
            <a:off x="755576" y="3068638"/>
            <a:ext cx="784225"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GB"/>
              <a:t>sting</a:t>
            </a:r>
          </a:p>
        </p:txBody>
      </p:sp>
      <p:sp>
        <p:nvSpPr>
          <p:cNvPr id="223247" name="Oval 15"/>
          <p:cNvSpPr>
            <a:spLocks noChangeArrowheads="1"/>
          </p:cNvSpPr>
          <p:nvPr/>
        </p:nvSpPr>
        <p:spPr bwMode="auto">
          <a:xfrm>
            <a:off x="1330251" y="2128838"/>
            <a:ext cx="360363" cy="360363"/>
          </a:xfrm>
          <a:prstGeom prst="ellipse">
            <a:avLst/>
          </a:prstGeom>
          <a:noFill/>
          <a:ln w="38100">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endParaRPr lang="en-US"/>
          </a:p>
        </p:txBody>
      </p:sp>
      <p:sp>
        <p:nvSpPr>
          <p:cNvPr id="223248" name="Line 16"/>
          <p:cNvSpPr>
            <a:spLocks noChangeShapeType="1"/>
          </p:cNvSpPr>
          <p:nvPr/>
        </p:nvSpPr>
        <p:spPr bwMode="auto">
          <a:xfrm>
            <a:off x="1690614" y="2344738"/>
            <a:ext cx="1368425" cy="436563"/>
          </a:xfrm>
          <a:prstGeom prst="line">
            <a:avLst/>
          </a:prstGeom>
          <a:noFill/>
          <a:ln w="28575">
            <a:solidFill>
              <a:schemeClr val="bg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en-US"/>
          </a:p>
        </p:txBody>
      </p:sp>
      <p:sp>
        <p:nvSpPr>
          <p:cNvPr id="223249" name="Text Box 17"/>
          <p:cNvSpPr txBox="1">
            <a:spLocks noChangeArrowheads="1"/>
          </p:cNvSpPr>
          <p:nvPr/>
        </p:nvSpPr>
        <p:spPr bwMode="auto">
          <a:xfrm>
            <a:off x="898451" y="2349500"/>
            <a:ext cx="784225"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GB"/>
              <a:t>sting</a:t>
            </a:r>
          </a:p>
        </p:txBody>
      </p:sp>
      <p:sp>
        <p:nvSpPr>
          <p:cNvPr id="223250" name="Oval 18"/>
          <p:cNvSpPr>
            <a:spLocks noChangeArrowheads="1"/>
          </p:cNvSpPr>
          <p:nvPr/>
        </p:nvSpPr>
        <p:spPr bwMode="auto">
          <a:xfrm>
            <a:off x="1690614" y="1481138"/>
            <a:ext cx="360363" cy="360363"/>
          </a:xfrm>
          <a:prstGeom prst="ellipse">
            <a:avLst/>
          </a:prstGeom>
          <a:noFill/>
          <a:ln w="38100">
            <a:solidFill>
              <a:srgbClr val="FFFFFF">
                <a:alpha val="50000"/>
              </a:srgbClr>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endParaRPr lang="en-US"/>
          </a:p>
        </p:txBody>
      </p:sp>
      <p:sp>
        <p:nvSpPr>
          <p:cNvPr id="223251" name="Line 19"/>
          <p:cNvSpPr>
            <a:spLocks noChangeShapeType="1"/>
          </p:cNvSpPr>
          <p:nvPr/>
        </p:nvSpPr>
        <p:spPr bwMode="auto">
          <a:xfrm>
            <a:off x="2035101" y="1757363"/>
            <a:ext cx="1152525" cy="792163"/>
          </a:xfrm>
          <a:prstGeom prst="line">
            <a:avLst/>
          </a:prstGeom>
          <a:noFill/>
          <a:ln w="28575">
            <a:solidFill>
              <a:srgbClr val="FFFFFF">
                <a:alpha val="50000"/>
              </a:srgbClr>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en-US"/>
          </a:p>
        </p:txBody>
      </p:sp>
      <p:sp>
        <p:nvSpPr>
          <p:cNvPr id="223252" name="Text Box 20"/>
          <p:cNvSpPr txBox="1">
            <a:spLocks noChangeArrowheads="1"/>
          </p:cNvSpPr>
          <p:nvPr/>
        </p:nvSpPr>
        <p:spPr bwMode="auto">
          <a:xfrm>
            <a:off x="1258814" y="1701800"/>
            <a:ext cx="784225"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GB">
                <a:solidFill>
                  <a:srgbClr val="C0C0C0"/>
                </a:solidFill>
              </a:rPr>
              <a:t>sting</a:t>
            </a:r>
          </a:p>
        </p:txBody>
      </p:sp>
      <p:sp>
        <p:nvSpPr>
          <p:cNvPr id="223253" name="Oval 21"/>
          <p:cNvSpPr>
            <a:spLocks noChangeArrowheads="1"/>
          </p:cNvSpPr>
          <p:nvPr/>
        </p:nvSpPr>
        <p:spPr bwMode="auto">
          <a:xfrm>
            <a:off x="2338314" y="909638"/>
            <a:ext cx="360363" cy="360363"/>
          </a:xfrm>
          <a:prstGeom prst="ellipse">
            <a:avLst/>
          </a:prstGeom>
          <a:noFill/>
          <a:ln w="38100">
            <a:solidFill>
              <a:srgbClr val="FFFFFF">
                <a:alpha val="39999"/>
              </a:srgbClr>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endParaRPr lang="en-US"/>
          </a:p>
        </p:txBody>
      </p:sp>
      <p:sp>
        <p:nvSpPr>
          <p:cNvPr id="223254" name="Line 22"/>
          <p:cNvSpPr>
            <a:spLocks noChangeShapeType="1"/>
          </p:cNvSpPr>
          <p:nvPr/>
        </p:nvSpPr>
        <p:spPr bwMode="auto">
          <a:xfrm>
            <a:off x="2635176" y="1204913"/>
            <a:ext cx="792163" cy="1223963"/>
          </a:xfrm>
          <a:prstGeom prst="line">
            <a:avLst/>
          </a:prstGeom>
          <a:noFill/>
          <a:ln w="28575">
            <a:solidFill>
              <a:srgbClr val="FFFFFF">
                <a:alpha val="39999"/>
              </a:srgbClr>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en-US"/>
          </a:p>
        </p:txBody>
      </p:sp>
      <p:sp>
        <p:nvSpPr>
          <p:cNvPr id="223255" name="Text Box 23"/>
          <p:cNvSpPr txBox="1">
            <a:spLocks noChangeArrowheads="1"/>
          </p:cNvSpPr>
          <p:nvPr/>
        </p:nvSpPr>
        <p:spPr bwMode="auto">
          <a:xfrm>
            <a:off x="1906514" y="1130300"/>
            <a:ext cx="784225"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GB">
                <a:solidFill>
                  <a:srgbClr val="969696"/>
                </a:solidFill>
              </a:rPr>
              <a:t>sting</a:t>
            </a:r>
          </a:p>
        </p:txBody>
      </p:sp>
      <p:sp>
        <p:nvSpPr>
          <p:cNvPr id="223256" name="Oval 24"/>
          <p:cNvSpPr>
            <a:spLocks noChangeArrowheads="1"/>
          </p:cNvSpPr>
          <p:nvPr/>
        </p:nvSpPr>
        <p:spPr bwMode="auto">
          <a:xfrm>
            <a:off x="3059039" y="620713"/>
            <a:ext cx="360363" cy="360363"/>
          </a:xfrm>
          <a:prstGeom prst="ellipse">
            <a:avLst/>
          </a:prstGeom>
          <a:noFill/>
          <a:ln w="38100">
            <a:solidFill>
              <a:srgbClr val="FFFFFF">
                <a:alpha val="30000"/>
              </a:srgbClr>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endParaRPr lang="en-US"/>
          </a:p>
        </p:txBody>
      </p:sp>
      <p:sp>
        <p:nvSpPr>
          <p:cNvPr id="223257" name="Line 25"/>
          <p:cNvSpPr>
            <a:spLocks noChangeShapeType="1"/>
          </p:cNvSpPr>
          <p:nvPr/>
        </p:nvSpPr>
        <p:spPr bwMode="auto">
          <a:xfrm>
            <a:off x="3274939" y="981075"/>
            <a:ext cx="360363" cy="1368425"/>
          </a:xfrm>
          <a:prstGeom prst="line">
            <a:avLst/>
          </a:prstGeom>
          <a:noFill/>
          <a:ln w="28575">
            <a:solidFill>
              <a:srgbClr val="FFFFFF">
                <a:alpha val="30000"/>
              </a:srgbClr>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en-US"/>
          </a:p>
        </p:txBody>
      </p:sp>
      <p:sp>
        <p:nvSpPr>
          <p:cNvPr id="223258" name="Text Box 26"/>
          <p:cNvSpPr txBox="1">
            <a:spLocks noChangeArrowheads="1"/>
          </p:cNvSpPr>
          <p:nvPr/>
        </p:nvSpPr>
        <p:spPr bwMode="auto">
          <a:xfrm>
            <a:off x="2482776" y="333375"/>
            <a:ext cx="784225"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GB">
                <a:solidFill>
                  <a:schemeClr val="bg2"/>
                </a:solidFill>
              </a:rPr>
              <a:t>sting</a:t>
            </a:r>
          </a:p>
        </p:txBody>
      </p:sp>
      <p:sp>
        <p:nvSpPr>
          <p:cNvPr id="223259" name="Oval 27"/>
          <p:cNvSpPr>
            <a:spLocks noChangeArrowheads="1"/>
          </p:cNvSpPr>
          <p:nvPr/>
        </p:nvSpPr>
        <p:spPr bwMode="auto">
          <a:xfrm>
            <a:off x="3238426" y="2600325"/>
            <a:ext cx="1009650" cy="1009650"/>
          </a:xfrm>
          <a:prstGeom prst="ellipse">
            <a:avLst/>
          </a:prstGeom>
          <a:solidFill>
            <a:schemeClr val="bg1"/>
          </a:solidFill>
          <a:ln w="38100">
            <a:solidFill>
              <a:schemeClr val="bg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endParaRPr lang="en-US"/>
          </a:p>
        </p:txBody>
      </p:sp>
      <p:sp>
        <p:nvSpPr>
          <p:cNvPr id="223260" name="Oval 28"/>
          <p:cNvSpPr>
            <a:spLocks noChangeArrowheads="1"/>
          </p:cNvSpPr>
          <p:nvPr/>
        </p:nvSpPr>
        <p:spPr bwMode="auto">
          <a:xfrm>
            <a:off x="3706739" y="549275"/>
            <a:ext cx="360363" cy="360363"/>
          </a:xfrm>
          <a:prstGeom prst="ellipse">
            <a:avLst/>
          </a:prstGeom>
          <a:noFill/>
          <a:ln w="38100">
            <a:solidFill>
              <a:srgbClr val="FFFFFF">
                <a:alpha val="20000"/>
              </a:srgbClr>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endParaRPr lang="en-US"/>
          </a:p>
        </p:txBody>
      </p:sp>
      <p:sp>
        <p:nvSpPr>
          <p:cNvPr id="223261" name="Line 29"/>
          <p:cNvSpPr>
            <a:spLocks noChangeShapeType="1"/>
          </p:cNvSpPr>
          <p:nvPr/>
        </p:nvSpPr>
        <p:spPr bwMode="auto">
          <a:xfrm flipH="1">
            <a:off x="3851201" y="909638"/>
            <a:ext cx="31750" cy="1366838"/>
          </a:xfrm>
          <a:prstGeom prst="line">
            <a:avLst/>
          </a:prstGeom>
          <a:noFill/>
          <a:ln w="28575">
            <a:solidFill>
              <a:srgbClr val="FFFFFF">
                <a:alpha val="20000"/>
              </a:srgbClr>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en-US"/>
          </a:p>
        </p:txBody>
      </p:sp>
      <p:sp>
        <p:nvSpPr>
          <p:cNvPr id="223262" name="Text Box 30"/>
          <p:cNvSpPr txBox="1">
            <a:spLocks noChangeArrowheads="1"/>
          </p:cNvSpPr>
          <p:nvPr/>
        </p:nvSpPr>
        <p:spPr bwMode="auto">
          <a:xfrm>
            <a:off x="3203501" y="260350"/>
            <a:ext cx="784225"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GB">
                <a:solidFill>
                  <a:srgbClr val="333333"/>
                </a:solidFill>
              </a:rPr>
              <a:t>sting</a:t>
            </a:r>
          </a:p>
        </p:txBody>
      </p:sp>
      <p:sp>
        <p:nvSpPr>
          <p:cNvPr id="223263" name="Text Box 31"/>
          <p:cNvSpPr txBox="1">
            <a:spLocks noChangeArrowheads="1"/>
          </p:cNvSpPr>
          <p:nvPr/>
        </p:nvSpPr>
        <p:spPr bwMode="auto">
          <a:xfrm>
            <a:off x="3238426" y="2724150"/>
            <a:ext cx="1008063"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r>
              <a:rPr lang="en-GB" i="0" dirty="0">
                <a:solidFill>
                  <a:schemeClr val="tx1"/>
                </a:solidFill>
              </a:rPr>
              <a:t>death of fly</a:t>
            </a:r>
          </a:p>
        </p:txBody>
      </p:sp>
      <p:sp>
        <p:nvSpPr>
          <p:cNvPr id="223264" name="Oval 32"/>
          <p:cNvSpPr>
            <a:spLocks noChangeArrowheads="1"/>
          </p:cNvSpPr>
          <p:nvPr/>
        </p:nvSpPr>
        <p:spPr bwMode="auto">
          <a:xfrm>
            <a:off x="3292401" y="2654300"/>
            <a:ext cx="900113" cy="900113"/>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endParaRPr lang="en-US" dirty="0"/>
          </a:p>
        </p:txBody>
      </p:sp>
    </p:spTree>
    <p:extLst>
      <p:ext uri="{BB962C8B-B14F-4D97-AF65-F5344CB8AC3E}">
        <p14:creationId xmlns:p14="http://schemas.microsoft.com/office/powerpoint/2010/main" val="57396409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5" descr="counterexample-environment.gi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406400"/>
            <a:ext cx="9144000" cy="591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63213020"/>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p:cNvCxnSpPr/>
          <p:nvPr/>
        </p:nvCxnSpPr>
        <p:spPr bwMode="auto">
          <a:xfrm>
            <a:off x="672228" y="3379672"/>
            <a:ext cx="3240360" cy="0"/>
          </a:xfrm>
          <a:prstGeom prst="line">
            <a:avLst/>
          </a:prstGeom>
          <a:solidFill>
            <a:srgbClr val="00B8FF"/>
          </a:solidFill>
          <a:ln w="28575" cap="flat" cmpd="sng" algn="ctr">
            <a:solidFill>
              <a:srgbClr val="FFFFFF"/>
            </a:solidFill>
            <a:prstDash val="solid"/>
            <a:round/>
            <a:headEnd type="none" w="med" len="med"/>
            <a:tailEnd type="none" w="med" len="med"/>
          </a:ln>
          <a:effectLst/>
        </p:spPr>
      </p:cxnSp>
      <p:sp>
        <p:nvSpPr>
          <p:cNvPr id="7" name="Rectangle 6"/>
          <p:cNvSpPr/>
          <p:nvPr/>
        </p:nvSpPr>
        <p:spPr>
          <a:xfrm>
            <a:off x="592139" y="369240"/>
            <a:ext cx="7796286" cy="769441"/>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Goal-directed joint action: an event with two or more agents which, taken as a whole, is directed to a goal.</a:t>
            </a:r>
            <a:endParaRPr lang="en-US" i="0" dirty="0">
              <a:effectLst>
                <a:glow rad="101600">
                  <a:schemeClr val="tx1">
                    <a:alpha val="75000"/>
                  </a:schemeClr>
                </a:glow>
              </a:effectLst>
            </a:endParaRPr>
          </a:p>
        </p:txBody>
      </p:sp>
      <p:sp>
        <p:nvSpPr>
          <p:cNvPr id="9" name="Rounded Rectangle 8"/>
          <p:cNvSpPr/>
          <p:nvPr/>
        </p:nvSpPr>
        <p:spPr bwMode="auto">
          <a:xfrm>
            <a:off x="-324544" y="4149080"/>
            <a:ext cx="4392488" cy="864096"/>
          </a:xfrm>
          <a:prstGeom prst="roundRect">
            <a:avLst/>
          </a:prstGeom>
          <a:solidFill>
            <a:srgbClr val="FFFFFF"/>
          </a:solidFill>
          <a:ln w="9525"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0" name="Text Box 2"/>
          <p:cNvSpPr txBox="1">
            <a:spLocks noChangeArrowheads="1"/>
          </p:cNvSpPr>
          <p:nvPr/>
        </p:nvSpPr>
        <p:spPr bwMode="auto">
          <a:xfrm>
            <a:off x="592139" y="2665504"/>
            <a:ext cx="3331790" cy="3787832"/>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smtClean="0"/>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27000">
                    <a:schemeClr val="tx1">
                      <a:alpha val="75000"/>
                    </a:schemeClr>
                  </a:glow>
                </a:effectLst>
              </a:rPr>
              <a:t>G is a collective goal</a:t>
            </a:r>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smtClean="0"/>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(a) it is a distributive goal; </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chemeClr val="tx1"/>
                </a:solidFill>
              </a:rPr>
              <a:t>(b) the actions are coordinated; </a:t>
            </a:r>
            <a:r>
              <a:rPr lang="en-US" i="0" dirty="0" smtClean="0">
                <a:solidFill>
                  <a:schemeClr val="tx1">
                    <a:lumMod val="50000"/>
                    <a:lumOff val="50000"/>
                  </a:schemeClr>
                </a:solidFill>
              </a:rPr>
              <a:t>and </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(c) coordination of this type would normally facilitate occurrences of outcomes of this type.</a:t>
            </a:r>
          </a:p>
        </p:txBody>
      </p:sp>
      <p:sp>
        <p:nvSpPr>
          <p:cNvPr id="8" name="Text Box 2"/>
          <p:cNvSpPr txBox="1">
            <a:spLocks noChangeArrowheads="1"/>
          </p:cNvSpPr>
          <p:nvPr/>
        </p:nvSpPr>
        <p:spPr bwMode="auto">
          <a:xfrm>
            <a:off x="592138" y="1289227"/>
            <a:ext cx="7940302" cy="1110177"/>
          </a:xfrm>
          <a:prstGeom prst="rect">
            <a:avLst/>
          </a:prstGeom>
          <a:solidFill>
            <a:schemeClr val="tx1"/>
          </a:solid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u="sng" dirty="0" smtClean="0"/>
              <a:t>G is a distributive goal</a:t>
            </a:r>
            <a:r>
              <a:rPr lang="en-US" i="0" dirty="0" smtClean="0"/>
              <a:t>: it is an outcome to which each agent’s actions are individually directed and it is possible that: all actions succeed relative to this outcome.</a:t>
            </a:r>
            <a:endParaRPr lang="en-US" i="0" u="sng" dirty="0" smtClean="0"/>
          </a:p>
        </p:txBody>
      </p:sp>
    </p:spTree>
    <p:extLst>
      <p:ext uri="{BB962C8B-B14F-4D97-AF65-F5344CB8AC3E}">
        <p14:creationId xmlns:p14="http://schemas.microsoft.com/office/powerpoint/2010/main" val="2675256292"/>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Straight Connector 18"/>
          <p:cNvCxnSpPr/>
          <p:nvPr/>
        </p:nvCxnSpPr>
        <p:spPr bwMode="auto">
          <a:xfrm>
            <a:off x="683568" y="2875616"/>
            <a:ext cx="7488832" cy="0"/>
          </a:xfrm>
          <a:prstGeom prst="line">
            <a:avLst/>
          </a:prstGeom>
          <a:solidFill>
            <a:srgbClr val="00B8FF"/>
          </a:solidFill>
          <a:ln w="28575" cap="flat" cmpd="sng" algn="ctr">
            <a:solidFill>
              <a:srgbClr val="FFFFFF"/>
            </a:solidFill>
            <a:prstDash val="solid"/>
            <a:round/>
            <a:headEnd type="none" w="med" len="med"/>
            <a:tailEnd type="none" w="med" len="med"/>
          </a:ln>
          <a:effectLst/>
        </p:spPr>
      </p:cxnSp>
      <p:cxnSp>
        <p:nvCxnSpPr>
          <p:cNvPr id="6" name="Straight Connector 5"/>
          <p:cNvCxnSpPr/>
          <p:nvPr/>
        </p:nvCxnSpPr>
        <p:spPr bwMode="auto">
          <a:xfrm>
            <a:off x="672228" y="3379672"/>
            <a:ext cx="3240360" cy="0"/>
          </a:xfrm>
          <a:prstGeom prst="line">
            <a:avLst/>
          </a:prstGeom>
          <a:solidFill>
            <a:srgbClr val="00B8FF"/>
          </a:solidFill>
          <a:ln w="28575" cap="flat" cmpd="sng" algn="ctr">
            <a:solidFill>
              <a:srgbClr val="FFFFFF"/>
            </a:solidFill>
            <a:prstDash val="solid"/>
            <a:round/>
            <a:headEnd type="none" w="med" len="med"/>
            <a:tailEnd type="none" w="med" len="med"/>
          </a:ln>
          <a:effectLst/>
        </p:spPr>
      </p:cxnSp>
      <p:sp>
        <p:nvSpPr>
          <p:cNvPr id="15" name="Text Box 2"/>
          <p:cNvSpPr txBox="1">
            <a:spLocks noChangeArrowheads="1"/>
          </p:cNvSpPr>
          <p:nvPr/>
        </p:nvSpPr>
        <p:spPr bwMode="auto">
          <a:xfrm>
            <a:off x="4840610" y="3068962"/>
            <a:ext cx="3547814" cy="2972225"/>
          </a:xfrm>
          <a:prstGeom prst="rect">
            <a:avLst/>
          </a:prstGeom>
          <a:noFill/>
          <a:ln w="9525">
            <a:noFill/>
            <a:round/>
            <a:headEnd/>
            <a:tailEnd/>
          </a:ln>
          <a:effectLst/>
        </p:spPr>
        <p:txBody>
          <a:bodyPr wrap="square" lIns="90000" tIns="46800" rIns="90000" bIns="46800">
            <a:prstTxWarp prst="textNoShape">
              <a:avLst/>
            </a:prstTxWarp>
            <a:spAutoFit/>
          </a:bodyPr>
          <a:lstStyle/>
          <a:p>
            <a:pPr>
              <a:spcBef>
                <a:spcPct val="25000"/>
              </a:spcBef>
              <a:spcAft>
                <a:spcPct val="25000"/>
              </a:spcAft>
              <a:defRPr/>
            </a:pPr>
            <a:r>
              <a:rPr lang="en-GB" i="0" dirty="0">
                <a:cs typeface="Arial" charset="0"/>
              </a:rPr>
              <a:t>Each agent </a:t>
            </a:r>
            <a:r>
              <a:rPr lang="en-GB" i="0" dirty="0" smtClean="0">
                <a:cs typeface="Arial" charset="0"/>
              </a:rPr>
              <a:t>most wants and expects </a:t>
            </a:r>
            <a:r>
              <a:rPr lang="en-GB" i="0" dirty="0">
                <a:cs typeface="Arial" charset="0"/>
              </a:rPr>
              <a:t>each of the other agents to perform activities directed to the </a:t>
            </a:r>
            <a:r>
              <a:rPr lang="en-GB" i="0" dirty="0" smtClean="0">
                <a:cs typeface="Arial" charset="0"/>
              </a:rPr>
              <a:t>goal.</a:t>
            </a:r>
          </a:p>
          <a:p>
            <a:pPr>
              <a:spcBef>
                <a:spcPct val="25000"/>
              </a:spcBef>
              <a:spcAft>
                <a:spcPct val="25000"/>
              </a:spcAft>
              <a:defRPr/>
            </a:pPr>
            <a:r>
              <a:rPr lang="en-GB" i="0" dirty="0" smtClean="0">
                <a:cs typeface="Arial" charset="0"/>
              </a:rPr>
              <a:t>Each agent most wants and expects </a:t>
            </a:r>
            <a:r>
              <a:rPr lang="en-GB" i="0" dirty="0">
                <a:cs typeface="Arial" charset="0"/>
              </a:rPr>
              <a:t>the goal to occur as a common effect of all their goal-directed actions.</a:t>
            </a:r>
          </a:p>
        </p:txBody>
      </p:sp>
      <p:sp>
        <p:nvSpPr>
          <p:cNvPr id="16" name="Text Box 2"/>
          <p:cNvSpPr txBox="1">
            <a:spLocks noChangeArrowheads="1"/>
          </p:cNvSpPr>
          <p:nvPr/>
        </p:nvSpPr>
        <p:spPr bwMode="auto">
          <a:xfrm>
            <a:off x="2567116" y="2492896"/>
            <a:ext cx="3331790" cy="433068"/>
          </a:xfrm>
          <a:prstGeom prst="rect">
            <a:avLst/>
          </a:prstGeom>
          <a:noFill/>
          <a:ln w="9525">
            <a:noFill/>
            <a:round/>
            <a:headEnd/>
            <a:tailEnd/>
          </a:ln>
          <a:effectLst/>
        </p:spPr>
        <p:txBody>
          <a:bodyPr wrap="square" lIns="90000" tIns="46800" rIns="90000" bIns="46800">
            <a:prstTxWarp prst="textNoShape">
              <a:avLst/>
            </a:prstTxWarp>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27000">
                    <a:schemeClr val="tx1">
                      <a:alpha val="75000"/>
                    </a:schemeClr>
                  </a:glow>
                </a:effectLst>
              </a:rPr>
              <a:t>G is a shared goal</a:t>
            </a:r>
          </a:p>
        </p:txBody>
      </p:sp>
      <p:sp>
        <p:nvSpPr>
          <p:cNvPr id="17" name="Left Brace 16"/>
          <p:cNvSpPr/>
          <p:nvPr/>
        </p:nvSpPr>
        <p:spPr bwMode="auto">
          <a:xfrm>
            <a:off x="4094592" y="2996954"/>
            <a:ext cx="576064" cy="3100037"/>
          </a:xfrm>
          <a:prstGeom prst="leftBrace">
            <a:avLst>
              <a:gd name="adj1" fmla="val 40485"/>
              <a:gd name="adj2" fmla="val 50000"/>
            </a:avLst>
          </a:prstGeom>
          <a:noFill/>
          <a:ln w="254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dirty="0">
              <a:ln>
                <a:noFill/>
              </a:ln>
              <a:solidFill>
                <a:schemeClr val="bg1"/>
              </a:solidFill>
              <a:effectLst/>
              <a:latin typeface="Myriad Web" charset="0"/>
            </a:endParaRPr>
          </a:p>
        </p:txBody>
      </p:sp>
      <p:sp>
        <p:nvSpPr>
          <p:cNvPr id="18" name="Left Brace 17"/>
          <p:cNvSpPr/>
          <p:nvPr/>
        </p:nvSpPr>
        <p:spPr bwMode="auto">
          <a:xfrm flipH="1">
            <a:off x="3779912" y="4221088"/>
            <a:ext cx="348700" cy="648072"/>
          </a:xfrm>
          <a:prstGeom prst="leftBrace">
            <a:avLst>
              <a:gd name="adj1" fmla="val 40485"/>
              <a:gd name="adj2" fmla="val 50000"/>
            </a:avLst>
          </a:prstGeom>
          <a:noFill/>
          <a:ln w="254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dirty="0">
              <a:ln>
                <a:noFill/>
              </a:ln>
              <a:solidFill>
                <a:schemeClr val="bg1"/>
              </a:solidFill>
              <a:effectLst/>
              <a:latin typeface="Myriad Web" charset="0"/>
            </a:endParaRPr>
          </a:p>
        </p:txBody>
      </p:sp>
      <p:sp>
        <p:nvSpPr>
          <p:cNvPr id="12" name="Rectangle 11"/>
          <p:cNvSpPr/>
          <p:nvPr/>
        </p:nvSpPr>
        <p:spPr>
          <a:xfrm>
            <a:off x="592139" y="369240"/>
            <a:ext cx="7796286" cy="769441"/>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Goal-directed joint action: an event with two or more agents which, taken as a whole, is directed to a goal.</a:t>
            </a:r>
            <a:endParaRPr lang="en-US" i="0" dirty="0">
              <a:effectLst>
                <a:glow rad="101600">
                  <a:schemeClr val="tx1">
                    <a:alpha val="75000"/>
                  </a:schemeClr>
                </a:glow>
              </a:effectLst>
            </a:endParaRPr>
          </a:p>
        </p:txBody>
      </p:sp>
      <p:sp>
        <p:nvSpPr>
          <p:cNvPr id="13" name="Rounded Rectangle 12"/>
          <p:cNvSpPr/>
          <p:nvPr/>
        </p:nvSpPr>
        <p:spPr bwMode="auto">
          <a:xfrm>
            <a:off x="-324544" y="4149080"/>
            <a:ext cx="4392488" cy="864096"/>
          </a:xfrm>
          <a:prstGeom prst="roundRect">
            <a:avLst/>
          </a:prstGeom>
          <a:solidFill>
            <a:srgbClr val="FFFFFF"/>
          </a:solidFill>
          <a:ln w="9525"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0" name="Text Box 2"/>
          <p:cNvSpPr txBox="1">
            <a:spLocks noChangeArrowheads="1"/>
          </p:cNvSpPr>
          <p:nvPr/>
        </p:nvSpPr>
        <p:spPr bwMode="auto">
          <a:xfrm>
            <a:off x="592139" y="2665504"/>
            <a:ext cx="3331790" cy="3787832"/>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smtClean="0"/>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27000">
                    <a:schemeClr val="tx1">
                      <a:alpha val="75000"/>
                    </a:schemeClr>
                  </a:glow>
                </a:effectLst>
              </a:rPr>
              <a:t>G is a collective goal</a:t>
            </a:r>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smtClean="0"/>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(a) it is a distributive goal; </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chemeClr val="tx1"/>
                </a:solidFill>
              </a:rPr>
              <a:t>(b) the actions are coordinated; </a:t>
            </a:r>
            <a:r>
              <a:rPr lang="en-US" i="0" dirty="0" smtClean="0">
                <a:solidFill>
                  <a:schemeClr val="tx1">
                    <a:lumMod val="50000"/>
                    <a:lumOff val="50000"/>
                  </a:schemeClr>
                </a:solidFill>
              </a:rPr>
              <a:t>and </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(c) coordination of this type would normally facilitate occurrences of outcomes of this type.</a:t>
            </a:r>
          </a:p>
        </p:txBody>
      </p:sp>
      <p:sp>
        <p:nvSpPr>
          <p:cNvPr id="14" name="Text Box 2"/>
          <p:cNvSpPr txBox="1">
            <a:spLocks noChangeArrowheads="1"/>
          </p:cNvSpPr>
          <p:nvPr/>
        </p:nvSpPr>
        <p:spPr bwMode="auto">
          <a:xfrm>
            <a:off x="592138" y="1289227"/>
            <a:ext cx="7940302" cy="1110177"/>
          </a:xfrm>
          <a:prstGeom prst="rect">
            <a:avLst/>
          </a:prstGeom>
          <a:solidFill>
            <a:schemeClr val="tx1"/>
          </a:solid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u="sng" dirty="0" smtClean="0"/>
              <a:t>G is a distributive goal</a:t>
            </a:r>
            <a:r>
              <a:rPr lang="en-US" i="0" dirty="0" smtClean="0"/>
              <a:t>: it is an outcome to which each agent’s actions are individually directed and it is possible that: all actions succeed relative to this outcome.</a:t>
            </a:r>
            <a:endParaRPr lang="en-US" i="0" u="sng" dirty="0" smtClean="0"/>
          </a:p>
        </p:txBody>
      </p:sp>
    </p:spTree>
    <p:extLst>
      <p:ext uri="{BB962C8B-B14F-4D97-AF65-F5344CB8AC3E}">
        <p14:creationId xmlns:p14="http://schemas.microsoft.com/office/powerpoint/2010/main" val="1703873876"/>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bwMode="auto">
          <a:xfrm>
            <a:off x="6300192" y="3068960"/>
            <a:ext cx="1440160" cy="432048"/>
          </a:xfrm>
          <a:prstGeom prst="rect">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cxnSp>
        <p:nvCxnSpPr>
          <p:cNvPr id="19" name="Straight Connector 18"/>
          <p:cNvCxnSpPr/>
          <p:nvPr/>
        </p:nvCxnSpPr>
        <p:spPr bwMode="auto">
          <a:xfrm>
            <a:off x="683568" y="2875616"/>
            <a:ext cx="7488832" cy="0"/>
          </a:xfrm>
          <a:prstGeom prst="line">
            <a:avLst/>
          </a:prstGeom>
          <a:solidFill>
            <a:srgbClr val="00B8FF"/>
          </a:solidFill>
          <a:ln w="28575" cap="flat" cmpd="sng" algn="ctr">
            <a:solidFill>
              <a:srgbClr val="FFFFFF"/>
            </a:solidFill>
            <a:prstDash val="solid"/>
            <a:round/>
            <a:headEnd type="none" w="med" len="med"/>
            <a:tailEnd type="none" w="med" len="med"/>
          </a:ln>
          <a:effectLst/>
        </p:spPr>
      </p:cxnSp>
      <p:cxnSp>
        <p:nvCxnSpPr>
          <p:cNvPr id="6" name="Straight Connector 5"/>
          <p:cNvCxnSpPr/>
          <p:nvPr/>
        </p:nvCxnSpPr>
        <p:spPr bwMode="auto">
          <a:xfrm>
            <a:off x="672228" y="3379672"/>
            <a:ext cx="3240360" cy="0"/>
          </a:xfrm>
          <a:prstGeom prst="line">
            <a:avLst/>
          </a:prstGeom>
          <a:solidFill>
            <a:srgbClr val="00B8FF"/>
          </a:solidFill>
          <a:ln w="28575" cap="flat" cmpd="sng" algn="ctr">
            <a:solidFill>
              <a:srgbClr val="FFFFFF"/>
            </a:solidFill>
            <a:prstDash val="solid"/>
            <a:round/>
            <a:headEnd type="none" w="med" len="med"/>
            <a:tailEnd type="none" w="med" len="med"/>
          </a:ln>
          <a:effectLst/>
        </p:spPr>
      </p:cxnSp>
      <p:sp>
        <p:nvSpPr>
          <p:cNvPr id="15" name="Text Box 2"/>
          <p:cNvSpPr txBox="1">
            <a:spLocks noChangeArrowheads="1"/>
          </p:cNvSpPr>
          <p:nvPr/>
        </p:nvSpPr>
        <p:spPr bwMode="auto">
          <a:xfrm>
            <a:off x="4840610" y="3068962"/>
            <a:ext cx="3547814" cy="2972225"/>
          </a:xfrm>
          <a:prstGeom prst="rect">
            <a:avLst/>
          </a:prstGeom>
          <a:noFill/>
          <a:ln w="9525">
            <a:noFill/>
            <a:round/>
            <a:headEnd/>
            <a:tailEnd/>
          </a:ln>
          <a:effectLst/>
        </p:spPr>
        <p:txBody>
          <a:bodyPr wrap="square" lIns="90000" tIns="46800" rIns="90000" bIns="46800">
            <a:prstTxWarp prst="textNoShape">
              <a:avLst/>
            </a:prstTxWarp>
            <a:spAutoFit/>
          </a:bodyPr>
          <a:lstStyle/>
          <a:p>
            <a:pPr>
              <a:spcBef>
                <a:spcPct val="25000"/>
              </a:spcBef>
              <a:spcAft>
                <a:spcPct val="25000"/>
              </a:spcAft>
              <a:defRPr/>
            </a:pPr>
            <a:r>
              <a:rPr lang="en-GB" i="0" dirty="0">
                <a:effectLst>
                  <a:glow rad="101600">
                    <a:schemeClr val="tx1">
                      <a:alpha val="75000"/>
                    </a:schemeClr>
                  </a:glow>
                </a:effectLst>
                <a:cs typeface="Arial" charset="0"/>
              </a:rPr>
              <a:t>Each agent </a:t>
            </a:r>
            <a:r>
              <a:rPr lang="en-GB" i="0" dirty="0" smtClean="0">
                <a:effectLst>
                  <a:glow rad="101600">
                    <a:schemeClr val="tx1">
                      <a:alpha val="75000"/>
                    </a:schemeClr>
                  </a:glow>
                </a:effectLst>
                <a:cs typeface="Arial" charset="0"/>
              </a:rPr>
              <a:t>most wants and expects </a:t>
            </a:r>
            <a:r>
              <a:rPr lang="en-GB" i="0" dirty="0">
                <a:effectLst>
                  <a:glow rad="101600">
                    <a:schemeClr val="tx1">
                      <a:alpha val="75000"/>
                    </a:schemeClr>
                  </a:glow>
                </a:effectLst>
                <a:cs typeface="Arial" charset="0"/>
              </a:rPr>
              <a:t>each of the other agents to perform activities directed to the </a:t>
            </a:r>
            <a:r>
              <a:rPr lang="en-GB" i="0" dirty="0" smtClean="0">
                <a:effectLst>
                  <a:glow rad="101600">
                    <a:schemeClr val="tx1">
                      <a:alpha val="75000"/>
                    </a:schemeClr>
                  </a:glow>
                </a:effectLst>
                <a:cs typeface="Arial" charset="0"/>
              </a:rPr>
              <a:t>goal.</a:t>
            </a:r>
          </a:p>
          <a:p>
            <a:pPr>
              <a:spcBef>
                <a:spcPct val="25000"/>
              </a:spcBef>
              <a:spcAft>
                <a:spcPct val="25000"/>
              </a:spcAft>
              <a:defRPr/>
            </a:pPr>
            <a:r>
              <a:rPr lang="en-GB" i="0" dirty="0" smtClean="0">
                <a:effectLst>
                  <a:glow rad="101600">
                    <a:schemeClr val="tx1">
                      <a:alpha val="75000"/>
                    </a:schemeClr>
                  </a:glow>
                </a:effectLst>
                <a:cs typeface="Arial" charset="0"/>
              </a:rPr>
              <a:t>Each agent most wants and expects </a:t>
            </a:r>
            <a:r>
              <a:rPr lang="en-GB" i="0" dirty="0">
                <a:effectLst>
                  <a:glow rad="101600">
                    <a:schemeClr val="tx1">
                      <a:alpha val="75000"/>
                    </a:schemeClr>
                  </a:glow>
                </a:effectLst>
                <a:cs typeface="Arial" charset="0"/>
              </a:rPr>
              <a:t>the goal to occur as a common effect of all their goal-directed actions.</a:t>
            </a:r>
          </a:p>
        </p:txBody>
      </p:sp>
      <p:sp>
        <p:nvSpPr>
          <p:cNvPr id="16" name="Text Box 2"/>
          <p:cNvSpPr txBox="1">
            <a:spLocks noChangeArrowheads="1"/>
          </p:cNvSpPr>
          <p:nvPr/>
        </p:nvSpPr>
        <p:spPr bwMode="auto">
          <a:xfrm>
            <a:off x="2567116" y="2492896"/>
            <a:ext cx="3331790" cy="433068"/>
          </a:xfrm>
          <a:prstGeom prst="rect">
            <a:avLst/>
          </a:prstGeom>
          <a:noFill/>
          <a:ln w="9525">
            <a:noFill/>
            <a:round/>
            <a:headEnd/>
            <a:tailEnd/>
          </a:ln>
          <a:effectLst/>
        </p:spPr>
        <p:txBody>
          <a:bodyPr wrap="square" lIns="90000" tIns="46800" rIns="90000" bIns="46800">
            <a:prstTxWarp prst="textNoShape">
              <a:avLst/>
            </a:prstTxWarp>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27000">
                    <a:schemeClr val="tx1">
                      <a:alpha val="75000"/>
                    </a:schemeClr>
                  </a:glow>
                </a:effectLst>
              </a:rPr>
              <a:t>G is a shared goal</a:t>
            </a:r>
          </a:p>
        </p:txBody>
      </p:sp>
      <p:sp>
        <p:nvSpPr>
          <p:cNvPr id="17" name="Left Brace 16"/>
          <p:cNvSpPr/>
          <p:nvPr/>
        </p:nvSpPr>
        <p:spPr bwMode="auto">
          <a:xfrm>
            <a:off x="4094592" y="2996954"/>
            <a:ext cx="576064" cy="3100037"/>
          </a:xfrm>
          <a:prstGeom prst="leftBrace">
            <a:avLst>
              <a:gd name="adj1" fmla="val 40485"/>
              <a:gd name="adj2" fmla="val 50000"/>
            </a:avLst>
          </a:prstGeom>
          <a:noFill/>
          <a:ln w="254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dirty="0">
              <a:ln>
                <a:noFill/>
              </a:ln>
              <a:solidFill>
                <a:schemeClr val="bg1"/>
              </a:solidFill>
              <a:effectLst/>
              <a:latin typeface="Myriad Web" charset="0"/>
            </a:endParaRPr>
          </a:p>
        </p:txBody>
      </p:sp>
      <p:sp>
        <p:nvSpPr>
          <p:cNvPr id="18" name="Left Brace 17"/>
          <p:cNvSpPr/>
          <p:nvPr/>
        </p:nvSpPr>
        <p:spPr bwMode="auto">
          <a:xfrm flipH="1">
            <a:off x="3779912" y="4221088"/>
            <a:ext cx="348700" cy="648072"/>
          </a:xfrm>
          <a:prstGeom prst="leftBrace">
            <a:avLst>
              <a:gd name="adj1" fmla="val 40485"/>
              <a:gd name="adj2" fmla="val 50000"/>
            </a:avLst>
          </a:prstGeom>
          <a:noFill/>
          <a:ln w="254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dirty="0">
              <a:ln>
                <a:noFill/>
              </a:ln>
              <a:solidFill>
                <a:schemeClr val="bg1"/>
              </a:solidFill>
              <a:effectLst/>
              <a:latin typeface="Myriad Web" charset="0"/>
            </a:endParaRPr>
          </a:p>
        </p:txBody>
      </p:sp>
      <p:sp>
        <p:nvSpPr>
          <p:cNvPr id="12" name="Rectangle 11"/>
          <p:cNvSpPr/>
          <p:nvPr/>
        </p:nvSpPr>
        <p:spPr>
          <a:xfrm>
            <a:off x="592139" y="369240"/>
            <a:ext cx="7796286" cy="769441"/>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Goal-directed joint action: an event with two or more agents which, taken as a whole, is directed to a goal.</a:t>
            </a:r>
            <a:endParaRPr lang="en-US" i="0" dirty="0">
              <a:effectLst>
                <a:glow rad="101600">
                  <a:schemeClr val="tx1">
                    <a:alpha val="75000"/>
                  </a:schemeClr>
                </a:glow>
              </a:effectLst>
            </a:endParaRPr>
          </a:p>
        </p:txBody>
      </p:sp>
      <p:sp>
        <p:nvSpPr>
          <p:cNvPr id="13" name="Rounded Rectangle 12"/>
          <p:cNvSpPr/>
          <p:nvPr/>
        </p:nvSpPr>
        <p:spPr bwMode="auto">
          <a:xfrm>
            <a:off x="-324544" y="4149080"/>
            <a:ext cx="4392488" cy="864096"/>
          </a:xfrm>
          <a:prstGeom prst="roundRect">
            <a:avLst/>
          </a:prstGeom>
          <a:solidFill>
            <a:srgbClr val="FFFFFF"/>
          </a:solidFill>
          <a:ln w="9525"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0" name="Text Box 2"/>
          <p:cNvSpPr txBox="1">
            <a:spLocks noChangeArrowheads="1"/>
          </p:cNvSpPr>
          <p:nvPr/>
        </p:nvSpPr>
        <p:spPr bwMode="auto">
          <a:xfrm>
            <a:off x="592139" y="2665504"/>
            <a:ext cx="3331790" cy="3787832"/>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smtClean="0"/>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27000">
                    <a:schemeClr val="tx1">
                      <a:alpha val="75000"/>
                    </a:schemeClr>
                  </a:glow>
                </a:effectLst>
              </a:rPr>
              <a:t>G is a collective goal</a:t>
            </a:r>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smtClean="0"/>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(a) it is a distributive goal; </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chemeClr val="tx1"/>
                </a:solidFill>
              </a:rPr>
              <a:t>(b) the actions are coordinated; </a:t>
            </a:r>
            <a:r>
              <a:rPr lang="en-US" i="0" dirty="0" smtClean="0">
                <a:solidFill>
                  <a:schemeClr val="tx1">
                    <a:lumMod val="50000"/>
                    <a:lumOff val="50000"/>
                  </a:schemeClr>
                </a:solidFill>
              </a:rPr>
              <a:t>and </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(c) coordination of this type would normally facilitate occurrences of outcomes of this type.</a:t>
            </a:r>
          </a:p>
        </p:txBody>
      </p:sp>
      <p:sp>
        <p:nvSpPr>
          <p:cNvPr id="21" name="Text Box 2"/>
          <p:cNvSpPr txBox="1">
            <a:spLocks noChangeArrowheads="1"/>
          </p:cNvSpPr>
          <p:nvPr/>
        </p:nvSpPr>
        <p:spPr bwMode="auto">
          <a:xfrm>
            <a:off x="592138" y="1289227"/>
            <a:ext cx="7940302" cy="1110177"/>
          </a:xfrm>
          <a:prstGeom prst="rect">
            <a:avLst/>
          </a:prstGeom>
          <a:solidFill>
            <a:schemeClr val="tx1"/>
          </a:solid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u="sng" dirty="0" smtClean="0"/>
              <a:t>G is a distributive goal</a:t>
            </a:r>
            <a:r>
              <a:rPr lang="en-US" i="0" dirty="0" smtClean="0"/>
              <a:t>: it is an outcome to which each agent’s actions are individually directed and it is possible that: all actions succeed relative to this outcome.</a:t>
            </a:r>
            <a:endParaRPr lang="en-US" i="0" u="sng" dirty="0" smtClean="0"/>
          </a:p>
        </p:txBody>
      </p:sp>
    </p:spTree>
    <p:extLst>
      <p:ext uri="{BB962C8B-B14F-4D97-AF65-F5344CB8AC3E}">
        <p14:creationId xmlns:p14="http://schemas.microsoft.com/office/powerpoint/2010/main" val="3317296707"/>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bwMode="auto">
          <a:xfrm>
            <a:off x="4847702" y="3429000"/>
            <a:ext cx="1080120" cy="432048"/>
          </a:xfrm>
          <a:prstGeom prst="rect">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cxnSp>
        <p:nvCxnSpPr>
          <p:cNvPr id="19" name="Straight Connector 18"/>
          <p:cNvCxnSpPr/>
          <p:nvPr/>
        </p:nvCxnSpPr>
        <p:spPr bwMode="auto">
          <a:xfrm>
            <a:off x="683568" y="2875616"/>
            <a:ext cx="7488832" cy="0"/>
          </a:xfrm>
          <a:prstGeom prst="line">
            <a:avLst/>
          </a:prstGeom>
          <a:solidFill>
            <a:srgbClr val="00B8FF"/>
          </a:solidFill>
          <a:ln w="28575" cap="flat" cmpd="sng" algn="ctr">
            <a:solidFill>
              <a:srgbClr val="FFFFFF"/>
            </a:solidFill>
            <a:prstDash val="solid"/>
            <a:round/>
            <a:headEnd type="none" w="med" len="med"/>
            <a:tailEnd type="none" w="med" len="med"/>
          </a:ln>
          <a:effectLst/>
        </p:spPr>
      </p:cxnSp>
      <p:cxnSp>
        <p:nvCxnSpPr>
          <p:cNvPr id="6" name="Straight Connector 5"/>
          <p:cNvCxnSpPr/>
          <p:nvPr/>
        </p:nvCxnSpPr>
        <p:spPr bwMode="auto">
          <a:xfrm>
            <a:off x="672228" y="3379672"/>
            <a:ext cx="3240360" cy="0"/>
          </a:xfrm>
          <a:prstGeom prst="line">
            <a:avLst/>
          </a:prstGeom>
          <a:solidFill>
            <a:srgbClr val="00B8FF"/>
          </a:solidFill>
          <a:ln w="28575" cap="flat" cmpd="sng" algn="ctr">
            <a:solidFill>
              <a:srgbClr val="FFFFFF"/>
            </a:solidFill>
            <a:prstDash val="solid"/>
            <a:round/>
            <a:headEnd type="none" w="med" len="med"/>
            <a:tailEnd type="none" w="med" len="med"/>
          </a:ln>
          <a:effectLst/>
        </p:spPr>
      </p:cxnSp>
      <p:sp>
        <p:nvSpPr>
          <p:cNvPr id="15" name="Text Box 2"/>
          <p:cNvSpPr txBox="1">
            <a:spLocks noChangeArrowheads="1"/>
          </p:cNvSpPr>
          <p:nvPr/>
        </p:nvSpPr>
        <p:spPr bwMode="auto">
          <a:xfrm>
            <a:off x="4840610" y="3068962"/>
            <a:ext cx="3547814" cy="2972225"/>
          </a:xfrm>
          <a:prstGeom prst="rect">
            <a:avLst/>
          </a:prstGeom>
          <a:noFill/>
          <a:ln w="9525">
            <a:noFill/>
            <a:round/>
            <a:headEnd/>
            <a:tailEnd/>
          </a:ln>
          <a:effectLst/>
        </p:spPr>
        <p:txBody>
          <a:bodyPr wrap="square" lIns="90000" tIns="46800" rIns="90000" bIns="46800">
            <a:prstTxWarp prst="textNoShape">
              <a:avLst/>
            </a:prstTxWarp>
            <a:spAutoFit/>
          </a:bodyPr>
          <a:lstStyle/>
          <a:p>
            <a:pPr>
              <a:spcBef>
                <a:spcPct val="25000"/>
              </a:spcBef>
              <a:spcAft>
                <a:spcPct val="25000"/>
              </a:spcAft>
              <a:defRPr/>
            </a:pPr>
            <a:r>
              <a:rPr lang="en-GB" i="0" dirty="0">
                <a:effectLst>
                  <a:glow rad="101600">
                    <a:schemeClr val="tx1">
                      <a:alpha val="75000"/>
                    </a:schemeClr>
                  </a:glow>
                </a:effectLst>
                <a:cs typeface="Arial" charset="0"/>
              </a:rPr>
              <a:t>Each agent </a:t>
            </a:r>
            <a:r>
              <a:rPr lang="en-GB" i="0" dirty="0" smtClean="0">
                <a:effectLst>
                  <a:glow rad="101600">
                    <a:schemeClr val="tx1">
                      <a:alpha val="75000"/>
                    </a:schemeClr>
                  </a:glow>
                </a:effectLst>
                <a:cs typeface="Arial" charset="0"/>
              </a:rPr>
              <a:t>most wants and expects </a:t>
            </a:r>
            <a:r>
              <a:rPr lang="en-GB" i="0" dirty="0">
                <a:effectLst>
                  <a:glow rad="101600">
                    <a:schemeClr val="tx1">
                      <a:alpha val="75000"/>
                    </a:schemeClr>
                  </a:glow>
                </a:effectLst>
                <a:cs typeface="Arial" charset="0"/>
              </a:rPr>
              <a:t>each of the other agents to perform activities directed to the </a:t>
            </a:r>
            <a:r>
              <a:rPr lang="en-GB" i="0" dirty="0" smtClean="0">
                <a:effectLst>
                  <a:glow rad="101600">
                    <a:schemeClr val="tx1">
                      <a:alpha val="75000"/>
                    </a:schemeClr>
                  </a:glow>
                </a:effectLst>
                <a:cs typeface="Arial" charset="0"/>
              </a:rPr>
              <a:t>goal.</a:t>
            </a:r>
          </a:p>
          <a:p>
            <a:pPr>
              <a:spcBef>
                <a:spcPct val="25000"/>
              </a:spcBef>
              <a:spcAft>
                <a:spcPct val="25000"/>
              </a:spcAft>
              <a:defRPr/>
            </a:pPr>
            <a:r>
              <a:rPr lang="en-GB" i="0" dirty="0" smtClean="0">
                <a:effectLst>
                  <a:glow rad="101600">
                    <a:schemeClr val="tx1">
                      <a:alpha val="75000"/>
                    </a:schemeClr>
                  </a:glow>
                </a:effectLst>
                <a:cs typeface="Arial" charset="0"/>
              </a:rPr>
              <a:t>Each agent most wants and expects </a:t>
            </a:r>
            <a:r>
              <a:rPr lang="en-GB" i="0" dirty="0">
                <a:effectLst>
                  <a:glow rad="101600">
                    <a:schemeClr val="tx1">
                      <a:alpha val="75000"/>
                    </a:schemeClr>
                  </a:glow>
                </a:effectLst>
                <a:cs typeface="Arial" charset="0"/>
              </a:rPr>
              <a:t>the goal to occur as a common effect of all their goal-directed actions.</a:t>
            </a:r>
          </a:p>
        </p:txBody>
      </p:sp>
      <p:sp>
        <p:nvSpPr>
          <p:cNvPr id="16" name="Text Box 2"/>
          <p:cNvSpPr txBox="1">
            <a:spLocks noChangeArrowheads="1"/>
          </p:cNvSpPr>
          <p:nvPr/>
        </p:nvSpPr>
        <p:spPr bwMode="auto">
          <a:xfrm>
            <a:off x="2567116" y="2492896"/>
            <a:ext cx="3331790" cy="433068"/>
          </a:xfrm>
          <a:prstGeom prst="rect">
            <a:avLst/>
          </a:prstGeom>
          <a:noFill/>
          <a:ln w="9525">
            <a:noFill/>
            <a:round/>
            <a:headEnd/>
            <a:tailEnd/>
          </a:ln>
          <a:effectLst/>
        </p:spPr>
        <p:txBody>
          <a:bodyPr wrap="square" lIns="90000" tIns="46800" rIns="90000" bIns="46800">
            <a:prstTxWarp prst="textNoShape">
              <a:avLst/>
            </a:prstTxWarp>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27000">
                    <a:schemeClr val="tx1">
                      <a:alpha val="75000"/>
                    </a:schemeClr>
                  </a:glow>
                </a:effectLst>
              </a:rPr>
              <a:t>G is a shared goal</a:t>
            </a:r>
          </a:p>
        </p:txBody>
      </p:sp>
      <p:sp>
        <p:nvSpPr>
          <p:cNvPr id="17" name="Left Brace 16"/>
          <p:cNvSpPr/>
          <p:nvPr/>
        </p:nvSpPr>
        <p:spPr bwMode="auto">
          <a:xfrm>
            <a:off x="4094592" y="2996954"/>
            <a:ext cx="576064" cy="3100037"/>
          </a:xfrm>
          <a:prstGeom prst="leftBrace">
            <a:avLst>
              <a:gd name="adj1" fmla="val 40485"/>
              <a:gd name="adj2" fmla="val 50000"/>
            </a:avLst>
          </a:prstGeom>
          <a:noFill/>
          <a:ln w="254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dirty="0">
              <a:ln>
                <a:noFill/>
              </a:ln>
              <a:solidFill>
                <a:schemeClr val="bg1"/>
              </a:solidFill>
              <a:effectLst/>
              <a:latin typeface="Myriad Web" charset="0"/>
            </a:endParaRPr>
          </a:p>
        </p:txBody>
      </p:sp>
      <p:sp>
        <p:nvSpPr>
          <p:cNvPr id="18" name="Left Brace 17"/>
          <p:cNvSpPr/>
          <p:nvPr/>
        </p:nvSpPr>
        <p:spPr bwMode="auto">
          <a:xfrm flipH="1">
            <a:off x="3779912" y="4221088"/>
            <a:ext cx="348700" cy="648072"/>
          </a:xfrm>
          <a:prstGeom prst="leftBrace">
            <a:avLst>
              <a:gd name="adj1" fmla="val 40485"/>
              <a:gd name="adj2" fmla="val 50000"/>
            </a:avLst>
          </a:prstGeom>
          <a:noFill/>
          <a:ln w="254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dirty="0">
              <a:ln>
                <a:noFill/>
              </a:ln>
              <a:solidFill>
                <a:schemeClr val="bg1"/>
              </a:solidFill>
              <a:effectLst/>
              <a:latin typeface="Myriad Web" charset="0"/>
            </a:endParaRPr>
          </a:p>
        </p:txBody>
      </p:sp>
      <p:sp>
        <p:nvSpPr>
          <p:cNvPr id="12" name="Rectangle 11"/>
          <p:cNvSpPr/>
          <p:nvPr/>
        </p:nvSpPr>
        <p:spPr>
          <a:xfrm>
            <a:off x="592139" y="369240"/>
            <a:ext cx="7796286" cy="769441"/>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Goal-directed joint action: an event with two or more agents which, taken as a whole, is directed to a goal.</a:t>
            </a:r>
            <a:endParaRPr lang="en-US" i="0" dirty="0">
              <a:effectLst>
                <a:glow rad="101600">
                  <a:schemeClr val="tx1">
                    <a:alpha val="75000"/>
                  </a:schemeClr>
                </a:glow>
              </a:effectLst>
            </a:endParaRPr>
          </a:p>
        </p:txBody>
      </p:sp>
      <p:sp>
        <p:nvSpPr>
          <p:cNvPr id="13" name="Rounded Rectangle 12"/>
          <p:cNvSpPr/>
          <p:nvPr/>
        </p:nvSpPr>
        <p:spPr bwMode="auto">
          <a:xfrm>
            <a:off x="-324544" y="4149080"/>
            <a:ext cx="4392488" cy="864096"/>
          </a:xfrm>
          <a:prstGeom prst="roundRect">
            <a:avLst/>
          </a:prstGeom>
          <a:solidFill>
            <a:srgbClr val="FFFFFF"/>
          </a:solidFill>
          <a:ln w="9525"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0" name="Text Box 2"/>
          <p:cNvSpPr txBox="1">
            <a:spLocks noChangeArrowheads="1"/>
          </p:cNvSpPr>
          <p:nvPr/>
        </p:nvSpPr>
        <p:spPr bwMode="auto">
          <a:xfrm>
            <a:off x="592139" y="2665504"/>
            <a:ext cx="3331790" cy="3787832"/>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smtClean="0"/>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27000">
                    <a:schemeClr val="tx1">
                      <a:alpha val="75000"/>
                    </a:schemeClr>
                  </a:glow>
                </a:effectLst>
              </a:rPr>
              <a:t>G is a collective goal</a:t>
            </a:r>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smtClean="0"/>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(a) it is a distributive goal; </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chemeClr val="tx1"/>
                </a:solidFill>
              </a:rPr>
              <a:t>(b) the actions are coordinated; </a:t>
            </a:r>
            <a:r>
              <a:rPr lang="en-US" i="0" dirty="0" smtClean="0">
                <a:solidFill>
                  <a:schemeClr val="tx1">
                    <a:lumMod val="50000"/>
                    <a:lumOff val="50000"/>
                  </a:schemeClr>
                </a:solidFill>
              </a:rPr>
              <a:t>and </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(c) coordination of this type would normally facilitate occurrences of outcomes of this type.</a:t>
            </a:r>
          </a:p>
        </p:txBody>
      </p:sp>
      <p:sp>
        <p:nvSpPr>
          <p:cNvPr id="21" name="Text Box 2"/>
          <p:cNvSpPr txBox="1">
            <a:spLocks noChangeArrowheads="1"/>
          </p:cNvSpPr>
          <p:nvPr/>
        </p:nvSpPr>
        <p:spPr bwMode="auto">
          <a:xfrm>
            <a:off x="592138" y="1289227"/>
            <a:ext cx="7940302" cy="1110177"/>
          </a:xfrm>
          <a:prstGeom prst="rect">
            <a:avLst/>
          </a:prstGeom>
          <a:solidFill>
            <a:schemeClr val="tx1"/>
          </a:solid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u="sng" dirty="0" smtClean="0"/>
              <a:t>G is a distributive goal</a:t>
            </a:r>
            <a:r>
              <a:rPr lang="en-US" i="0" dirty="0" smtClean="0"/>
              <a:t>: it is an outcome to which each agent’s actions are individually directed and it is possible that: all actions succeed relative to this outcome.</a:t>
            </a:r>
            <a:endParaRPr lang="en-US" i="0" u="sng" dirty="0" smtClean="0"/>
          </a:p>
        </p:txBody>
      </p:sp>
    </p:spTree>
    <p:extLst>
      <p:ext uri="{BB962C8B-B14F-4D97-AF65-F5344CB8AC3E}">
        <p14:creationId xmlns:p14="http://schemas.microsoft.com/office/powerpoint/2010/main" val="3730737617"/>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Straight Connector 18"/>
          <p:cNvCxnSpPr/>
          <p:nvPr/>
        </p:nvCxnSpPr>
        <p:spPr bwMode="auto">
          <a:xfrm>
            <a:off x="683568" y="2875616"/>
            <a:ext cx="7488832" cy="0"/>
          </a:xfrm>
          <a:prstGeom prst="line">
            <a:avLst/>
          </a:prstGeom>
          <a:solidFill>
            <a:srgbClr val="00B8FF"/>
          </a:solidFill>
          <a:ln w="28575" cap="flat" cmpd="sng" algn="ctr">
            <a:solidFill>
              <a:srgbClr val="FFFFFF"/>
            </a:solidFill>
            <a:prstDash val="solid"/>
            <a:round/>
            <a:headEnd type="none" w="med" len="med"/>
            <a:tailEnd type="none" w="med" len="med"/>
          </a:ln>
          <a:effectLst/>
        </p:spPr>
      </p:cxnSp>
      <p:cxnSp>
        <p:nvCxnSpPr>
          <p:cNvPr id="6" name="Straight Connector 5"/>
          <p:cNvCxnSpPr/>
          <p:nvPr/>
        </p:nvCxnSpPr>
        <p:spPr bwMode="auto">
          <a:xfrm>
            <a:off x="672228" y="3379672"/>
            <a:ext cx="3240360" cy="0"/>
          </a:xfrm>
          <a:prstGeom prst="line">
            <a:avLst/>
          </a:prstGeom>
          <a:solidFill>
            <a:srgbClr val="00B8FF"/>
          </a:solidFill>
          <a:ln w="28575" cap="flat" cmpd="sng" algn="ctr">
            <a:solidFill>
              <a:srgbClr val="FFFFFF"/>
            </a:solidFill>
            <a:prstDash val="solid"/>
            <a:round/>
            <a:headEnd type="none" w="med" len="med"/>
            <a:tailEnd type="none" w="med" len="med"/>
          </a:ln>
          <a:effectLst/>
        </p:spPr>
      </p:cxnSp>
      <p:sp>
        <p:nvSpPr>
          <p:cNvPr id="15" name="Text Box 2"/>
          <p:cNvSpPr txBox="1">
            <a:spLocks noChangeArrowheads="1"/>
          </p:cNvSpPr>
          <p:nvPr/>
        </p:nvSpPr>
        <p:spPr bwMode="auto">
          <a:xfrm>
            <a:off x="4840610" y="3068962"/>
            <a:ext cx="3547814" cy="2972225"/>
          </a:xfrm>
          <a:prstGeom prst="rect">
            <a:avLst/>
          </a:prstGeom>
          <a:noFill/>
          <a:ln w="9525">
            <a:noFill/>
            <a:round/>
            <a:headEnd/>
            <a:tailEnd/>
          </a:ln>
          <a:effectLst/>
        </p:spPr>
        <p:txBody>
          <a:bodyPr wrap="square" lIns="90000" tIns="46800" rIns="90000" bIns="46800">
            <a:prstTxWarp prst="textNoShape">
              <a:avLst/>
            </a:prstTxWarp>
            <a:spAutoFit/>
          </a:bodyPr>
          <a:lstStyle/>
          <a:p>
            <a:pPr>
              <a:spcBef>
                <a:spcPct val="25000"/>
              </a:spcBef>
              <a:spcAft>
                <a:spcPct val="25000"/>
              </a:spcAft>
              <a:defRPr/>
            </a:pPr>
            <a:r>
              <a:rPr lang="en-GB" i="0" dirty="0">
                <a:cs typeface="Arial" charset="0"/>
              </a:rPr>
              <a:t>Each agent </a:t>
            </a:r>
            <a:r>
              <a:rPr lang="en-GB" i="0" dirty="0" smtClean="0">
                <a:cs typeface="Arial" charset="0"/>
              </a:rPr>
              <a:t>most wants and expects </a:t>
            </a:r>
            <a:r>
              <a:rPr lang="en-GB" i="0" dirty="0">
                <a:cs typeface="Arial" charset="0"/>
              </a:rPr>
              <a:t>each of the other agents to perform activities directed to the </a:t>
            </a:r>
            <a:r>
              <a:rPr lang="en-GB" i="0" dirty="0" smtClean="0">
                <a:cs typeface="Arial" charset="0"/>
              </a:rPr>
              <a:t>goal.</a:t>
            </a:r>
          </a:p>
          <a:p>
            <a:pPr>
              <a:spcBef>
                <a:spcPct val="25000"/>
              </a:spcBef>
              <a:spcAft>
                <a:spcPct val="25000"/>
              </a:spcAft>
              <a:defRPr/>
            </a:pPr>
            <a:r>
              <a:rPr lang="en-GB" i="0" dirty="0" smtClean="0">
                <a:cs typeface="Arial" charset="0"/>
              </a:rPr>
              <a:t>Each agent most wants and expects </a:t>
            </a:r>
            <a:r>
              <a:rPr lang="en-GB" i="0" dirty="0">
                <a:cs typeface="Arial" charset="0"/>
              </a:rPr>
              <a:t>the goal to occur as a common effect of all their goal-directed actions.</a:t>
            </a:r>
          </a:p>
        </p:txBody>
      </p:sp>
      <p:sp>
        <p:nvSpPr>
          <p:cNvPr id="16" name="Text Box 2"/>
          <p:cNvSpPr txBox="1">
            <a:spLocks noChangeArrowheads="1"/>
          </p:cNvSpPr>
          <p:nvPr/>
        </p:nvSpPr>
        <p:spPr bwMode="auto">
          <a:xfrm>
            <a:off x="2567116" y="2492896"/>
            <a:ext cx="3331790" cy="433068"/>
          </a:xfrm>
          <a:prstGeom prst="rect">
            <a:avLst/>
          </a:prstGeom>
          <a:noFill/>
          <a:ln w="9525">
            <a:noFill/>
            <a:round/>
            <a:headEnd/>
            <a:tailEnd/>
          </a:ln>
          <a:effectLst/>
        </p:spPr>
        <p:txBody>
          <a:bodyPr wrap="square" lIns="90000" tIns="46800" rIns="90000" bIns="46800">
            <a:prstTxWarp prst="textNoShape">
              <a:avLst/>
            </a:prstTxWarp>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27000">
                    <a:schemeClr val="tx1">
                      <a:alpha val="75000"/>
                    </a:schemeClr>
                  </a:glow>
                </a:effectLst>
              </a:rPr>
              <a:t>G is a shared goal</a:t>
            </a:r>
          </a:p>
        </p:txBody>
      </p:sp>
      <p:sp>
        <p:nvSpPr>
          <p:cNvPr id="17" name="Left Brace 16"/>
          <p:cNvSpPr/>
          <p:nvPr/>
        </p:nvSpPr>
        <p:spPr bwMode="auto">
          <a:xfrm>
            <a:off x="4094592" y="2996954"/>
            <a:ext cx="576064" cy="3100037"/>
          </a:xfrm>
          <a:prstGeom prst="leftBrace">
            <a:avLst>
              <a:gd name="adj1" fmla="val 40485"/>
              <a:gd name="adj2" fmla="val 50000"/>
            </a:avLst>
          </a:prstGeom>
          <a:noFill/>
          <a:ln w="254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dirty="0">
              <a:ln>
                <a:noFill/>
              </a:ln>
              <a:solidFill>
                <a:schemeClr val="bg1"/>
              </a:solidFill>
              <a:effectLst/>
              <a:latin typeface="Myriad Web" charset="0"/>
            </a:endParaRPr>
          </a:p>
        </p:txBody>
      </p:sp>
      <p:sp>
        <p:nvSpPr>
          <p:cNvPr id="18" name="Left Brace 17"/>
          <p:cNvSpPr/>
          <p:nvPr/>
        </p:nvSpPr>
        <p:spPr bwMode="auto">
          <a:xfrm flipH="1">
            <a:off x="3779912" y="4221088"/>
            <a:ext cx="348700" cy="648072"/>
          </a:xfrm>
          <a:prstGeom prst="leftBrace">
            <a:avLst>
              <a:gd name="adj1" fmla="val 40485"/>
              <a:gd name="adj2" fmla="val 50000"/>
            </a:avLst>
          </a:prstGeom>
          <a:noFill/>
          <a:ln w="254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dirty="0">
              <a:ln>
                <a:noFill/>
              </a:ln>
              <a:solidFill>
                <a:schemeClr val="bg1"/>
              </a:solidFill>
              <a:effectLst/>
              <a:latin typeface="Myriad Web" charset="0"/>
            </a:endParaRPr>
          </a:p>
        </p:txBody>
      </p:sp>
      <p:sp>
        <p:nvSpPr>
          <p:cNvPr id="12" name="Rectangle 11"/>
          <p:cNvSpPr/>
          <p:nvPr/>
        </p:nvSpPr>
        <p:spPr>
          <a:xfrm>
            <a:off x="592139" y="369240"/>
            <a:ext cx="7796286" cy="769441"/>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Goal-directed joint action: an event with two or more agents which, taken as a whole, is directed to a goal.</a:t>
            </a:r>
            <a:endParaRPr lang="en-US" i="0" dirty="0">
              <a:effectLst>
                <a:glow rad="101600">
                  <a:schemeClr val="tx1">
                    <a:alpha val="75000"/>
                  </a:schemeClr>
                </a:glow>
              </a:effectLst>
            </a:endParaRPr>
          </a:p>
        </p:txBody>
      </p:sp>
      <p:sp>
        <p:nvSpPr>
          <p:cNvPr id="13" name="Rounded Rectangle 12"/>
          <p:cNvSpPr/>
          <p:nvPr/>
        </p:nvSpPr>
        <p:spPr bwMode="auto">
          <a:xfrm>
            <a:off x="-324544" y="4149080"/>
            <a:ext cx="4392488" cy="864096"/>
          </a:xfrm>
          <a:prstGeom prst="roundRect">
            <a:avLst/>
          </a:prstGeom>
          <a:solidFill>
            <a:srgbClr val="FFFFFF"/>
          </a:solidFill>
          <a:ln w="9525"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0" name="Text Box 2"/>
          <p:cNvSpPr txBox="1">
            <a:spLocks noChangeArrowheads="1"/>
          </p:cNvSpPr>
          <p:nvPr/>
        </p:nvSpPr>
        <p:spPr bwMode="auto">
          <a:xfrm>
            <a:off x="592139" y="2665504"/>
            <a:ext cx="3331790" cy="3787832"/>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smtClean="0"/>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27000">
                    <a:schemeClr val="tx1">
                      <a:alpha val="75000"/>
                    </a:schemeClr>
                  </a:glow>
                </a:effectLst>
              </a:rPr>
              <a:t>G is a collective goal</a:t>
            </a:r>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smtClean="0"/>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(a) it is a distributive goal; </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chemeClr val="tx1"/>
                </a:solidFill>
              </a:rPr>
              <a:t>(b) the actions are coordinated; </a:t>
            </a:r>
            <a:r>
              <a:rPr lang="en-US" i="0" dirty="0" smtClean="0">
                <a:solidFill>
                  <a:schemeClr val="tx1">
                    <a:lumMod val="50000"/>
                    <a:lumOff val="50000"/>
                  </a:schemeClr>
                </a:solidFill>
              </a:rPr>
              <a:t>and </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(c) coordination of this type would normally facilitate occurrences of outcomes of this type.</a:t>
            </a:r>
          </a:p>
        </p:txBody>
      </p:sp>
      <p:sp>
        <p:nvSpPr>
          <p:cNvPr id="14" name="Text Box 2"/>
          <p:cNvSpPr txBox="1">
            <a:spLocks noChangeArrowheads="1"/>
          </p:cNvSpPr>
          <p:nvPr/>
        </p:nvSpPr>
        <p:spPr bwMode="auto">
          <a:xfrm>
            <a:off x="592138" y="1289227"/>
            <a:ext cx="7940302" cy="1110177"/>
          </a:xfrm>
          <a:prstGeom prst="rect">
            <a:avLst/>
          </a:prstGeom>
          <a:solidFill>
            <a:schemeClr val="tx1"/>
          </a:solid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u="sng" dirty="0" smtClean="0"/>
              <a:t>G is a distributive goal</a:t>
            </a:r>
            <a:r>
              <a:rPr lang="en-US" i="0" dirty="0" smtClean="0"/>
              <a:t>: it is an outcome to which each agent’s actions are individually directed and it is possible that: all actions succeed relative to this outcome.</a:t>
            </a:r>
            <a:endParaRPr lang="en-US" i="0" u="sng" dirty="0" smtClean="0"/>
          </a:p>
        </p:txBody>
      </p:sp>
    </p:spTree>
    <p:extLst>
      <p:ext uri="{BB962C8B-B14F-4D97-AF65-F5344CB8AC3E}">
        <p14:creationId xmlns:p14="http://schemas.microsoft.com/office/powerpoint/2010/main" val="3811893149"/>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Straight Connector 18"/>
          <p:cNvCxnSpPr/>
          <p:nvPr/>
        </p:nvCxnSpPr>
        <p:spPr bwMode="auto">
          <a:xfrm>
            <a:off x="683568" y="2875616"/>
            <a:ext cx="7488832" cy="0"/>
          </a:xfrm>
          <a:prstGeom prst="line">
            <a:avLst/>
          </a:prstGeom>
          <a:solidFill>
            <a:srgbClr val="00B8FF"/>
          </a:solidFill>
          <a:ln w="28575" cap="flat" cmpd="sng" algn="ctr">
            <a:solidFill>
              <a:srgbClr val="FFFFFF"/>
            </a:solidFill>
            <a:prstDash val="solid"/>
            <a:round/>
            <a:headEnd type="none" w="med" len="med"/>
            <a:tailEnd type="none" w="med" len="med"/>
          </a:ln>
          <a:effectLst/>
        </p:spPr>
      </p:cxnSp>
      <p:cxnSp>
        <p:nvCxnSpPr>
          <p:cNvPr id="6" name="Straight Connector 5"/>
          <p:cNvCxnSpPr/>
          <p:nvPr/>
        </p:nvCxnSpPr>
        <p:spPr bwMode="auto">
          <a:xfrm>
            <a:off x="672228" y="3379672"/>
            <a:ext cx="3240360" cy="0"/>
          </a:xfrm>
          <a:prstGeom prst="line">
            <a:avLst/>
          </a:prstGeom>
          <a:solidFill>
            <a:srgbClr val="00B8FF"/>
          </a:solidFill>
          <a:ln w="28575" cap="flat" cmpd="sng" algn="ctr">
            <a:solidFill>
              <a:srgbClr val="FFFFFF"/>
            </a:solidFill>
            <a:prstDash val="solid"/>
            <a:round/>
            <a:headEnd type="none" w="med" len="med"/>
            <a:tailEnd type="none" w="med" len="med"/>
          </a:ln>
          <a:effectLst/>
        </p:spPr>
      </p:cxnSp>
      <p:sp>
        <p:nvSpPr>
          <p:cNvPr id="15" name="Text Box 2"/>
          <p:cNvSpPr txBox="1">
            <a:spLocks noChangeArrowheads="1"/>
          </p:cNvSpPr>
          <p:nvPr/>
        </p:nvSpPr>
        <p:spPr bwMode="auto">
          <a:xfrm>
            <a:off x="4840610" y="3068962"/>
            <a:ext cx="3547814" cy="2972225"/>
          </a:xfrm>
          <a:prstGeom prst="rect">
            <a:avLst/>
          </a:prstGeom>
          <a:noFill/>
          <a:ln w="9525">
            <a:noFill/>
            <a:round/>
            <a:headEnd/>
            <a:tailEnd/>
          </a:ln>
          <a:effectLst/>
        </p:spPr>
        <p:txBody>
          <a:bodyPr wrap="square" lIns="90000" tIns="46800" rIns="90000" bIns="46800">
            <a:prstTxWarp prst="textNoShape">
              <a:avLst/>
            </a:prstTxWarp>
            <a:spAutoFit/>
          </a:bodyPr>
          <a:lstStyle/>
          <a:p>
            <a:pPr>
              <a:spcBef>
                <a:spcPct val="25000"/>
              </a:spcBef>
              <a:spcAft>
                <a:spcPct val="25000"/>
              </a:spcAft>
              <a:defRPr/>
            </a:pPr>
            <a:r>
              <a:rPr lang="en-GB" i="0" dirty="0">
                <a:cs typeface="Arial" charset="0"/>
              </a:rPr>
              <a:t>Each agent </a:t>
            </a:r>
            <a:r>
              <a:rPr lang="en-GB" i="0" dirty="0" smtClean="0">
                <a:cs typeface="Arial" charset="0"/>
              </a:rPr>
              <a:t>most wants and expects </a:t>
            </a:r>
            <a:r>
              <a:rPr lang="en-GB" i="0" dirty="0">
                <a:cs typeface="Arial" charset="0"/>
              </a:rPr>
              <a:t>each of the other agents to perform activities directed to the </a:t>
            </a:r>
            <a:r>
              <a:rPr lang="en-GB" i="0" dirty="0" smtClean="0">
                <a:cs typeface="Arial" charset="0"/>
              </a:rPr>
              <a:t>goal.</a:t>
            </a:r>
          </a:p>
          <a:p>
            <a:pPr>
              <a:spcBef>
                <a:spcPct val="25000"/>
              </a:spcBef>
              <a:spcAft>
                <a:spcPct val="25000"/>
              </a:spcAft>
              <a:defRPr/>
            </a:pPr>
            <a:r>
              <a:rPr lang="en-GB" i="0" dirty="0" smtClean="0">
                <a:cs typeface="Arial" charset="0"/>
              </a:rPr>
              <a:t>Each agent most wants and expects </a:t>
            </a:r>
            <a:r>
              <a:rPr lang="en-GB" i="0" dirty="0">
                <a:cs typeface="Arial" charset="0"/>
              </a:rPr>
              <a:t>the goal to occur as a common effect of all their goal-directed actions.</a:t>
            </a:r>
          </a:p>
        </p:txBody>
      </p:sp>
      <p:sp>
        <p:nvSpPr>
          <p:cNvPr id="16" name="Text Box 2"/>
          <p:cNvSpPr txBox="1">
            <a:spLocks noChangeArrowheads="1"/>
          </p:cNvSpPr>
          <p:nvPr/>
        </p:nvSpPr>
        <p:spPr bwMode="auto">
          <a:xfrm>
            <a:off x="2567116" y="2492896"/>
            <a:ext cx="3331790" cy="433068"/>
          </a:xfrm>
          <a:prstGeom prst="rect">
            <a:avLst/>
          </a:prstGeom>
          <a:noFill/>
          <a:ln w="9525">
            <a:noFill/>
            <a:round/>
            <a:headEnd/>
            <a:tailEnd/>
          </a:ln>
          <a:effectLst/>
        </p:spPr>
        <p:txBody>
          <a:bodyPr wrap="square" lIns="90000" tIns="46800" rIns="90000" bIns="46800">
            <a:prstTxWarp prst="textNoShape">
              <a:avLst/>
            </a:prstTxWarp>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27000">
                    <a:schemeClr val="tx1">
                      <a:alpha val="75000"/>
                    </a:schemeClr>
                  </a:glow>
                </a:effectLst>
              </a:rPr>
              <a:t>G is a shared goal</a:t>
            </a:r>
          </a:p>
        </p:txBody>
      </p:sp>
      <p:sp>
        <p:nvSpPr>
          <p:cNvPr id="17" name="Left Brace 16"/>
          <p:cNvSpPr/>
          <p:nvPr/>
        </p:nvSpPr>
        <p:spPr bwMode="auto">
          <a:xfrm>
            <a:off x="4094592" y="2996954"/>
            <a:ext cx="576064" cy="3100037"/>
          </a:xfrm>
          <a:prstGeom prst="leftBrace">
            <a:avLst>
              <a:gd name="adj1" fmla="val 40485"/>
              <a:gd name="adj2" fmla="val 50000"/>
            </a:avLst>
          </a:prstGeom>
          <a:noFill/>
          <a:ln w="254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dirty="0">
              <a:ln>
                <a:noFill/>
              </a:ln>
              <a:solidFill>
                <a:schemeClr val="bg1"/>
              </a:solidFill>
              <a:effectLst/>
              <a:latin typeface="Myriad Web" charset="0"/>
            </a:endParaRPr>
          </a:p>
        </p:txBody>
      </p:sp>
      <p:sp>
        <p:nvSpPr>
          <p:cNvPr id="18" name="Left Brace 17"/>
          <p:cNvSpPr/>
          <p:nvPr/>
        </p:nvSpPr>
        <p:spPr bwMode="auto">
          <a:xfrm flipH="1">
            <a:off x="3779912" y="4221088"/>
            <a:ext cx="348700" cy="648072"/>
          </a:xfrm>
          <a:prstGeom prst="leftBrace">
            <a:avLst>
              <a:gd name="adj1" fmla="val 40485"/>
              <a:gd name="adj2" fmla="val 50000"/>
            </a:avLst>
          </a:prstGeom>
          <a:noFill/>
          <a:ln w="254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dirty="0">
              <a:ln>
                <a:noFill/>
              </a:ln>
              <a:solidFill>
                <a:schemeClr val="bg1"/>
              </a:solidFill>
              <a:effectLst/>
              <a:latin typeface="Myriad Web" charset="0"/>
            </a:endParaRPr>
          </a:p>
        </p:txBody>
      </p:sp>
      <p:sp>
        <p:nvSpPr>
          <p:cNvPr id="12" name="Rectangle 11"/>
          <p:cNvSpPr/>
          <p:nvPr/>
        </p:nvSpPr>
        <p:spPr>
          <a:xfrm>
            <a:off x="592139" y="369240"/>
            <a:ext cx="7796286" cy="769441"/>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chemeClr val="tx1">
                    <a:lumMod val="50000"/>
                    <a:lumOff val="50000"/>
                  </a:schemeClr>
                </a:solidFill>
                <a:effectLst>
                  <a:glow rad="101600">
                    <a:schemeClr val="tx1">
                      <a:alpha val="75000"/>
                    </a:schemeClr>
                  </a:glow>
                </a:effectLst>
              </a:rPr>
              <a:t>Goal-directed joint action: an event with two or more agents which, taken as a whole, is directed to a goal.</a:t>
            </a:r>
            <a:endParaRPr lang="en-US" i="0" dirty="0">
              <a:solidFill>
                <a:schemeClr val="tx1">
                  <a:lumMod val="50000"/>
                  <a:lumOff val="50000"/>
                </a:schemeClr>
              </a:solidFill>
              <a:effectLst>
                <a:glow rad="101600">
                  <a:schemeClr val="tx1">
                    <a:alpha val="75000"/>
                  </a:schemeClr>
                </a:glow>
              </a:effectLst>
            </a:endParaRPr>
          </a:p>
        </p:txBody>
      </p:sp>
      <p:sp>
        <p:nvSpPr>
          <p:cNvPr id="13" name="Rounded Rectangle 12"/>
          <p:cNvSpPr/>
          <p:nvPr/>
        </p:nvSpPr>
        <p:spPr bwMode="auto">
          <a:xfrm>
            <a:off x="-324544" y="4149080"/>
            <a:ext cx="4392488" cy="864096"/>
          </a:xfrm>
          <a:prstGeom prst="roundRect">
            <a:avLst/>
          </a:prstGeom>
          <a:solidFill>
            <a:srgbClr val="FFFFFF"/>
          </a:solidFill>
          <a:ln w="9525"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0" name="Text Box 2"/>
          <p:cNvSpPr txBox="1">
            <a:spLocks noChangeArrowheads="1"/>
          </p:cNvSpPr>
          <p:nvPr/>
        </p:nvSpPr>
        <p:spPr bwMode="auto">
          <a:xfrm>
            <a:off x="592139" y="2665504"/>
            <a:ext cx="3331790" cy="3787832"/>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smtClean="0"/>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27000">
                    <a:schemeClr val="tx1">
                      <a:alpha val="75000"/>
                    </a:schemeClr>
                  </a:glow>
                </a:effectLst>
              </a:rPr>
              <a:t>G is a collective goal</a:t>
            </a:r>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smtClean="0"/>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(a) it is a distributive goal; </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chemeClr val="tx1"/>
                </a:solidFill>
              </a:rPr>
              <a:t>(b) the actions are coordinated; </a:t>
            </a:r>
            <a:r>
              <a:rPr lang="en-US" i="0" dirty="0" smtClean="0">
                <a:solidFill>
                  <a:schemeClr val="tx1">
                    <a:lumMod val="50000"/>
                    <a:lumOff val="50000"/>
                  </a:schemeClr>
                </a:solidFill>
              </a:rPr>
              <a:t>and </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(c) coordination of this type would normally facilitate occurrences of outcomes of this type.</a:t>
            </a:r>
          </a:p>
        </p:txBody>
      </p:sp>
      <p:sp>
        <p:nvSpPr>
          <p:cNvPr id="14" name="Text Box 2"/>
          <p:cNvSpPr txBox="1">
            <a:spLocks noChangeArrowheads="1"/>
          </p:cNvSpPr>
          <p:nvPr/>
        </p:nvSpPr>
        <p:spPr bwMode="auto">
          <a:xfrm>
            <a:off x="592138" y="1289227"/>
            <a:ext cx="7940302" cy="1110177"/>
          </a:xfrm>
          <a:prstGeom prst="rect">
            <a:avLst/>
          </a:prstGeom>
          <a:solidFill>
            <a:schemeClr val="tx1"/>
          </a:solid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u="sng" dirty="0" smtClean="0">
                <a:solidFill>
                  <a:schemeClr val="tx1">
                    <a:lumMod val="50000"/>
                    <a:lumOff val="50000"/>
                  </a:schemeClr>
                </a:solidFill>
              </a:rPr>
              <a:t>G is a distributive goal</a:t>
            </a:r>
            <a:r>
              <a:rPr lang="en-US" i="0" dirty="0" smtClean="0">
                <a:solidFill>
                  <a:schemeClr val="tx1">
                    <a:lumMod val="50000"/>
                    <a:lumOff val="50000"/>
                  </a:schemeClr>
                </a:solidFill>
              </a:rPr>
              <a:t>: it is an outcome to which each agent’s actions are individually directed and it is possible that: all actions succeed relative to this outcome.</a:t>
            </a:r>
            <a:endParaRPr lang="en-US" i="0" u="sng" dirty="0" smtClean="0">
              <a:solidFill>
                <a:schemeClr val="tx1">
                  <a:lumMod val="50000"/>
                  <a:lumOff val="50000"/>
                </a:schemeClr>
              </a:solidFill>
            </a:endParaRPr>
          </a:p>
        </p:txBody>
      </p:sp>
      <p:cxnSp>
        <p:nvCxnSpPr>
          <p:cNvPr id="23" name="Straight Connector 22"/>
          <p:cNvCxnSpPr/>
          <p:nvPr/>
        </p:nvCxnSpPr>
        <p:spPr bwMode="auto">
          <a:xfrm>
            <a:off x="683568" y="2420888"/>
            <a:ext cx="8460432" cy="0"/>
          </a:xfrm>
          <a:prstGeom prst="line">
            <a:avLst/>
          </a:prstGeom>
          <a:solidFill>
            <a:srgbClr val="00B8FF"/>
          </a:solidFill>
          <a:ln w="28575" cap="flat" cmpd="sng" algn="ctr">
            <a:solidFill>
              <a:srgbClr val="FFFFFF"/>
            </a:solidFill>
            <a:prstDash val="solid"/>
            <a:round/>
            <a:headEnd type="none" w="med" len="med"/>
            <a:tailEnd type="none" w="med" len="med"/>
          </a:ln>
          <a:effectLst/>
        </p:spPr>
      </p:cxnSp>
      <p:sp>
        <p:nvSpPr>
          <p:cNvPr id="21" name="Text Box 2"/>
          <p:cNvSpPr txBox="1">
            <a:spLocks noChangeArrowheads="1"/>
          </p:cNvSpPr>
          <p:nvPr/>
        </p:nvSpPr>
        <p:spPr bwMode="auto">
          <a:xfrm>
            <a:off x="899592" y="1018904"/>
            <a:ext cx="7920880" cy="1618008"/>
          </a:xfrm>
          <a:prstGeom prst="rect">
            <a:avLst/>
          </a:prstGeom>
          <a:noFill/>
          <a:ln w="9525">
            <a:noFill/>
            <a:round/>
            <a:headEnd/>
            <a:tailEnd/>
          </a:ln>
          <a:effectLst/>
        </p:spPr>
        <p:txBody>
          <a:bodyPr wrap="square" lIns="90000" tIns="46800" rIns="90000" bIns="46800">
            <a:prstTxWarp prst="textNoShape">
              <a:avLst/>
            </a:prstTxWarp>
            <a:spAutoFit/>
          </a:bodyP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9900" i="0" dirty="0" err="1" smtClean="0">
                <a:effectLst>
                  <a:glow rad="127000">
                    <a:schemeClr val="tx1"/>
                  </a:glow>
                </a:effectLst>
              </a:rPr>
              <a:t>etc</a:t>
            </a:r>
            <a:r>
              <a:rPr lang="en-US" sz="9900" i="0" dirty="0" smtClean="0">
                <a:effectLst>
                  <a:glow rad="127000">
                    <a:schemeClr val="tx1"/>
                  </a:glow>
                </a:effectLst>
              </a:rPr>
              <a:t> ...</a:t>
            </a:r>
          </a:p>
        </p:txBody>
      </p:sp>
    </p:spTree>
    <p:extLst>
      <p:ext uri="{BB962C8B-B14F-4D97-AF65-F5344CB8AC3E}">
        <p14:creationId xmlns:p14="http://schemas.microsoft.com/office/powerpoint/2010/main" val="3779615847"/>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Arial"/>
        <a:ea typeface="Arial"/>
        <a:cs typeface="Arial"/>
      </a:majorFont>
      <a:minorFont>
        <a:latin typeface="Arial"/>
        <a:ea typeface="Arial"/>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defRPr kumimoji="0" lang="en-GB" sz="2200" b="0" i="1" u="none" strike="noStrike" cap="none" normalizeH="0" baseline="0">
            <a:ln>
              <a:noFill/>
            </a:ln>
            <a:solidFill>
              <a:schemeClr val="bg1"/>
            </a:solidFill>
            <a:effectLst/>
            <a:latin typeface="Myriad Web"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defRPr kumimoji="0" lang="en-GB" sz="2200" b="0" i="1" u="none" strike="noStrike" cap="none" normalizeH="0" baseline="0">
            <a:ln>
              <a:noFill/>
            </a:ln>
            <a:solidFill>
              <a:schemeClr val="bg1"/>
            </a:solidFill>
            <a:effectLst/>
            <a:latin typeface="Myriad Web"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57331</TotalTime>
  <Words>7103</Words>
  <Application>Microsoft Macintosh PowerPoint</Application>
  <PresentationFormat>On-screen Show (4:3)</PresentationFormat>
  <Paragraphs>839</Paragraphs>
  <Slides>110</Slides>
  <Notes>58</Notes>
  <HiddenSlides>0</HiddenSlides>
  <MMClips>0</MMClips>
  <ScaleCrop>false</ScaleCrop>
  <HeadingPairs>
    <vt:vector size="4" baseType="variant">
      <vt:variant>
        <vt:lpstr>Theme</vt:lpstr>
      </vt:variant>
      <vt:variant>
        <vt:i4>1</vt:i4>
      </vt:variant>
      <vt:variant>
        <vt:lpstr>Slide Titles</vt:lpstr>
      </vt:variant>
      <vt:variant>
        <vt:i4>110</vt:i4>
      </vt:variant>
    </vt:vector>
  </HeadingPairs>
  <TitlesOfParts>
    <vt:vector size="111"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subject/>
  <dc:creator>steve</dc:creator>
  <cp:keywords/>
  <dc:description/>
  <cp:lastModifiedBy>stev e</cp:lastModifiedBy>
  <cp:revision>1875</cp:revision>
  <cp:lastPrinted>2011-11-14T22:03:50Z</cp:lastPrinted>
  <dcterms:created xsi:type="dcterms:W3CDTF">2010-11-22T10:27:15Z</dcterms:created>
  <dcterms:modified xsi:type="dcterms:W3CDTF">2011-11-16T13:15:14Z</dcterms:modified>
  <cp:category/>
</cp:coreProperties>
</file>